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8.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9.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0.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6" r:id="rId2"/>
    <p:sldMasterId id="2147484209" r:id="rId3"/>
    <p:sldMasterId id="2147484223" r:id="rId4"/>
    <p:sldMasterId id="2147484370" r:id="rId5"/>
    <p:sldMasterId id="2147484382" r:id="rId6"/>
    <p:sldMasterId id="2147484395" r:id="rId7"/>
    <p:sldMasterId id="2147484408" r:id="rId8"/>
    <p:sldMasterId id="2147484484" r:id="rId9"/>
    <p:sldMasterId id="2147484499" r:id="rId10"/>
    <p:sldMasterId id="2147484512" r:id="rId11"/>
    <p:sldMasterId id="2147484526" r:id="rId12"/>
    <p:sldMasterId id="2147484538" r:id="rId13"/>
    <p:sldMasterId id="2147484550" r:id="rId14"/>
    <p:sldMasterId id="2147484562" r:id="rId15"/>
    <p:sldMasterId id="2147484574" r:id="rId16"/>
    <p:sldMasterId id="2147484586" r:id="rId17"/>
    <p:sldMasterId id="2147484602" r:id="rId18"/>
    <p:sldMasterId id="2147484614" r:id="rId19"/>
    <p:sldMasterId id="2147484639" r:id="rId20"/>
    <p:sldMasterId id="2147484652" r:id="rId21"/>
    <p:sldMasterId id="2147484665" r:id="rId22"/>
  </p:sldMasterIdLst>
  <p:notesMasterIdLst>
    <p:notesMasterId r:id="rId55"/>
  </p:notesMasterIdLst>
  <p:handoutMasterIdLst>
    <p:handoutMasterId r:id="rId56"/>
  </p:handoutMasterIdLst>
  <p:sldIdLst>
    <p:sldId id="865" r:id="rId23"/>
    <p:sldId id="5017" r:id="rId24"/>
    <p:sldId id="4378" r:id="rId25"/>
    <p:sldId id="1582" r:id="rId26"/>
    <p:sldId id="1667" r:id="rId27"/>
    <p:sldId id="384" r:id="rId28"/>
    <p:sldId id="416" r:id="rId29"/>
    <p:sldId id="4390" r:id="rId30"/>
    <p:sldId id="275" r:id="rId31"/>
    <p:sldId id="3837" r:id="rId32"/>
    <p:sldId id="4413" r:id="rId33"/>
    <p:sldId id="431" r:id="rId34"/>
    <p:sldId id="417" r:id="rId35"/>
    <p:sldId id="439" r:id="rId36"/>
    <p:sldId id="438" r:id="rId37"/>
    <p:sldId id="4411" r:id="rId38"/>
    <p:sldId id="341" r:id="rId39"/>
    <p:sldId id="449" r:id="rId40"/>
    <p:sldId id="446" r:id="rId41"/>
    <p:sldId id="598" r:id="rId42"/>
    <p:sldId id="868" r:id="rId43"/>
    <p:sldId id="863" r:id="rId44"/>
    <p:sldId id="700" r:id="rId45"/>
    <p:sldId id="702" r:id="rId46"/>
    <p:sldId id="709" r:id="rId47"/>
    <p:sldId id="4416" r:id="rId48"/>
    <p:sldId id="360" r:id="rId49"/>
    <p:sldId id="409" r:id="rId50"/>
    <p:sldId id="423" r:id="rId51"/>
    <p:sldId id="397" r:id="rId52"/>
    <p:sldId id="388" r:id="rId53"/>
    <p:sldId id="477" r:id="rId54"/>
  </p:sldIdLst>
  <p:sldSz cx="12192000" cy="6858000"/>
  <p:notesSz cx="6735763" cy="986948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ECEF0"/>
    <a:srgbClr val="F9E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1" autoAdjust="0"/>
    <p:restoredTop sz="97028" autoAdjust="0"/>
  </p:normalViewPr>
  <p:slideViewPr>
    <p:cSldViewPr>
      <p:cViewPr varScale="1">
        <p:scale>
          <a:sx n="106" d="100"/>
          <a:sy n="106" d="100"/>
        </p:scale>
        <p:origin x="778" y="298"/>
      </p:cViewPr>
      <p:guideLst>
        <p:guide orient="horz" pos="2160"/>
        <p:guide pos="3840"/>
      </p:guideLst>
    </p:cSldViewPr>
  </p:slideViewPr>
  <p:outlineViewPr>
    <p:cViewPr>
      <p:scale>
        <a:sx n="33" d="100"/>
        <a:sy n="33" d="100"/>
      </p:scale>
      <p:origin x="0" y="-16860"/>
    </p:cViewPr>
  </p:outlineViewPr>
  <p:notesTextViewPr>
    <p:cViewPr>
      <p:scale>
        <a:sx n="3" d="2"/>
        <a:sy n="3" d="2"/>
      </p:scale>
      <p:origin x="0" y="0"/>
    </p:cViewPr>
  </p:notesTextViewPr>
  <p:sorterViewPr>
    <p:cViewPr varScale="1">
      <p:scale>
        <a:sx n="1" d="1"/>
        <a:sy n="1" d="1"/>
      </p:scale>
      <p:origin x="0" y="-110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defTabSz="912813">
              <a:defRPr sz="1200"/>
            </a:lvl1pPr>
          </a:lstStyle>
          <a:p>
            <a:pPr>
              <a:defRPr/>
            </a:pPr>
            <a:endParaRPr lang="en-US" altLang="ja-JP"/>
          </a:p>
        </p:txBody>
      </p:sp>
      <p:sp>
        <p:nvSpPr>
          <p:cNvPr id="66563"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defTabSz="912813">
              <a:defRPr sz="1200"/>
            </a:lvl1pPr>
          </a:lstStyle>
          <a:p>
            <a:pPr>
              <a:defRPr/>
            </a:pPr>
            <a:endParaRPr lang="en-US" altLang="ja-JP"/>
          </a:p>
        </p:txBody>
      </p:sp>
      <p:sp>
        <p:nvSpPr>
          <p:cNvPr id="66564"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defTabSz="912813">
              <a:defRPr sz="1200"/>
            </a:lvl1pPr>
          </a:lstStyle>
          <a:p>
            <a:pPr>
              <a:defRPr/>
            </a:pPr>
            <a:endParaRPr lang="en-US" altLang="ja-JP"/>
          </a:p>
        </p:txBody>
      </p:sp>
      <p:sp>
        <p:nvSpPr>
          <p:cNvPr id="66565"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defTabSz="912813">
              <a:defRPr sz="1200"/>
            </a:lvl1pPr>
          </a:lstStyle>
          <a:p>
            <a:fld id="{0A00D201-132A-4CA8-B4A3-0E4FE8DBA7BA}"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defTabSz="912813">
              <a:defRPr sz="1200"/>
            </a:lvl1pPr>
          </a:lstStyle>
          <a:p>
            <a:pPr>
              <a:defRPr/>
            </a:pPr>
            <a:endParaRPr lang="en-US" altLang="ja-JP"/>
          </a:p>
        </p:txBody>
      </p:sp>
      <p:sp>
        <p:nvSpPr>
          <p:cNvPr id="34819" name="Rectangle 3"/>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defTabSz="912813">
              <a:defRPr sz="1200"/>
            </a:lvl1pPr>
          </a:lstStyle>
          <a:p>
            <a:pPr>
              <a:defRPr/>
            </a:pPr>
            <a:endParaRPr lang="en-US" altLang="ja-JP"/>
          </a:p>
        </p:txBody>
      </p:sp>
      <p:sp>
        <p:nvSpPr>
          <p:cNvPr id="142340" name="Rectangle 4"/>
          <p:cNvSpPr>
            <a:spLocks noGrp="1" noRot="1" noChangeAspect="1" noChangeArrowheads="1" noTextEdit="1"/>
          </p:cNvSpPr>
          <p:nvPr>
            <p:ph type="sldImg" idx="2"/>
          </p:nvPr>
        </p:nvSpPr>
        <p:spPr bwMode="auto">
          <a:xfrm>
            <a:off x="77788" y="739775"/>
            <a:ext cx="65801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896938" y="4687888"/>
            <a:ext cx="4941887" cy="4441825"/>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4822"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defTabSz="912813">
              <a:defRPr sz="1200"/>
            </a:lvl1pPr>
          </a:lstStyle>
          <a:p>
            <a:pPr>
              <a:defRPr/>
            </a:pPr>
            <a:endParaRPr lang="en-US" altLang="ja-JP"/>
          </a:p>
        </p:txBody>
      </p:sp>
      <p:sp>
        <p:nvSpPr>
          <p:cNvPr id="34823"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defTabSz="912813">
              <a:defRPr sz="1200"/>
            </a:lvl1pPr>
          </a:lstStyle>
          <a:p>
            <a:fld id="{03070DE4-2C6F-4B15-A48E-7677F4896D9A}"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066294E8-CF56-4848-A3B5-7413B75C715D}" type="slidenum">
              <a:rPr lang="en-US" altLang="ja-JP" sz="1200" smtClean="0"/>
              <a:pPr eaLnBrk="1" hangingPunct="1"/>
              <a:t>1</a:t>
            </a:fld>
            <a:endParaRPr lang="en-US" altLang="ja-JP" sz="1200"/>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algn="l" eaLnBrk="1" hangingPunct="1"/>
            <a:endParaRPr lang="ja-JP" altLang="ja-JP" dirty="0"/>
          </a:p>
        </p:txBody>
      </p:sp>
    </p:spTree>
    <p:extLst>
      <p:ext uri="{BB962C8B-B14F-4D97-AF65-F5344CB8AC3E}">
        <p14:creationId xmlns:p14="http://schemas.microsoft.com/office/powerpoint/2010/main" val="32336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CDA98A-A529-4A12-9C71-E4407EB2C910}"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8194" name="Rectangle 7"/>
          <p:cNvSpPr txBox="1">
            <a:spLocks noGrp="1" noChangeArrowheads="1"/>
          </p:cNvSpPr>
          <p:nvPr/>
        </p:nvSpPr>
        <p:spPr bwMode="auto">
          <a:xfrm>
            <a:off x="3886200" y="8685214"/>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96" tIns="44049" rIns="88096" bIns="44049" anchor="b"/>
          <a:lstStyle>
            <a:lvl1pPr defTabSz="881063">
              <a:defRPr kumimoji="1" sz="2400">
                <a:solidFill>
                  <a:schemeClr val="tx1"/>
                </a:solidFill>
                <a:latin typeface="Times New Roman" pitchFamily="18" charset="0"/>
                <a:ea typeface="ＭＳ Ｐゴシック" pitchFamily="50" charset="-128"/>
              </a:defRPr>
            </a:lvl1pPr>
            <a:lvl2pPr marL="685800" indent="-263525" defTabSz="881063">
              <a:defRPr kumimoji="1" sz="2400">
                <a:solidFill>
                  <a:schemeClr val="tx1"/>
                </a:solidFill>
                <a:latin typeface="Times New Roman" pitchFamily="18" charset="0"/>
                <a:ea typeface="ＭＳ Ｐゴシック" pitchFamily="50" charset="-128"/>
              </a:defRPr>
            </a:lvl2pPr>
            <a:lvl3pPr marL="1055688" indent="-211138" defTabSz="881063">
              <a:defRPr kumimoji="1" sz="2400">
                <a:solidFill>
                  <a:schemeClr val="tx1"/>
                </a:solidFill>
                <a:latin typeface="Times New Roman" pitchFamily="18" charset="0"/>
                <a:ea typeface="ＭＳ Ｐゴシック" pitchFamily="50" charset="-128"/>
              </a:defRPr>
            </a:lvl3pPr>
            <a:lvl4pPr marL="1476375" indent="-209550" defTabSz="881063">
              <a:defRPr kumimoji="1" sz="2400">
                <a:solidFill>
                  <a:schemeClr val="tx1"/>
                </a:solidFill>
                <a:latin typeface="Times New Roman" pitchFamily="18" charset="0"/>
                <a:ea typeface="ＭＳ Ｐゴシック" pitchFamily="50" charset="-128"/>
              </a:defRPr>
            </a:lvl4pPr>
            <a:lvl5pPr marL="1898650" indent="-211138" defTabSz="881063">
              <a:defRPr kumimoji="1" sz="2400">
                <a:solidFill>
                  <a:schemeClr val="tx1"/>
                </a:solidFill>
                <a:latin typeface="Times New Roman" pitchFamily="18" charset="0"/>
                <a:ea typeface="ＭＳ Ｐゴシック" pitchFamily="50" charset="-128"/>
              </a:defRPr>
            </a:lvl5pPr>
            <a:lvl6pPr marL="23558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8130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2702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7274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881063" rtl="0" eaLnBrk="1" fontAlgn="auto" latinLnBrk="0" hangingPunct="1">
              <a:lnSpc>
                <a:spcPct val="100000"/>
              </a:lnSpc>
              <a:spcBef>
                <a:spcPts val="0"/>
              </a:spcBef>
              <a:spcAft>
                <a:spcPts val="0"/>
              </a:spcAft>
              <a:buClrTx/>
              <a:buSzTx/>
              <a:buFontTx/>
              <a:buNone/>
              <a:tabLst/>
              <a:defRPr/>
            </a:pPr>
            <a:fld id="{AA99E188-ADE3-417B-9DEC-431F1F42A291}" type="slidenum">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881063"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8195" name="Rectangle 2"/>
          <p:cNvSpPr>
            <a:spLocks noGrp="1" noRot="1" noChangeAspect="1" noChangeArrowheads="1" noTextEdit="1"/>
          </p:cNvSpPr>
          <p:nvPr>
            <p:ph type="sldImg"/>
          </p:nvPr>
        </p:nvSpPr>
        <p:spPr bwMode="auto">
          <a:xfrm>
            <a:off x="390525" y="690563"/>
            <a:ext cx="6089650" cy="3425825"/>
          </a:xfrm>
          <a:prstGeom prst="rect">
            <a:avLst/>
          </a:prstGeom>
          <a:solidFill>
            <a:srgbClr val="FFFFFF"/>
          </a:solidFill>
          <a:ln>
            <a:solidFill>
              <a:srgbClr val="000000"/>
            </a:solidFill>
            <a:miter lim="800000"/>
            <a:headEnd/>
            <a:tailEnd/>
          </a:ln>
        </p:spPr>
      </p:sp>
      <p:sp>
        <p:nvSpPr>
          <p:cNvPr id="8196" name="Rectangle 3"/>
          <p:cNvSpPr>
            <a:spLocks noGrp="1" noChangeArrowheads="1"/>
          </p:cNvSpPr>
          <p:nvPr>
            <p:ph type="body" idx="1"/>
          </p:nvPr>
        </p:nvSpPr>
        <p:spPr bwMode="auto">
          <a:xfrm>
            <a:off x="912813" y="4341814"/>
            <a:ext cx="5032375" cy="4111625"/>
          </a:xfrm>
          <a:prstGeom prst="rect">
            <a:avLst/>
          </a:prstGeom>
          <a:solidFill>
            <a:srgbClr val="FFFFFF"/>
          </a:solidFill>
          <a:ln>
            <a:solidFill>
              <a:srgbClr val="000000"/>
            </a:solidFill>
            <a:miter lim="800000"/>
            <a:headEnd/>
            <a:tailEnd/>
          </a:ln>
        </p:spPr>
        <p:txBody>
          <a:bodyPr lIns="91387" tIns="45693" rIns="91387" bIns="45693"/>
          <a:lstStyle/>
          <a:p>
            <a:endParaRPr lang="ja-JP" altLang="ja-JP"/>
          </a:p>
        </p:txBody>
      </p:sp>
    </p:spTree>
    <p:extLst>
      <p:ext uri="{BB962C8B-B14F-4D97-AF65-F5344CB8AC3E}">
        <p14:creationId xmlns:p14="http://schemas.microsoft.com/office/powerpoint/2010/main" val="2490362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CDA98A-A529-4A12-9C71-E4407EB2C910}"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8194" name="Rectangle 7"/>
          <p:cNvSpPr txBox="1">
            <a:spLocks noGrp="1" noChangeArrowheads="1"/>
          </p:cNvSpPr>
          <p:nvPr/>
        </p:nvSpPr>
        <p:spPr bwMode="auto">
          <a:xfrm>
            <a:off x="3886200" y="8685214"/>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96" tIns="44049" rIns="88096" bIns="44049" anchor="b"/>
          <a:lstStyle>
            <a:lvl1pPr defTabSz="881063">
              <a:defRPr kumimoji="1" sz="2400">
                <a:solidFill>
                  <a:schemeClr val="tx1"/>
                </a:solidFill>
                <a:latin typeface="Times New Roman" pitchFamily="18" charset="0"/>
                <a:ea typeface="ＭＳ Ｐゴシック" pitchFamily="50" charset="-128"/>
              </a:defRPr>
            </a:lvl1pPr>
            <a:lvl2pPr marL="685800" indent="-263525" defTabSz="881063">
              <a:defRPr kumimoji="1" sz="2400">
                <a:solidFill>
                  <a:schemeClr val="tx1"/>
                </a:solidFill>
                <a:latin typeface="Times New Roman" pitchFamily="18" charset="0"/>
                <a:ea typeface="ＭＳ Ｐゴシック" pitchFamily="50" charset="-128"/>
              </a:defRPr>
            </a:lvl2pPr>
            <a:lvl3pPr marL="1055688" indent="-211138" defTabSz="881063">
              <a:defRPr kumimoji="1" sz="2400">
                <a:solidFill>
                  <a:schemeClr val="tx1"/>
                </a:solidFill>
                <a:latin typeface="Times New Roman" pitchFamily="18" charset="0"/>
                <a:ea typeface="ＭＳ Ｐゴシック" pitchFamily="50" charset="-128"/>
              </a:defRPr>
            </a:lvl3pPr>
            <a:lvl4pPr marL="1476375" indent="-209550" defTabSz="881063">
              <a:defRPr kumimoji="1" sz="2400">
                <a:solidFill>
                  <a:schemeClr val="tx1"/>
                </a:solidFill>
                <a:latin typeface="Times New Roman" pitchFamily="18" charset="0"/>
                <a:ea typeface="ＭＳ Ｐゴシック" pitchFamily="50" charset="-128"/>
              </a:defRPr>
            </a:lvl4pPr>
            <a:lvl5pPr marL="1898650" indent="-211138" defTabSz="881063">
              <a:defRPr kumimoji="1" sz="2400">
                <a:solidFill>
                  <a:schemeClr val="tx1"/>
                </a:solidFill>
                <a:latin typeface="Times New Roman" pitchFamily="18" charset="0"/>
                <a:ea typeface="ＭＳ Ｐゴシック" pitchFamily="50" charset="-128"/>
              </a:defRPr>
            </a:lvl5pPr>
            <a:lvl6pPr marL="23558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8130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2702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727450" indent="-211138" defTabSz="881063"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881063" rtl="0" eaLnBrk="1" fontAlgn="auto" latinLnBrk="0" hangingPunct="1">
              <a:lnSpc>
                <a:spcPct val="100000"/>
              </a:lnSpc>
              <a:spcBef>
                <a:spcPts val="0"/>
              </a:spcBef>
              <a:spcAft>
                <a:spcPts val="0"/>
              </a:spcAft>
              <a:buClrTx/>
              <a:buSzTx/>
              <a:buFontTx/>
              <a:buNone/>
              <a:tabLst/>
              <a:defRPr/>
            </a:pPr>
            <a:fld id="{AA99E188-ADE3-417B-9DEC-431F1F42A291}" type="slidenum">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881063"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8195" name="Rectangle 2"/>
          <p:cNvSpPr>
            <a:spLocks noGrp="1" noRot="1" noChangeAspect="1" noChangeArrowheads="1" noTextEdit="1"/>
          </p:cNvSpPr>
          <p:nvPr>
            <p:ph type="sldImg"/>
          </p:nvPr>
        </p:nvSpPr>
        <p:spPr bwMode="auto">
          <a:xfrm>
            <a:off x="390525" y="690563"/>
            <a:ext cx="6089650" cy="3425825"/>
          </a:xfrm>
          <a:prstGeom prst="rect">
            <a:avLst/>
          </a:prstGeom>
          <a:solidFill>
            <a:srgbClr val="FFFFFF"/>
          </a:solidFill>
          <a:ln>
            <a:solidFill>
              <a:srgbClr val="000000"/>
            </a:solidFill>
            <a:miter lim="800000"/>
            <a:headEnd/>
            <a:tailEnd/>
          </a:ln>
        </p:spPr>
      </p:sp>
      <p:sp>
        <p:nvSpPr>
          <p:cNvPr id="8196" name="Rectangle 3"/>
          <p:cNvSpPr>
            <a:spLocks noGrp="1" noChangeArrowheads="1"/>
          </p:cNvSpPr>
          <p:nvPr>
            <p:ph type="body" idx="1"/>
          </p:nvPr>
        </p:nvSpPr>
        <p:spPr bwMode="auto">
          <a:xfrm>
            <a:off x="912813" y="4341814"/>
            <a:ext cx="5032375" cy="4111625"/>
          </a:xfrm>
          <a:prstGeom prst="rect">
            <a:avLst/>
          </a:prstGeom>
          <a:solidFill>
            <a:srgbClr val="FFFFFF"/>
          </a:solidFill>
          <a:ln>
            <a:solidFill>
              <a:srgbClr val="000000"/>
            </a:solidFill>
            <a:miter lim="800000"/>
            <a:headEnd/>
            <a:tailEnd/>
          </a:ln>
        </p:spPr>
        <p:txBody>
          <a:bodyPr lIns="91387" tIns="45693" rIns="91387" bIns="45693"/>
          <a:lstStyle/>
          <a:p>
            <a:endParaRPr lang="ja-JP" altLang="ja-JP"/>
          </a:p>
        </p:txBody>
      </p:sp>
    </p:spTree>
    <p:extLst>
      <p:ext uri="{BB962C8B-B14F-4D97-AF65-F5344CB8AC3E}">
        <p14:creationId xmlns:p14="http://schemas.microsoft.com/office/powerpoint/2010/main" val="23648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9944" eaLnBrk="0" hangingPunct="0">
              <a:defRPr kumimoji="1" sz="1500" b="1">
                <a:solidFill>
                  <a:srgbClr val="0000FF"/>
                </a:solidFill>
                <a:latin typeface="Times New Roman" pitchFamily="18" charset="0"/>
                <a:ea typeface="ＭＳ Ｐゴシック" pitchFamily="50" charset="-128"/>
              </a:defRPr>
            </a:lvl1pPr>
            <a:lvl2pPr marL="685817" indent="-263776" defTabSz="849944" eaLnBrk="0" hangingPunct="0">
              <a:defRPr kumimoji="1" sz="1500" b="1">
                <a:solidFill>
                  <a:srgbClr val="0000FF"/>
                </a:solidFill>
                <a:latin typeface="Times New Roman" pitchFamily="18" charset="0"/>
                <a:ea typeface="ＭＳ Ｐゴシック" pitchFamily="50" charset="-128"/>
              </a:defRPr>
            </a:lvl2pPr>
            <a:lvl3pPr marL="1055103" indent="-211021" defTabSz="849944" eaLnBrk="0" hangingPunct="0">
              <a:defRPr kumimoji="1" sz="1500" b="1">
                <a:solidFill>
                  <a:srgbClr val="0000FF"/>
                </a:solidFill>
                <a:latin typeface="Times New Roman" pitchFamily="18" charset="0"/>
                <a:ea typeface="ＭＳ Ｐゴシック" pitchFamily="50" charset="-128"/>
              </a:defRPr>
            </a:lvl3pPr>
            <a:lvl4pPr marL="1477145" indent="-211021" defTabSz="849944" eaLnBrk="0" hangingPunct="0">
              <a:defRPr kumimoji="1" sz="1500" b="1">
                <a:solidFill>
                  <a:srgbClr val="0000FF"/>
                </a:solidFill>
                <a:latin typeface="Times New Roman" pitchFamily="18" charset="0"/>
                <a:ea typeface="ＭＳ Ｐゴシック" pitchFamily="50" charset="-128"/>
              </a:defRPr>
            </a:lvl4pPr>
            <a:lvl5pPr marL="1899186" indent="-211021" defTabSz="849944" eaLnBrk="0" hangingPunct="0">
              <a:defRPr kumimoji="1" sz="1500" b="1">
                <a:solidFill>
                  <a:srgbClr val="0000FF"/>
                </a:solidFill>
                <a:latin typeface="Times New Roman" pitchFamily="18" charset="0"/>
                <a:ea typeface="ＭＳ Ｐゴシック" pitchFamily="50" charset="-128"/>
              </a:defRPr>
            </a:lvl5pPr>
            <a:lvl6pPr marL="2321227" indent="-211021" defTabSz="849944" eaLnBrk="0" fontAlgn="base" hangingPunct="0">
              <a:spcBef>
                <a:spcPct val="0"/>
              </a:spcBef>
              <a:spcAft>
                <a:spcPct val="0"/>
              </a:spcAft>
              <a:defRPr kumimoji="1" sz="1500" b="1">
                <a:solidFill>
                  <a:srgbClr val="0000FF"/>
                </a:solidFill>
                <a:latin typeface="Times New Roman" pitchFamily="18" charset="0"/>
                <a:ea typeface="ＭＳ Ｐゴシック" pitchFamily="50" charset="-128"/>
              </a:defRPr>
            </a:lvl6pPr>
            <a:lvl7pPr marL="2743269" indent="-211021" defTabSz="849944" eaLnBrk="0" fontAlgn="base" hangingPunct="0">
              <a:spcBef>
                <a:spcPct val="0"/>
              </a:spcBef>
              <a:spcAft>
                <a:spcPct val="0"/>
              </a:spcAft>
              <a:defRPr kumimoji="1" sz="1500" b="1">
                <a:solidFill>
                  <a:srgbClr val="0000FF"/>
                </a:solidFill>
                <a:latin typeface="Times New Roman" pitchFamily="18" charset="0"/>
                <a:ea typeface="ＭＳ Ｐゴシック" pitchFamily="50" charset="-128"/>
              </a:defRPr>
            </a:lvl7pPr>
            <a:lvl8pPr marL="3165310" indent="-211021" defTabSz="849944" eaLnBrk="0" fontAlgn="base" hangingPunct="0">
              <a:spcBef>
                <a:spcPct val="0"/>
              </a:spcBef>
              <a:spcAft>
                <a:spcPct val="0"/>
              </a:spcAft>
              <a:defRPr kumimoji="1" sz="1500" b="1">
                <a:solidFill>
                  <a:srgbClr val="0000FF"/>
                </a:solidFill>
                <a:latin typeface="Times New Roman" pitchFamily="18" charset="0"/>
                <a:ea typeface="ＭＳ Ｐゴシック" pitchFamily="50" charset="-128"/>
              </a:defRPr>
            </a:lvl8pPr>
            <a:lvl9pPr marL="3587351" indent="-211021" defTabSz="849944" eaLnBrk="0" fontAlgn="base" hangingPunct="0">
              <a:spcBef>
                <a:spcPct val="0"/>
              </a:spcBef>
              <a:spcAft>
                <a:spcPct val="0"/>
              </a:spcAft>
              <a:defRPr kumimoji="1" sz="1500" b="1">
                <a:solidFill>
                  <a:srgbClr val="0000FF"/>
                </a:solidFill>
                <a:latin typeface="Times New Roman" pitchFamily="18" charset="0"/>
                <a:ea typeface="ＭＳ Ｐゴシック" pitchFamily="50" charset="-128"/>
              </a:defRPr>
            </a:lvl9pPr>
          </a:lstStyle>
          <a:p>
            <a:pPr marL="0" marR="0" lvl="0" indent="0" algn="r" defTabSz="849944" rtl="0" eaLnBrk="1" fontAlgn="base" latinLnBrk="0" hangingPunct="1">
              <a:lnSpc>
                <a:spcPct val="100000"/>
              </a:lnSpc>
              <a:spcBef>
                <a:spcPct val="0"/>
              </a:spcBef>
              <a:spcAft>
                <a:spcPct val="0"/>
              </a:spcAft>
              <a:buClrTx/>
              <a:buSzTx/>
              <a:buFontTx/>
              <a:buNone/>
              <a:tabLst/>
              <a:defRPr/>
            </a:pPr>
            <a:fld id="{CFF0DDD9-3654-414B-8CB7-643D0B64B0AB}" type="slidenum">
              <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849944"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84003" name="Rectangle 7"/>
          <p:cNvSpPr txBox="1">
            <a:spLocks noGrp="1" noChangeArrowheads="1"/>
          </p:cNvSpPr>
          <p:nvPr/>
        </p:nvSpPr>
        <p:spPr bwMode="auto">
          <a:xfrm>
            <a:off x="3754111" y="7761124"/>
            <a:ext cx="2870791" cy="40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22" tIns="44161" rIns="88322" bIns="44161" anchor="b"/>
          <a:lstStyle>
            <a:lvl1pPr defTabSz="990600" eaLnBrk="0" hangingPunct="0">
              <a:defRPr kumimoji="1" sz="1600" b="1">
                <a:solidFill>
                  <a:srgbClr val="0000FF"/>
                </a:solidFill>
                <a:latin typeface="Times New Roman" pitchFamily="18" charset="0"/>
                <a:ea typeface="ＭＳ Ｐゴシック" pitchFamily="50" charset="-128"/>
              </a:defRPr>
            </a:lvl1pPr>
            <a:lvl2pPr marL="742950" indent="-285750" defTabSz="990600" eaLnBrk="0" hangingPunct="0">
              <a:defRPr kumimoji="1" sz="1600" b="1">
                <a:solidFill>
                  <a:srgbClr val="0000FF"/>
                </a:solidFill>
                <a:latin typeface="Times New Roman" pitchFamily="18" charset="0"/>
                <a:ea typeface="ＭＳ Ｐゴシック" pitchFamily="50" charset="-128"/>
              </a:defRPr>
            </a:lvl2pPr>
            <a:lvl3pPr marL="1143000" indent="-228600" defTabSz="990600" eaLnBrk="0" hangingPunct="0">
              <a:defRPr kumimoji="1" sz="1600" b="1">
                <a:solidFill>
                  <a:srgbClr val="0000FF"/>
                </a:solidFill>
                <a:latin typeface="Times New Roman" pitchFamily="18" charset="0"/>
                <a:ea typeface="ＭＳ Ｐゴシック" pitchFamily="50" charset="-128"/>
              </a:defRPr>
            </a:lvl3pPr>
            <a:lvl4pPr marL="1600200" indent="-228600" defTabSz="990600" eaLnBrk="0" hangingPunct="0">
              <a:defRPr kumimoji="1" sz="1600" b="1">
                <a:solidFill>
                  <a:srgbClr val="0000FF"/>
                </a:solidFill>
                <a:latin typeface="Times New Roman" pitchFamily="18" charset="0"/>
                <a:ea typeface="ＭＳ Ｐゴシック" pitchFamily="50" charset="-128"/>
              </a:defRPr>
            </a:lvl4pPr>
            <a:lvl5pPr marL="2057400" indent="-228600" defTabSz="990600" eaLnBrk="0" hangingPunct="0">
              <a:defRPr kumimoji="1" sz="1600" b="1">
                <a:solidFill>
                  <a:srgbClr val="0000FF"/>
                </a:solidFill>
                <a:latin typeface="Times New Roman" pitchFamily="18" charset="0"/>
                <a:ea typeface="ＭＳ Ｐゴシック" pitchFamily="50" charset="-128"/>
              </a:defRPr>
            </a:lvl5pPr>
            <a:lvl6pPr marL="2514600" indent="-228600" defTabSz="990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defTabSz="990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defTabSz="990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defTabSz="990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F22C625E-3662-466C-83CA-E48FFFBB3134}"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84004" name="Rectangle 2"/>
          <p:cNvSpPr>
            <a:spLocks noGrp="1" noRot="1" noChangeAspect="1" noChangeArrowheads="1" noTextEdit="1"/>
          </p:cNvSpPr>
          <p:nvPr>
            <p:ph type="sldImg"/>
          </p:nvPr>
        </p:nvSpPr>
        <p:spPr>
          <a:xfrm>
            <a:off x="595313" y="617538"/>
            <a:ext cx="5443537" cy="3062287"/>
          </a:xfrm>
          <a:solidFill>
            <a:srgbClr val="FFFFFF"/>
          </a:solidFill>
          <a:ln/>
        </p:spPr>
      </p:sp>
      <p:sp>
        <p:nvSpPr>
          <p:cNvPr id="384005" name="Rectangle 3"/>
          <p:cNvSpPr>
            <a:spLocks noGrp="1" noChangeArrowheads="1"/>
          </p:cNvSpPr>
          <p:nvPr>
            <p:ph type="body" idx="1"/>
          </p:nvPr>
        </p:nvSpPr>
        <p:spPr>
          <a:xfrm>
            <a:off x="881789" y="3879144"/>
            <a:ext cx="4861328" cy="3673486"/>
          </a:xfrm>
          <a:solidFill>
            <a:srgbClr val="FFFFFF"/>
          </a:solidFill>
          <a:ln>
            <a:solidFill>
              <a:srgbClr val="000000"/>
            </a:solidFill>
            <a:miter lim="800000"/>
            <a:headEnd/>
            <a:tailEnd/>
          </a:ln>
        </p:spPr>
        <p:txBody>
          <a:bodyPr lIns="88289" tIns="44144" rIns="88289" bIns="44144"/>
          <a:lstStyle/>
          <a:p>
            <a:pPr eaLnBrk="1" hangingPunct="1"/>
            <a:endParaRPr lang="ja-JP" altLang="ja-JP">
              <a:latin typeface="Arial" pitchFamily="34" charset="0"/>
            </a:endParaRPr>
          </a:p>
        </p:txBody>
      </p:sp>
    </p:spTree>
    <p:extLst>
      <p:ext uri="{BB962C8B-B14F-4D97-AF65-F5344CB8AC3E}">
        <p14:creationId xmlns:p14="http://schemas.microsoft.com/office/powerpoint/2010/main" val="2689639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kumimoji="1" sz="2200">
                <a:solidFill>
                  <a:schemeClr val="tx1"/>
                </a:solidFill>
                <a:latin typeface="Times New Roman" pitchFamily="18" charset="0"/>
                <a:ea typeface="ＭＳ Ｐゴシック" pitchFamily="50" charset="-128"/>
              </a:defRPr>
            </a:lvl1pPr>
            <a:lvl2pPr marL="685750" indent="-263750" eaLnBrk="0" hangingPunct="0">
              <a:defRPr kumimoji="1" sz="2200">
                <a:solidFill>
                  <a:schemeClr val="tx1"/>
                </a:solidFill>
                <a:latin typeface="Times New Roman" pitchFamily="18" charset="0"/>
                <a:ea typeface="ＭＳ Ｐゴシック" pitchFamily="50" charset="-128"/>
              </a:defRPr>
            </a:lvl2pPr>
            <a:lvl3pPr marL="1055000" indent="-211000" eaLnBrk="0" hangingPunct="0">
              <a:defRPr kumimoji="1" sz="2200">
                <a:solidFill>
                  <a:schemeClr val="tx1"/>
                </a:solidFill>
                <a:latin typeface="Times New Roman" pitchFamily="18" charset="0"/>
                <a:ea typeface="ＭＳ Ｐゴシック" pitchFamily="50" charset="-128"/>
              </a:defRPr>
            </a:lvl3pPr>
            <a:lvl4pPr marL="1477000" indent="-211000" eaLnBrk="0" hangingPunct="0">
              <a:defRPr kumimoji="1" sz="2200">
                <a:solidFill>
                  <a:schemeClr val="tx1"/>
                </a:solidFill>
                <a:latin typeface="Times New Roman" pitchFamily="18" charset="0"/>
                <a:ea typeface="ＭＳ Ｐゴシック" pitchFamily="50" charset="-128"/>
              </a:defRPr>
            </a:lvl4pPr>
            <a:lvl5pPr marL="1899000" indent="-211000" eaLnBrk="0" hangingPunct="0">
              <a:defRPr kumimoji="1" sz="2200">
                <a:solidFill>
                  <a:schemeClr val="tx1"/>
                </a:solidFill>
                <a:latin typeface="Times New Roman" pitchFamily="18" charset="0"/>
                <a:ea typeface="ＭＳ Ｐゴシック" pitchFamily="50" charset="-128"/>
              </a:defRPr>
            </a:lvl5pPr>
            <a:lvl6pPr marL="2321000" indent="-211000" eaLnBrk="0" fontAlgn="base" hangingPunct="0">
              <a:spcBef>
                <a:spcPct val="0"/>
              </a:spcBef>
              <a:spcAft>
                <a:spcPct val="0"/>
              </a:spcAft>
              <a:defRPr kumimoji="1" sz="2200">
                <a:solidFill>
                  <a:schemeClr val="tx1"/>
                </a:solidFill>
                <a:latin typeface="Times New Roman" pitchFamily="18" charset="0"/>
                <a:ea typeface="ＭＳ Ｐゴシック" pitchFamily="50" charset="-128"/>
              </a:defRPr>
            </a:lvl6pPr>
            <a:lvl7pPr marL="2743000" indent="-211000" eaLnBrk="0" fontAlgn="base" hangingPunct="0">
              <a:spcBef>
                <a:spcPct val="0"/>
              </a:spcBef>
              <a:spcAft>
                <a:spcPct val="0"/>
              </a:spcAft>
              <a:defRPr kumimoji="1" sz="2200">
                <a:solidFill>
                  <a:schemeClr val="tx1"/>
                </a:solidFill>
                <a:latin typeface="Times New Roman" pitchFamily="18" charset="0"/>
                <a:ea typeface="ＭＳ Ｐゴシック" pitchFamily="50" charset="-128"/>
              </a:defRPr>
            </a:lvl7pPr>
            <a:lvl8pPr marL="3165000" indent="-211000" eaLnBrk="0" fontAlgn="base" hangingPunct="0">
              <a:spcBef>
                <a:spcPct val="0"/>
              </a:spcBef>
              <a:spcAft>
                <a:spcPct val="0"/>
              </a:spcAft>
              <a:defRPr kumimoji="1" sz="2200">
                <a:solidFill>
                  <a:schemeClr val="tx1"/>
                </a:solidFill>
                <a:latin typeface="Times New Roman" pitchFamily="18" charset="0"/>
                <a:ea typeface="ＭＳ Ｐゴシック" pitchFamily="50" charset="-128"/>
              </a:defRPr>
            </a:lvl8pPr>
            <a:lvl9pPr marL="3587000" indent="-211000" eaLnBrk="0" fontAlgn="base" hangingPunct="0">
              <a:spcBef>
                <a:spcPct val="0"/>
              </a:spcBef>
              <a:spcAft>
                <a:spcPct val="0"/>
              </a:spcAft>
              <a:defRPr kumimoji="1" sz="22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FB6437-7DEE-4354-A96A-BEF38C0F1550}" type="slidenum">
              <a:rPr kumimoji="1" lang="en-US" altLang="ja-JP" sz="11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1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120835" name="Rectangle 7"/>
          <p:cNvSpPr txBox="1">
            <a:spLocks noGrp="1" noChangeArrowheads="1"/>
          </p:cNvSpPr>
          <p:nvPr/>
        </p:nvSpPr>
        <p:spPr bwMode="auto">
          <a:xfrm>
            <a:off x="3754111" y="7759707"/>
            <a:ext cx="2869258" cy="40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314" tIns="40658" rIns="81314" bIns="40658" anchor="b"/>
          <a:lstStyle>
            <a:lvl1pPr defTabSz="881063" eaLnBrk="0" hangingPunct="0">
              <a:defRPr kumimoji="1" sz="2400">
                <a:solidFill>
                  <a:schemeClr val="tx1"/>
                </a:solidFill>
                <a:latin typeface="Times New Roman" pitchFamily="18" charset="0"/>
                <a:ea typeface="ＭＳ Ｐゴシック" pitchFamily="50" charset="-128"/>
              </a:defRPr>
            </a:lvl1pPr>
            <a:lvl2pPr marL="742950" indent="-285750" defTabSz="881063" eaLnBrk="0" hangingPunct="0">
              <a:defRPr kumimoji="1" sz="2400">
                <a:solidFill>
                  <a:schemeClr val="tx1"/>
                </a:solidFill>
                <a:latin typeface="Times New Roman" pitchFamily="18" charset="0"/>
                <a:ea typeface="ＭＳ Ｐゴシック" pitchFamily="50" charset="-128"/>
              </a:defRPr>
            </a:lvl2pPr>
            <a:lvl3pPr marL="1143000" indent="-228600" defTabSz="881063" eaLnBrk="0" hangingPunct="0">
              <a:defRPr kumimoji="1" sz="2400">
                <a:solidFill>
                  <a:schemeClr val="tx1"/>
                </a:solidFill>
                <a:latin typeface="Times New Roman" pitchFamily="18" charset="0"/>
                <a:ea typeface="ＭＳ Ｐゴシック" pitchFamily="50" charset="-128"/>
              </a:defRPr>
            </a:lvl3pPr>
            <a:lvl4pPr marL="1600200" indent="-228600" defTabSz="881063" eaLnBrk="0" hangingPunct="0">
              <a:defRPr kumimoji="1" sz="2400">
                <a:solidFill>
                  <a:schemeClr val="tx1"/>
                </a:solidFill>
                <a:latin typeface="Times New Roman" pitchFamily="18" charset="0"/>
                <a:ea typeface="ＭＳ Ｐゴシック" pitchFamily="50" charset="-128"/>
              </a:defRPr>
            </a:lvl4pPr>
            <a:lvl5pPr marL="2057400" indent="-228600" defTabSz="881063" eaLnBrk="0" hangingPunct="0">
              <a:defRPr kumimoji="1" sz="2400">
                <a:solidFill>
                  <a:schemeClr val="tx1"/>
                </a:solidFill>
                <a:latin typeface="Times New Roman" pitchFamily="18" charset="0"/>
                <a:ea typeface="ＭＳ Ｐゴシック" pitchFamily="50" charset="-128"/>
              </a:defRPr>
            </a:lvl5pPr>
            <a:lvl6pPr marL="2514600" indent="-228600" defTabSz="881063"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881063"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881063"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881063"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881063" rtl="0" eaLnBrk="1" fontAlgn="base" latinLnBrk="0" hangingPunct="1">
              <a:lnSpc>
                <a:spcPct val="100000"/>
              </a:lnSpc>
              <a:spcBef>
                <a:spcPct val="0"/>
              </a:spcBef>
              <a:spcAft>
                <a:spcPct val="0"/>
              </a:spcAft>
              <a:buClrTx/>
              <a:buSzTx/>
              <a:buFontTx/>
              <a:buNone/>
              <a:tabLst/>
              <a:defRPr/>
            </a:pPr>
            <a:fld id="{72C77321-ED13-4983-AD33-9AE0C2CA200F}" type="slidenum">
              <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881063" rtl="0" eaLnBrk="1" fontAlgn="base" latinLnBrk="0" hangingPunct="1">
                <a:lnSpc>
                  <a:spcPct val="100000"/>
                </a:lnSpc>
                <a:spcBef>
                  <a:spcPct val="0"/>
                </a:spcBef>
                <a:spcAft>
                  <a:spcPct val="0"/>
                </a:spcAft>
                <a:buClrTx/>
                <a:buSzTx/>
                <a:buFontTx/>
                <a:buNone/>
                <a:tabLst/>
                <a:defRPr/>
              </a:pPr>
              <a:t>17</a:t>
            </a:fld>
            <a:endPar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20836" name="Rectangle 7"/>
          <p:cNvSpPr txBox="1">
            <a:spLocks noGrp="1" noChangeArrowheads="1"/>
          </p:cNvSpPr>
          <p:nvPr/>
        </p:nvSpPr>
        <p:spPr bwMode="auto">
          <a:xfrm>
            <a:off x="3754112" y="7761124"/>
            <a:ext cx="2870791" cy="40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58" tIns="42179" rIns="84358" bIns="42179" anchor="b"/>
          <a:lstStyle>
            <a:lvl1pPr defTabSz="844550" eaLnBrk="0" hangingPunct="0">
              <a:defRPr kumimoji="1" sz="2400">
                <a:solidFill>
                  <a:schemeClr val="tx1"/>
                </a:solidFill>
                <a:latin typeface="Times New Roman" pitchFamily="18" charset="0"/>
                <a:ea typeface="ＭＳ Ｐゴシック" pitchFamily="50" charset="-128"/>
              </a:defRPr>
            </a:lvl1pPr>
            <a:lvl2pPr marL="742950" indent="-285750" defTabSz="844550" eaLnBrk="0" hangingPunct="0">
              <a:defRPr kumimoji="1" sz="2400">
                <a:solidFill>
                  <a:schemeClr val="tx1"/>
                </a:solidFill>
                <a:latin typeface="Times New Roman" pitchFamily="18" charset="0"/>
                <a:ea typeface="ＭＳ Ｐゴシック" pitchFamily="50" charset="-128"/>
              </a:defRPr>
            </a:lvl2pPr>
            <a:lvl3pPr marL="1143000" indent="-228600" defTabSz="844550" eaLnBrk="0" hangingPunct="0">
              <a:defRPr kumimoji="1" sz="2400">
                <a:solidFill>
                  <a:schemeClr val="tx1"/>
                </a:solidFill>
                <a:latin typeface="Times New Roman" pitchFamily="18" charset="0"/>
                <a:ea typeface="ＭＳ Ｐゴシック" pitchFamily="50" charset="-128"/>
              </a:defRPr>
            </a:lvl3pPr>
            <a:lvl4pPr marL="1600200" indent="-228600" defTabSz="844550" eaLnBrk="0" hangingPunct="0">
              <a:defRPr kumimoji="1" sz="2400">
                <a:solidFill>
                  <a:schemeClr val="tx1"/>
                </a:solidFill>
                <a:latin typeface="Times New Roman" pitchFamily="18" charset="0"/>
                <a:ea typeface="ＭＳ Ｐゴシック" pitchFamily="50" charset="-128"/>
              </a:defRPr>
            </a:lvl4pPr>
            <a:lvl5pPr marL="2057400" indent="-228600" defTabSz="844550" eaLnBrk="0" hangingPunct="0">
              <a:defRPr kumimoji="1" sz="2400">
                <a:solidFill>
                  <a:schemeClr val="tx1"/>
                </a:solidFill>
                <a:latin typeface="Times New Roman" pitchFamily="18" charset="0"/>
                <a:ea typeface="ＭＳ Ｐゴシック" pitchFamily="50" charset="-128"/>
              </a:defRPr>
            </a:lvl5pPr>
            <a:lvl6pPr marL="2514600" indent="-228600" defTabSz="84455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defTabSz="84455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defTabSz="84455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defTabSz="84455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844550" rtl="0" eaLnBrk="1" fontAlgn="base" latinLnBrk="0" hangingPunct="1">
              <a:lnSpc>
                <a:spcPct val="100000"/>
              </a:lnSpc>
              <a:spcBef>
                <a:spcPct val="0"/>
              </a:spcBef>
              <a:spcAft>
                <a:spcPct val="0"/>
              </a:spcAft>
              <a:buClrTx/>
              <a:buSzTx/>
              <a:buFontTx/>
              <a:buNone/>
              <a:tabLst/>
              <a:defRPr/>
            </a:pPr>
            <a:fld id="{B01679C3-EC21-4DFC-9CF6-257E289AC19E}" type="slidenum">
              <a:rPr kumimoji="1" lang="en-US" altLang="ja-JP" sz="1100" b="1"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844550" rtl="0" eaLnBrk="1" fontAlgn="base" latinLnBrk="0" hangingPunct="1">
                <a:lnSpc>
                  <a:spcPct val="100000"/>
                </a:lnSpc>
                <a:spcBef>
                  <a:spcPct val="0"/>
                </a:spcBef>
                <a:spcAft>
                  <a:spcPct val="0"/>
                </a:spcAft>
                <a:buClrTx/>
                <a:buSzTx/>
                <a:buFontTx/>
                <a:buNone/>
                <a:tabLst/>
                <a:defRPr/>
              </a:pPr>
              <a:t>17</a:t>
            </a:fld>
            <a:endParaRPr kumimoji="1" lang="en-US" altLang="ja-JP" sz="1100" b="1"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120837" name="Rectangle 2"/>
          <p:cNvSpPr>
            <a:spLocks noGrp="1" noRot="1" noChangeAspect="1" noChangeArrowheads="1" noTextEdit="1"/>
          </p:cNvSpPr>
          <p:nvPr>
            <p:ph type="sldImg"/>
          </p:nvPr>
        </p:nvSpPr>
        <p:spPr>
          <a:xfrm>
            <a:off x="601663" y="617538"/>
            <a:ext cx="5438775" cy="3060700"/>
          </a:xfrm>
          <a:solidFill>
            <a:srgbClr val="FFFFFF"/>
          </a:solidFill>
          <a:ln/>
        </p:spPr>
      </p:sp>
      <p:sp>
        <p:nvSpPr>
          <p:cNvPr id="120838" name="Rectangle 3"/>
          <p:cNvSpPr>
            <a:spLocks noGrp="1" noChangeArrowheads="1"/>
          </p:cNvSpPr>
          <p:nvPr>
            <p:ph type="body" idx="1"/>
          </p:nvPr>
        </p:nvSpPr>
        <p:spPr>
          <a:xfrm>
            <a:off x="881788" y="3879145"/>
            <a:ext cx="4861328" cy="3673485"/>
          </a:xfrm>
          <a:solidFill>
            <a:srgbClr val="FFFFFF"/>
          </a:solidFill>
          <a:ln>
            <a:solidFill>
              <a:srgbClr val="000000"/>
            </a:solidFill>
            <a:miter lim="800000"/>
            <a:headEnd/>
            <a:tailEnd/>
          </a:ln>
        </p:spPr>
        <p:txBody>
          <a:bodyPr lIns="84326" tIns="42164" rIns="84326" bIns="42164"/>
          <a:lstStyle/>
          <a:p>
            <a:endParaRPr lang="ja-JP" altLang="ja-JP"/>
          </a:p>
        </p:txBody>
      </p:sp>
    </p:spTree>
    <p:extLst>
      <p:ext uri="{BB962C8B-B14F-4D97-AF65-F5344CB8AC3E}">
        <p14:creationId xmlns:p14="http://schemas.microsoft.com/office/powerpoint/2010/main" val="389826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p:cNvSpPr>
            <a:spLocks noGrp="1" noRot="1" noChangeAspect="1" noTextEdit="1"/>
          </p:cNvSpPr>
          <p:nvPr>
            <p:ph type="sldImg"/>
          </p:nvPr>
        </p:nvSpPr>
        <p:spPr>
          <a:ln/>
        </p:spPr>
      </p:sp>
      <p:sp>
        <p:nvSpPr>
          <p:cNvPr id="13005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This is the change of film conductivity during annealing in several atmospheres to clearly the large negative VTh shift for low temperature annealed devices. You can see that the large increase of conductivities was observed up to 300 degree C, irrespective of annealing atmospheres. Then the conductivity is again reduced under the oxygen containing atmospheres. However, annealing temperature over 300oC is needed to decrease film conductivity. This is a reason why the low temperature annealed device shows the large negative. </a:t>
            </a:r>
            <a:endParaRPr lang="ja-JP" altLang="ja-JP"/>
          </a:p>
          <a:p>
            <a:endParaRPr lang="en-US" altLang="ja-JP"/>
          </a:p>
          <a:p>
            <a:r>
              <a:rPr lang="en-US" altLang="ja-JP"/>
              <a:t>This figure show the relationship between gas desorption spectra and conductivity change. Red line shows the conductivity change of H2O, while dished blue line shows gas desorption of H2O.You can see that both the peak features are very similar. So, we speculate that oxygen vacancy are formed by desorption of OH species and excess carriers were generated. </a:t>
            </a:r>
            <a:endParaRPr lang="ja-JP" altLang="ja-JP"/>
          </a:p>
          <a:p>
            <a:endParaRPr lang="en-US" altLang="ja-JP"/>
          </a:p>
        </p:txBody>
      </p:sp>
      <p:sp>
        <p:nvSpPr>
          <p:cNvPr id="13005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FB854A-A5EC-4D67-9F92-C454DF2DB5D9}" type="slidenum">
              <a:rPr kumimoji="1" lang="en-US" altLang="ja-JP"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47313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a:ln/>
        </p:spPr>
      </p:sp>
      <p:sp>
        <p:nvSpPr>
          <p:cNvPr id="129027"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&gt;</a:t>
            </a:r>
            <a:r>
              <a:rPr lang="ja-JP" altLang="en-US"/>
              <a:t>・フォトンフラックスを明記してください</a:t>
            </a:r>
          </a:p>
          <a:p>
            <a:r>
              <a:rPr lang="en-US" altLang="ja-JP"/>
              <a:t>&gt;</a:t>
            </a:r>
            <a:r>
              <a:rPr lang="ja-JP" altLang="en-US"/>
              <a:t>・</a:t>
            </a:r>
            <a:r>
              <a:rPr lang="en-US" altLang="ja-JP"/>
              <a:t>p.2</a:t>
            </a:r>
            <a:r>
              <a:rPr lang="ja-JP" altLang="en-US"/>
              <a:t>の図で、バンドギャップ位置を書き込んでください</a:t>
            </a:r>
          </a:p>
          <a:p>
            <a:r>
              <a:rPr lang="en-US" altLang="ja-JP"/>
              <a:t>&gt;</a:t>
            </a:r>
          </a:p>
          <a:p>
            <a:r>
              <a:rPr lang="en-US" altLang="ja-JP"/>
              <a:t>&gt;</a:t>
            </a:r>
            <a:r>
              <a:rPr lang="ja-JP" altLang="en-US"/>
              <a:t>・</a:t>
            </a:r>
            <a:r>
              <a:rPr lang="en-US" altLang="ja-JP"/>
              <a:t>p.1</a:t>
            </a:r>
            <a:r>
              <a:rPr lang="ja-JP" altLang="en-US"/>
              <a:t>は、「これらの</a:t>
            </a:r>
            <a:r>
              <a:rPr lang="en-US" altLang="ja-JP"/>
              <a:t>TFT</a:t>
            </a:r>
            <a:r>
              <a:rPr lang="ja-JP" altLang="en-US"/>
              <a:t>の光応答スペクトルを測定した結果を示します。非熱処理</a:t>
            </a:r>
            <a:r>
              <a:rPr lang="en-US" altLang="ja-JP"/>
              <a:t>TFT</a:t>
            </a:r>
            <a:r>
              <a:rPr lang="ja-JP" altLang="en-US"/>
              <a:t>では</a:t>
            </a:r>
            <a:r>
              <a:rPr lang="en-US" altLang="ja-JP"/>
              <a:t>700nm</a:t>
            </a:r>
            <a:r>
              <a:rPr lang="ja-JP" altLang="en-US"/>
              <a:t>光照射でも</a:t>
            </a:r>
            <a:r>
              <a:rPr lang="en-US" altLang="ja-JP"/>
              <a:t>Vth</a:t>
            </a:r>
            <a:r>
              <a:rPr lang="ja-JP" altLang="en-US"/>
              <a:t>シフトが認められますが、</a:t>
            </a:r>
            <a:r>
              <a:rPr lang="en-US" altLang="ja-JP"/>
              <a:t>200C</a:t>
            </a:r>
            <a:r>
              <a:rPr lang="ja-JP" altLang="en-US"/>
              <a:t>で熱処理することで、？？</a:t>
            </a:r>
            <a:r>
              <a:rPr lang="en-US" altLang="ja-JP"/>
              <a:t>nm</a:t>
            </a:r>
            <a:r>
              <a:rPr lang="ja-JP" altLang="en-US"/>
              <a:t>までは応答しなくなっています。」</a:t>
            </a:r>
          </a:p>
          <a:p>
            <a:r>
              <a:rPr lang="en-US" altLang="ja-JP"/>
              <a:t>&gt;</a:t>
            </a:r>
            <a:r>
              <a:rPr lang="ja-JP" altLang="en-US"/>
              <a:t>・</a:t>
            </a:r>
            <a:r>
              <a:rPr lang="en-US" altLang="ja-JP"/>
              <a:t>p.2</a:t>
            </a:r>
            <a:r>
              <a:rPr lang="ja-JP" altLang="en-US"/>
              <a:t>で「電流の立ち上がる電圧</a:t>
            </a:r>
            <a:r>
              <a:rPr lang="en-US" altLang="ja-JP"/>
              <a:t>Von</a:t>
            </a:r>
            <a:r>
              <a:rPr lang="ja-JP" altLang="en-US"/>
              <a:t>（</a:t>
            </a:r>
            <a:r>
              <a:rPr lang="en-US" altLang="ja-JP"/>
              <a:t>Vth'</a:t>
            </a:r>
            <a:r>
              <a:rPr lang="ja-JP" altLang="en-US"/>
              <a:t>ではなく</a:t>
            </a:r>
            <a:r>
              <a:rPr lang="en-US" altLang="ja-JP"/>
              <a:t>Von</a:t>
            </a:r>
            <a:r>
              <a:rPr lang="ja-JP" altLang="en-US"/>
              <a:t>にしましょう）のシフト量を</a:t>
            </a:r>
          </a:p>
          <a:p>
            <a:r>
              <a:rPr lang="en-US" altLang="ja-JP"/>
              <a:t>&gt;</a:t>
            </a:r>
            <a:r>
              <a:rPr lang="ja-JP" altLang="en-US"/>
              <a:t>　フォトンエネルギーに対してプロットしたのがこちらですが、明らかに、</a:t>
            </a:r>
          </a:p>
          <a:p>
            <a:r>
              <a:rPr lang="en-US" altLang="ja-JP"/>
              <a:t>&gt;</a:t>
            </a:r>
            <a:r>
              <a:rPr lang="ja-JP" altLang="en-US"/>
              <a:t>　</a:t>
            </a:r>
            <a:r>
              <a:rPr lang="en-US" altLang="ja-JP"/>
              <a:t>200C</a:t>
            </a:r>
            <a:r>
              <a:rPr lang="ja-JP" altLang="en-US"/>
              <a:t>アニールによりサブギャップ応答が小さく、明確にたちがあるエネルギーが</a:t>
            </a:r>
          </a:p>
          <a:p>
            <a:r>
              <a:rPr lang="en-US" altLang="ja-JP"/>
              <a:t>&gt;</a:t>
            </a:r>
            <a:r>
              <a:rPr lang="ja-JP" altLang="en-US"/>
              <a:t>　</a:t>
            </a:r>
            <a:r>
              <a:rPr lang="en-US" altLang="ja-JP"/>
              <a:t>2.3eV</a:t>
            </a:r>
            <a:r>
              <a:rPr lang="ja-JP" altLang="en-US"/>
              <a:t>以上となっています。</a:t>
            </a:r>
          </a:p>
          <a:p>
            <a:r>
              <a:rPr lang="en-US" altLang="ja-JP"/>
              <a:t>&gt;</a:t>
            </a:r>
            <a:r>
              <a:rPr lang="ja-JP" altLang="en-US"/>
              <a:t>・以上から、非熱処理</a:t>
            </a:r>
            <a:r>
              <a:rPr lang="en-US" altLang="ja-JP"/>
              <a:t>a-IGZO</a:t>
            </a:r>
            <a:r>
              <a:rPr lang="ja-JP" altLang="en-US"/>
              <a:t>には</a:t>
            </a:r>
            <a:r>
              <a:rPr lang="en-US" altLang="ja-JP"/>
              <a:t>2eV</a:t>
            </a:r>
            <a:r>
              <a:rPr lang="ja-JP" altLang="en-US"/>
              <a:t>以下にもバレンスバンド付近の深い欠陥があるのに</a:t>
            </a:r>
          </a:p>
          <a:p>
            <a:r>
              <a:rPr lang="en-US" altLang="ja-JP"/>
              <a:t>&gt;</a:t>
            </a:r>
            <a:r>
              <a:rPr lang="ja-JP" altLang="en-US"/>
              <a:t>　対し、</a:t>
            </a:r>
            <a:r>
              <a:rPr lang="en-US" altLang="ja-JP"/>
              <a:t>200C</a:t>
            </a:r>
            <a:r>
              <a:rPr lang="ja-JP" altLang="en-US"/>
              <a:t>熱処理により、これらが大きく低減されていることがわかりました。</a:t>
            </a:r>
          </a:p>
          <a:p>
            <a:r>
              <a:rPr lang="en-US" altLang="ja-JP"/>
              <a:t>&gt;</a:t>
            </a:r>
          </a:p>
          <a:p>
            <a:r>
              <a:rPr lang="en-US" altLang="ja-JP"/>
              <a:t>&gt;</a:t>
            </a:r>
            <a:r>
              <a:rPr lang="ja-JP" altLang="en-US"/>
              <a:t>・以上の結果から、</a:t>
            </a:r>
            <a:r>
              <a:rPr lang="en-US" altLang="ja-JP"/>
              <a:t>200C</a:t>
            </a:r>
            <a:r>
              <a:rPr lang="ja-JP" altLang="en-US"/>
              <a:t>以下で大きく負に</a:t>
            </a:r>
            <a:r>
              <a:rPr lang="en-US" altLang="ja-JP"/>
              <a:t>Vth</a:t>
            </a:r>
            <a:r>
              <a:rPr lang="ja-JP" altLang="en-US"/>
              <a:t>シフトしていた原因は、</a:t>
            </a:r>
          </a:p>
          <a:p>
            <a:r>
              <a:rPr lang="en-US" altLang="ja-JP"/>
              <a:t>&gt;</a:t>
            </a:r>
            <a:r>
              <a:rPr lang="ja-JP" altLang="en-US"/>
              <a:t>　　・</a:t>
            </a:r>
            <a:r>
              <a:rPr lang="en-US" altLang="ja-JP"/>
              <a:t>VBM</a:t>
            </a:r>
            <a:r>
              <a:rPr lang="ja-JP" altLang="en-US"/>
              <a:t>付近の深い欠陥が減少していること</a:t>
            </a:r>
          </a:p>
          <a:p>
            <a:r>
              <a:rPr lang="en-US" altLang="ja-JP"/>
              <a:t>&gt;</a:t>
            </a:r>
            <a:r>
              <a:rPr lang="ja-JP" altLang="en-US"/>
              <a:t>　が主要因であると結論できます。</a:t>
            </a:r>
          </a:p>
          <a:p>
            <a:endParaRPr lang="ja-JP" altLang="en-US"/>
          </a:p>
        </p:txBody>
      </p:sp>
      <p:sp>
        <p:nvSpPr>
          <p:cNvPr id="129028"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B321B9-79A2-406E-8C82-10119A79B727}" type="slidenum">
              <a:rPr kumimoji="1" lang="ja-JP"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463020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スライド イメージ プレースホルダ 1"/>
          <p:cNvSpPr>
            <a:spLocks noGrp="1" noRot="1" noChangeAspect="1" noTextEdit="1"/>
          </p:cNvSpPr>
          <p:nvPr>
            <p:ph type="sldImg"/>
          </p:nvPr>
        </p:nvSpPr>
        <p:spPr>
          <a:ln/>
        </p:spPr>
      </p:sp>
      <p:sp>
        <p:nvSpPr>
          <p:cNvPr id="53657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&gt;</a:t>
            </a:r>
            <a:r>
              <a:rPr lang="ja-JP" altLang="en-US"/>
              <a:t>・フォトンフラックスを明記してください</a:t>
            </a:r>
          </a:p>
          <a:p>
            <a:r>
              <a:rPr lang="en-US" altLang="ja-JP"/>
              <a:t>&gt;</a:t>
            </a:r>
            <a:r>
              <a:rPr lang="ja-JP" altLang="en-US"/>
              <a:t>・</a:t>
            </a:r>
            <a:r>
              <a:rPr lang="en-US" altLang="ja-JP"/>
              <a:t>p.2</a:t>
            </a:r>
            <a:r>
              <a:rPr lang="ja-JP" altLang="en-US"/>
              <a:t>の図で、バンドギャップ位置を書き込んでください</a:t>
            </a:r>
          </a:p>
          <a:p>
            <a:r>
              <a:rPr lang="en-US" altLang="ja-JP"/>
              <a:t>&gt;</a:t>
            </a:r>
          </a:p>
          <a:p>
            <a:r>
              <a:rPr lang="en-US" altLang="ja-JP"/>
              <a:t>&gt;</a:t>
            </a:r>
            <a:r>
              <a:rPr lang="ja-JP" altLang="en-US"/>
              <a:t>・</a:t>
            </a:r>
            <a:r>
              <a:rPr lang="en-US" altLang="ja-JP"/>
              <a:t>p.1</a:t>
            </a:r>
            <a:r>
              <a:rPr lang="ja-JP" altLang="en-US"/>
              <a:t>は、「これらの</a:t>
            </a:r>
            <a:r>
              <a:rPr lang="en-US" altLang="ja-JP"/>
              <a:t>TFT</a:t>
            </a:r>
            <a:r>
              <a:rPr lang="ja-JP" altLang="en-US"/>
              <a:t>の光応答スペクトルを測定した結果を示します。非熱処理</a:t>
            </a:r>
            <a:r>
              <a:rPr lang="en-US" altLang="ja-JP"/>
              <a:t>TFT</a:t>
            </a:r>
            <a:r>
              <a:rPr lang="ja-JP" altLang="en-US"/>
              <a:t>では</a:t>
            </a:r>
            <a:r>
              <a:rPr lang="en-US" altLang="ja-JP"/>
              <a:t>700nm</a:t>
            </a:r>
            <a:r>
              <a:rPr lang="ja-JP" altLang="en-US"/>
              <a:t>光照射でも</a:t>
            </a:r>
            <a:r>
              <a:rPr lang="en-US" altLang="ja-JP"/>
              <a:t>Vth</a:t>
            </a:r>
            <a:r>
              <a:rPr lang="ja-JP" altLang="en-US"/>
              <a:t>シフトが認められますが、</a:t>
            </a:r>
            <a:r>
              <a:rPr lang="en-US" altLang="ja-JP"/>
              <a:t>200C</a:t>
            </a:r>
            <a:r>
              <a:rPr lang="ja-JP" altLang="en-US"/>
              <a:t>で熱処理することで、？？</a:t>
            </a:r>
            <a:r>
              <a:rPr lang="en-US" altLang="ja-JP"/>
              <a:t>nm</a:t>
            </a:r>
            <a:r>
              <a:rPr lang="ja-JP" altLang="en-US"/>
              <a:t>までは応答しなくなっています。」</a:t>
            </a:r>
          </a:p>
          <a:p>
            <a:r>
              <a:rPr lang="en-US" altLang="ja-JP"/>
              <a:t>&gt;</a:t>
            </a:r>
            <a:r>
              <a:rPr lang="ja-JP" altLang="en-US"/>
              <a:t>・</a:t>
            </a:r>
            <a:r>
              <a:rPr lang="en-US" altLang="ja-JP"/>
              <a:t>p.2</a:t>
            </a:r>
            <a:r>
              <a:rPr lang="ja-JP" altLang="en-US"/>
              <a:t>で「電流の立ち上がる電圧</a:t>
            </a:r>
            <a:r>
              <a:rPr lang="en-US" altLang="ja-JP"/>
              <a:t>Von</a:t>
            </a:r>
            <a:r>
              <a:rPr lang="ja-JP" altLang="en-US"/>
              <a:t>（</a:t>
            </a:r>
            <a:r>
              <a:rPr lang="en-US" altLang="ja-JP"/>
              <a:t>Vth'</a:t>
            </a:r>
            <a:r>
              <a:rPr lang="ja-JP" altLang="en-US"/>
              <a:t>ではなく</a:t>
            </a:r>
            <a:r>
              <a:rPr lang="en-US" altLang="ja-JP"/>
              <a:t>Von</a:t>
            </a:r>
            <a:r>
              <a:rPr lang="ja-JP" altLang="en-US"/>
              <a:t>にしましょう）のシフト量を</a:t>
            </a:r>
          </a:p>
          <a:p>
            <a:r>
              <a:rPr lang="en-US" altLang="ja-JP"/>
              <a:t>&gt;</a:t>
            </a:r>
            <a:r>
              <a:rPr lang="ja-JP" altLang="en-US"/>
              <a:t>　フォトンエネルギーに対してプロットしたのがこちらですが、明らかに、</a:t>
            </a:r>
          </a:p>
          <a:p>
            <a:r>
              <a:rPr lang="en-US" altLang="ja-JP"/>
              <a:t>&gt;</a:t>
            </a:r>
            <a:r>
              <a:rPr lang="ja-JP" altLang="en-US"/>
              <a:t>　</a:t>
            </a:r>
            <a:r>
              <a:rPr lang="en-US" altLang="ja-JP"/>
              <a:t>200C</a:t>
            </a:r>
            <a:r>
              <a:rPr lang="ja-JP" altLang="en-US"/>
              <a:t>アニールによりサブギャップ応答が小さく、明確にたちがあるエネルギーが</a:t>
            </a:r>
          </a:p>
          <a:p>
            <a:r>
              <a:rPr lang="en-US" altLang="ja-JP"/>
              <a:t>&gt;</a:t>
            </a:r>
            <a:r>
              <a:rPr lang="ja-JP" altLang="en-US"/>
              <a:t>　</a:t>
            </a:r>
            <a:r>
              <a:rPr lang="en-US" altLang="ja-JP"/>
              <a:t>2.3eV</a:t>
            </a:r>
            <a:r>
              <a:rPr lang="ja-JP" altLang="en-US"/>
              <a:t>以上となっています。</a:t>
            </a:r>
          </a:p>
          <a:p>
            <a:r>
              <a:rPr lang="en-US" altLang="ja-JP"/>
              <a:t>&gt;</a:t>
            </a:r>
            <a:r>
              <a:rPr lang="ja-JP" altLang="en-US"/>
              <a:t>・以上から、非熱処理</a:t>
            </a:r>
            <a:r>
              <a:rPr lang="en-US" altLang="ja-JP"/>
              <a:t>a-IGZO</a:t>
            </a:r>
            <a:r>
              <a:rPr lang="ja-JP" altLang="en-US"/>
              <a:t>には</a:t>
            </a:r>
            <a:r>
              <a:rPr lang="en-US" altLang="ja-JP"/>
              <a:t>2eV</a:t>
            </a:r>
            <a:r>
              <a:rPr lang="ja-JP" altLang="en-US"/>
              <a:t>以下にもバレンスバンド付近の深い欠陥があるのに</a:t>
            </a:r>
          </a:p>
          <a:p>
            <a:r>
              <a:rPr lang="en-US" altLang="ja-JP"/>
              <a:t>&gt;</a:t>
            </a:r>
            <a:r>
              <a:rPr lang="ja-JP" altLang="en-US"/>
              <a:t>　対し、</a:t>
            </a:r>
            <a:r>
              <a:rPr lang="en-US" altLang="ja-JP"/>
              <a:t>200C</a:t>
            </a:r>
            <a:r>
              <a:rPr lang="ja-JP" altLang="en-US"/>
              <a:t>熱処理により、これらが大きく低減されていることがわかりました。</a:t>
            </a:r>
          </a:p>
          <a:p>
            <a:r>
              <a:rPr lang="en-US" altLang="ja-JP"/>
              <a:t>&gt;</a:t>
            </a:r>
          </a:p>
          <a:p>
            <a:r>
              <a:rPr lang="en-US" altLang="ja-JP"/>
              <a:t>&gt;</a:t>
            </a:r>
            <a:r>
              <a:rPr lang="ja-JP" altLang="en-US"/>
              <a:t>・以上の結果から、</a:t>
            </a:r>
            <a:r>
              <a:rPr lang="en-US" altLang="ja-JP"/>
              <a:t>200C</a:t>
            </a:r>
            <a:r>
              <a:rPr lang="ja-JP" altLang="en-US"/>
              <a:t>以下で大きく負に</a:t>
            </a:r>
            <a:r>
              <a:rPr lang="en-US" altLang="ja-JP"/>
              <a:t>Vth</a:t>
            </a:r>
            <a:r>
              <a:rPr lang="ja-JP" altLang="en-US"/>
              <a:t>シフトしていた原因は、</a:t>
            </a:r>
          </a:p>
          <a:p>
            <a:r>
              <a:rPr lang="en-US" altLang="ja-JP"/>
              <a:t>&gt;</a:t>
            </a:r>
            <a:r>
              <a:rPr lang="ja-JP" altLang="en-US"/>
              <a:t>　　・</a:t>
            </a:r>
            <a:r>
              <a:rPr lang="en-US" altLang="ja-JP"/>
              <a:t>VBM</a:t>
            </a:r>
            <a:r>
              <a:rPr lang="ja-JP" altLang="en-US"/>
              <a:t>付近の深い欠陥が減少していること</a:t>
            </a:r>
          </a:p>
          <a:p>
            <a:r>
              <a:rPr lang="en-US" altLang="ja-JP"/>
              <a:t>&gt;</a:t>
            </a:r>
            <a:r>
              <a:rPr lang="ja-JP" altLang="en-US"/>
              <a:t>　が主要因であると結論できます。</a:t>
            </a:r>
          </a:p>
          <a:p>
            <a:endParaRPr lang="ja-JP" altLang="en-US"/>
          </a:p>
        </p:txBody>
      </p:sp>
      <p:sp>
        <p:nvSpPr>
          <p:cNvPr id="536580"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A1AAFB6-27E6-4421-9C78-653C7D417F78}" type="slidenum">
              <a:rPr kumimoji="1" lang="ja-JP" altLang="en-US"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47674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solidFill>
            <a:srgbClr val="FFFFFF"/>
          </a:solidFill>
          <a:ln/>
        </p:spPr>
      </p:sp>
      <p:sp>
        <p:nvSpPr>
          <p:cNvPr id="282627"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a:t>On the other hand, ozone annealing shows transfer characteristics like this figure.</a:t>
            </a:r>
          </a:p>
          <a:p>
            <a:r>
              <a:rPr lang="en-US" altLang="ja-JP"/>
              <a:t>Each line shows annealed temperature at 50, 100, 150, 200, 250 and 300oC.</a:t>
            </a:r>
          </a:p>
          <a:p>
            <a:r>
              <a:rPr lang="en-US" altLang="ja-JP"/>
              <a:t>Ozone annealing is inhibited negative shift.</a:t>
            </a:r>
          </a:p>
          <a:p>
            <a:r>
              <a:rPr lang="en-US" altLang="ja-JP"/>
              <a:t>However, at 300oC annealing, it is shows too large threshold voltage.</a:t>
            </a:r>
          </a:p>
        </p:txBody>
      </p:sp>
    </p:spTree>
    <p:extLst>
      <p:ext uri="{BB962C8B-B14F-4D97-AF65-F5344CB8AC3E}">
        <p14:creationId xmlns:p14="http://schemas.microsoft.com/office/powerpoint/2010/main" val="390893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altLang="ja-JP"/>
              <a:t>This figure shows recovering photon energy.</a:t>
            </a:r>
          </a:p>
          <a:p>
            <a:r>
              <a:rPr lang="en-US" altLang="ja-JP"/>
              <a:t>Inset table shows Vgs shift at 10(-10) A of drain-source current. </a:t>
            </a:r>
          </a:p>
          <a:p>
            <a:r>
              <a:rPr lang="en-US" altLang="ja-JP"/>
              <a:t>2.3eV light illumination caused no response.</a:t>
            </a:r>
          </a:p>
          <a:p>
            <a:r>
              <a:rPr lang="en-US" altLang="ja-JP"/>
              <a:t>And it shows negative shift with increasing photon energy.</a:t>
            </a:r>
          </a:p>
          <a:p>
            <a:endParaRPr lang="en-US" altLang="ja-JP"/>
          </a:p>
          <a:p>
            <a:r>
              <a:rPr lang="en-US" altLang="ja-JP"/>
              <a:t>Considering these results, we assumed this origin is not only structural change but also chemical composition </a:t>
            </a:r>
          </a:p>
          <a:p>
            <a:r>
              <a:rPr lang="en-US" altLang="ja-JP"/>
              <a:t>because of the large difference comparing other TFTs.</a:t>
            </a:r>
          </a:p>
          <a:p>
            <a:endParaRPr lang="en-US" altLang="ja-JP"/>
          </a:p>
        </p:txBody>
      </p:sp>
    </p:spTree>
    <p:extLst>
      <p:ext uri="{BB962C8B-B14F-4D97-AF65-F5344CB8AC3E}">
        <p14:creationId xmlns:p14="http://schemas.microsoft.com/office/powerpoint/2010/main" val="43360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solidFill>
            <a:srgbClr val="FFFFFF"/>
          </a:solidFill>
          <a:ln/>
        </p:spPr>
      </p:sp>
      <p:sp>
        <p:nvSpPr>
          <p:cNvPr id="147459"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a:t>We speculated subgap DOS model like this.</a:t>
            </a:r>
          </a:p>
          <a:p>
            <a:r>
              <a:rPr lang="en-US" altLang="ja-JP"/>
              <a:t>When initial measurement performed, sample has large deep trap level.</a:t>
            </a:r>
          </a:p>
          <a:p>
            <a:r>
              <a:rPr lang="en-US" altLang="ja-JP"/>
              <a:t>How ever fermi level across this deep level, that level transition more deep level like this figure and formed so stable state.</a:t>
            </a:r>
          </a:p>
          <a:p>
            <a:r>
              <a:rPr lang="en-US" altLang="ja-JP"/>
              <a:t>That is located about 2.3eV from conduction band. </a:t>
            </a:r>
          </a:p>
          <a:p>
            <a:r>
              <a:rPr lang="en-US" altLang="ja-JP"/>
              <a:t>We found that these anomalous behavior caused by oversaturated oxygen.</a:t>
            </a:r>
          </a:p>
        </p:txBody>
      </p:sp>
    </p:spTree>
    <p:extLst>
      <p:ext uri="{BB962C8B-B14F-4D97-AF65-F5344CB8AC3E}">
        <p14:creationId xmlns:p14="http://schemas.microsoft.com/office/powerpoint/2010/main" val="209313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lvl1pPr defTabSz="912813">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defTabSz="912813">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defTabSz="912813">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defTabSz="912813">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defTabSz="912813">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27CB7880-F515-4388-9A36-391BE77E3FA0}"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51235" name="Rectangle 2"/>
          <p:cNvSpPr>
            <a:spLocks noGrp="1" noRot="1" noChangeAspect="1" noChangeArrowheads="1" noTextEdit="1"/>
          </p:cNvSpPr>
          <p:nvPr>
            <p:ph type="sldImg"/>
          </p:nvPr>
        </p:nvSpPr>
        <p:spPr>
          <a:xfrm>
            <a:off x="906463" y="741363"/>
            <a:ext cx="4930775" cy="3698875"/>
          </a:xfrm>
          <a:solidFill>
            <a:srgbClr val="FFFFFF"/>
          </a:solidFill>
          <a:ln/>
        </p:spPr>
      </p:sp>
      <p:sp>
        <p:nvSpPr>
          <p:cNvPr id="351236" name="Rectangle 3"/>
          <p:cNvSpPr>
            <a:spLocks noGrp="1" noChangeArrowheads="1"/>
          </p:cNvSpPr>
          <p:nvPr>
            <p:ph type="body" idx="1"/>
          </p:nvPr>
        </p:nvSpPr>
        <p:spPr>
          <a:xfrm>
            <a:off x="673100" y="4687888"/>
            <a:ext cx="5389563" cy="4440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7" tIns="45674" rIns="91347" bIns="45674"/>
          <a:lstStyle/>
          <a:p>
            <a:endParaRPr lang="ja-JP" altLang="ja-JP"/>
          </a:p>
        </p:txBody>
      </p:sp>
    </p:spTree>
    <p:extLst>
      <p:ext uri="{BB962C8B-B14F-4D97-AF65-F5344CB8AC3E}">
        <p14:creationId xmlns:p14="http://schemas.microsoft.com/office/powerpoint/2010/main" val="54152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charset="-128"/>
              </a:defRPr>
            </a:lvl1pPr>
            <a:lvl2pPr marL="742877" indent="-285722" eaLnBrk="0" hangingPunct="0">
              <a:defRPr kumimoji="1" sz="2400">
                <a:solidFill>
                  <a:schemeClr val="tx1"/>
                </a:solidFill>
                <a:latin typeface="Times New Roman" pitchFamily="18" charset="0"/>
                <a:ea typeface="ＭＳ Ｐゴシック" charset="-128"/>
              </a:defRPr>
            </a:lvl2pPr>
            <a:lvl3pPr marL="1142888" indent="-228578" eaLnBrk="0" hangingPunct="0">
              <a:defRPr kumimoji="1" sz="2400">
                <a:solidFill>
                  <a:schemeClr val="tx1"/>
                </a:solidFill>
                <a:latin typeface="Times New Roman" pitchFamily="18" charset="0"/>
                <a:ea typeface="ＭＳ Ｐゴシック" charset="-128"/>
              </a:defRPr>
            </a:lvl3pPr>
            <a:lvl4pPr marL="1600043" indent="-228578" eaLnBrk="0" hangingPunct="0">
              <a:defRPr kumimoji="1" sz="2400">
                <a:solidFill>
                  <a:schemeClr val="tx1"/>
                </a:solidFill>
                <a:latin typeface="Times New Roman" pitchFamily="18" charset="0"/>
                <a:ea typeface="ＭＳ Ｐゴシック" charset="-128"/>
              </a:defRPr>
            </a:lvl4pPr>
            <a:lvl5pPr marL="2057199" indent="-228578" eaLnBrk="0" hangingPunct="0">
              <a:defRPr kumimoji="1" sz="2400">
                <a:solidFill>
                  <a:schemeClr val="tx1"/>
                </a:solidFill>
                <a:latin typeface="Times New Roman" pitchFamily="18" charset="0"/>
                <a:ea typeface="ＭＳ Ｐゴシック" charset="-128"/>
              </a:defRPr>
            </a:lvl5pPr>
            <a:lvl6pPr marL="2514354" indent="-228578"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509" indent="-228578"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8664" indent="-228578"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5819" indent="-228578"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5F704E-6098-43B0-BDB9-DC612C87715E}" type="slidenum">
              <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p:spPr>
        <p:txBody>
          <a:bodyPr/>
          <a:lstStyle/>
          <a:p>
            <a:pPr eaLnBrk="1" hangingPunct="1"/>
            <a:r>
              <a:rPr lang="en-US" altLang="ja-JP"/>
              <a:t>Fabricating condition is shown here.</a:t>
            </a:r>
          </a:p>
          <a:p>
            <a:pPr eaLnBrk="1" hangingPunct="1"/>
            <a:r>
              <a:rPr lang="en-US" altLang="ja-JP"/>
              <a:t>A-IGZO was deposited at room temperature by RF magnetron sputtering.</a:t>
            </a:r>
          </a:p>
          <a:p>
            <a:pPr eaLnBrk="1" hangingPunct="1"/>
            <a:r>
              <a:rPr lang="ja-JP" altLang="en-US"/>
              <a:t>T</a:t>
            </a:r>
            <a:r>
              <a:rPr lang="en-US" altLang="ja-JP"/>
              <a:t>his film thickness was about 20 nm.</a:t>
            </a:r>
          </a:p>
          <a:p>
            <a:pPr eaLnBrk="1" hangingPunct="1"/>
            <a:r>
              <a:rPr lang="en-US" altLang="ja-JP"/>
              <a:t>Photo lithography was employed as patterning method.</a:t>
            </a:r>
          </a:p>
          <a:p>
            <a:pPr eaLnBrk="1" hangingPunct="1"/>
            <a:r>
              <a:rPr lang="en-US" altLang="ja-JP"/>
              <a:t>And IGZO was annealed under O2 or O3 atmosphere, subsequently Ti and Au deposited by electron beam deposition.</a:t>
            </a:r>
          </a:p>
          <a:p>
            <a:pPr eaLnBrk="1" hangingPunct="1"/>
            <a:r>
              <a:rPr lang="ja-JP" altLang="en-US"/>
              <a:t>T</a:t>
            </a:r>
            <a:r>
              <a:rPr lang="en-US" altLang="ja-JP"/>
              <a:t>FT structure was Top gate and bottom contact. Channel width and length was 300 and 50 micro meter, respectively.</a:t>
            </a:r>
          </a:p>
          <a:p>
            <a:pPr eaLnBrk="1" hangingPunct="1"/>
            <a:r>
              <a:rPr lang="en-US" altLang="ja-JP"/>
              <a:t>Thermal SiO2 layer was 150nm as insulator.</a:t>
            </a:r>
            <a:endParaRPr lang="ja-JP" altLang="ja-JP"/>
          </a:p>
        </p:txBody>
      </p:sp>
    </p:spTree>
    <p:extLst>
      <p:ext uri="{BB962C8B-B14F-4D97-AF65-F5344CB8AC3E}">
        <p14:creationId xmlns:p14="http://schemas.microsoft.com/office/powerpoint/2010/main" val="663087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879475">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879475">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879475">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879475">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879475">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87947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87947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87947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87947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879475" rtl="0" eaLnBrk="1" fontAlgn="auto" latinLnBrk="0" hangingPunct="1">
              <a:lnSpc>
                <a:spcPct val="100000"/>
              </a:lnSpc>
              <a:spcBef>
                <a:spcPts val="0"/>
              </a:spcBef>
              <a:spcAft>
                <a:spcPts val="0"/>
              </a:spcAft>
              <a:buClrTx/>
              <a:buSzTx/>
              <a:buFontTx/>
              <a:buNone/>
              <a:tabLst/>
              <a:defRPr/>
            </a:pPr>
            <a:fld id="{4F77BED8-082B-4D15-A5B8-23B87A84C991}" type="slidenum">
              <a:rPr kumimoji="1" lang="en-US" altLang="ja-JP" sz="11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879475" rtl="0" eaLnBrk="1" fontAlgn="auto" latinLnBrk="0" hangingPunct="1">
                <a:lnSpc>
                  <a:spcPct val="100000"/>
                </a:lnSpc>
                <a:spcBef>
                  <a:spcPts val="0"/>
                </a:spcBef>
                <a:spcAft>
                  <a:spcPts val="0"/>
                </a:spcAft>
                <a:buClrTx/>
                <a:buSzTx/>
                <a:buFontTx/>
                <a:buNone/>
                <a:tabLst/>
                <a:defRPr/>
              </a:pPr>
              <a:t>31</a:t>
            </a:fld>
            <a:endParaRPr kumimoji="1" lang="en-US" altLang="ja-JP" sz="11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48483" name="Rectangle 7"/>
          <p:cNvSpPr txBox="1">
            <a:spLocks noGrp="1" noChangeArrowheads="1"/>
          </p:cNvSpPr>
          <p:nvPr/>
        </p:nvSpPr>
        <p:spPr bwMode="auto">
          <a:xfrm>
            <a:off x="3886200" y="868680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defTabSz="949325">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49325">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49325">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49325">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49325">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4932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4932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4932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49325"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49325" rtl="0" eaLnBrk="1" fontAlgn="base" latinLnBrk="0" hangingPunct="1">
              <a:lnSpc>
                <a:spcPct val="100000"/>
              </a:lnSpc>
              <a:spcBef>
                <a:spcPct val="0"/>
              </a:spcBef>
              <a:spcAft>
                <a:spcPct val="0"/>
              </a:spcAft>
              <a:buClrTx/>
              <a:buSzTx/>
              <a:buFontTx/>
              <a:buNone/>
              <a:tabLst/>
              <a:defRPr/>
            </a:pPr>
            <a:fld id="{6CC640C3-D38D-4EA7-A066-504C2DF2D3BB}" type="slidenum">
              <a:rPr kumimoji="1" lang="en-US" altLang="ja-JP" sz="1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49325" rtl="0" eaLnBrk="1" fontAlgn="base" latinLnBrk="0" hangingPunct="1">
                <a:lnSpc>
                  <a:spcPct val="100000"/>
                </a:lnSpc>
                <a:spcBef>
                  <a:spcPct val="0"/>
                </a:spcBef>
                <a:spcAft>
                  <a:spcPct val="0"/>
                </a:spcAft>
                <a:buClrTx/>
                <a:buSzTx/>
                <a:buFontTx/>
                <a:buNone/>
                <a:tabLst/>
                <a:defRPr/>
              </a:pPr>
              <a:t>31</a:t>
            </a:fld>
            <a:endParaRPr kumimoji="1" lang="en-US" altLang="ja-JP"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8484" name="Rectangle 2"/>
          <p:cNvSpPr>
            <a:spLocks noGrp="1" noRot="1" noChangeAspect="1" noChangeArrowheads="1" noTextEdit="1"/>
          </p:cNvSpPr>
          <p:nvPr>
            <p:ph type="sldImg"/>
          </p:nvPr>
        </p:nvSpPr>
        <p:spPr>
          <a:solidFill>
            <a:srgbClr val="FFFFFF"/>
          </a:solidFill>
          <a:ln/>
        </p:spPr>
      </p:sp>
      <p:sp>
        <p:nvSpPr>
          <p:cNvPr id="148485" name="Rectangle 3"/>
          <p:cNvSpPr>
            <a:spLocks noGrp="1" noChangeArrowheads="1"/>
          </p:cNvSpPr>
          <p:nvPr>
            <p:ph type="body" idx="1"/>
          </p:nvPr>
        </p:nvSpPr>
        <p:spPr>
          <a:xfrm>
            <a:off x="685800" y="4343400"/>
            <a:ext cx="5486400" cy="4113213"/>
          </a:xfrm>
          <a:solidFill>
            <a:schemeClr val="accent1"/>
          </a:solidFill>
          <a:ln>
            <a:solidFill>
              <a:schemeClr val="tx1"/>
            </a:solidFill>
            <a:miter lim="800000"/>
            <a:headEnd/>
            <a:tailEnd/>
          </a:ln>
        </p:spPr>
        <p:txBody>
          <a:bodyPr lIns="88070" tIns="44036" rIns="88070" bIns="44036"/>
          <a:lstStyle/>
          <a:p>
            <a:pPr eaLnBrk="1" hangingPunct="1"/>
            <a:endParaRPr lang="ja-JP" altLang="ja-JP"/>
          </a:p>
        </p:txBody>
      </p:sp>
    </p:spTree>
    <p:extLst>
      <p:ext uri="{BB962C8B-B14F-4D97-AF65-F5344CB8AC3E}">
        <p14:creationId xmlns:p14="http://schemas.microsoft.com/office/powerpoint/2010/main" val="1630049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lvl1pPr defTabSz="91272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877" indent="-285722" defTabSz="91272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888" indent="-228578" defTabSz="91272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043" indent="-228578" defTabSz="91272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199" indent="-228578" defTabSz="91272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354" indent="-228578" defTabSz="91272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509" indent="-228578" defTabSz="91272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664" indent="-228578" defTabSz="91272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5819" indent="-228578" defTabSz="91272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2723" rtl="0" eaLnBrk="1" fontAlgn="auto" latinLnBrk="0" hangingPunct="1">
              <a:lnSpc>
                <a:spcPct val="100000"/>
              </a:lnSpc>
              <a:spcBef>
                <a:spcPct val="0"/>
              </a:spcBef>
              <a:spcAft>
                <a:spcPts val="0"/>
              </a:spcAft>
              <a:buClrTx/>
              <a:buSzTx/>
              <a:buFontTx/>
              <a:buNone/>
              <a:tabLst/>
              <a:defRPr/>
            </a:pPr>
            <a:fld id="{6C36E845-FA21-4301-B24A-FEFDDF415AB6}"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2723" rtl="0" eaLnBrk="1" fontAlgn="auto" latinLnBrk="0" hangingPunct="1">
                <a:lnSpc>
                  <a:spcPct val="100000"/>
                </a:lnSpc>
                <a:spcBef>
                  <a:spcPct val="0"/>
                </a:spcBef>
                <a:spcAft>
                  <a:spcPts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392195" name="Rectangle 2"/>
          <p:cNvSpPr>
            <a:spLocks noGrp="1" noRot="1" noChangeAspect="1" noChangeArrowheads="1" noTextEdit="1"/>
          </p:cNvSpPr>
          <p:nvPr>
            <p:ph type="sldImg"/>
          </p:nvPr>
        </p:nvSpPr>
        <p:spPr>
          <a:xfrm>
            <a:off x="76200" y="739775"/>
            <a:ext cx="6580188" cy="3702050"/>
          </a:xfrm>
          <a:solidFill>
            <a:srgbClr val="FFFFFF"/>
          </a:solidFill>
          <a:ln/>
        </p:spPr>
      </p:sp>
      <p:sp>
        <p:nvSpPr>
          <p:cNvPr id="392196" name="Rectangle 3"/>
          <p:cNvSpPr>
            <a:spLocks noGrp="1" noChangeArrowheads="1"/>
          </p:cNvSpPr>
          <p:nvPr>
            <p:ph type="body" idx="1"/>
          </p:nvPr>
        </p:nvSpPr>
        <p:spPr>
          <a:xfrm>
            <a:off x="671514" y="4687889"/>
            <a:ext cx="5392737" cy="4441825"/>
          </a:xfrm>
          <a:solidFill>
            <a:srgbClr val="FFFFFF"/>
          </a:solidFill>
          <a:ln>
            <a:solidFill>
              <a:srgbClr val="000000"/>
            </a:solidFill>
            <a:miter lim="800000"/>
            <a:headEnd/>
            <a:tailEnd/>
          </a:ln>
        </p:spPr>
        <p:txBody>
          <a:bodyPr lIns="91404" tIns="45703" rIns="91404" bIns="45703"/>
          <a:lstStyle/>
          <a:p>
            <a:pPr eaLnBrk="1" hangingPunct="1"/>
            <a:endParaRPr lang="ja-JP" altLang="ja-JP"/>
          </a:p>
        </p:txBody>
      </p:sp>
    </p:spTree>
    <p:extLst>
      <p:ext uri="{BB962C8B-B14F-4D97-AF65-F5344CB8AC3E}">
        <p14:creationId xmlns:p14="http://schemas.microsoft.com/office/powerpoint/2010/main" val="31879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lvl1pPr defTabSz="912813" eaLnBrk="0" hangingPunct="0">
              <a:defRPr kumimoji="1" sz="3600" b="1">
                <a:solidFill>
                  <a:schemeClr val="tx1"/>
                </a:solidFill>
                <a:latin typeface="Times New Roman" pitchFamily="18" charset="0"/>
                <a:ea typeface="ＭＳ Ｐゴシック" pitchFamily="50" charset="-128"/>
              </a:defRPr>
            </a:lvl1pPr>
            <a:lvl2pPr marL="742950" indent="-285750" defTabSz="912813" eaLnBrk="0" hangingPunct="0">
              <a:defRPr kumimoji="1" sz="3600" b="1">
                <a:solidFill>
                  <a:schemeClr val="tx1"/>
                </a:solidFill>
                <a:latin typeface="Times New Roman" pitchFamily="18" charset="0"/>
                <a:ea typeface="ＭＳ Ｐゴシック" pitchFamily="50" charset="-128"/>
              </a:defRPr>
            </a:lvl2pPr>
            <a:lvl3pPr marL="1143000" indent="-228600" defTabSz="912813" eaLnBrk="0" hangingPunct="0">
              <a:defRPr kumimoji="1" sz="3600" b="1">
                <a:solidFill>
                  <a:schemeClr val="tx1"/>
                </a:solidFill>
                <a:latin typeface="Times New Roman" pitchFamily="18" charset="0"/>
                <a:ea typeface="ＭＳ Ｐゴシック" pitchFamily="50" charset="-128"/>
              </a:defRPr>
            </a:lvl3pPr>
            <a:lvl4pPr marL="1600200" indent="-228600" defTabSz="912813" eaLnBrk="0" hangingPunct="0">
              <a:defRPr kumimoji="1" sz="3600" b="1">
                <a:solidFill>
                  <a:schemeClr val="tx1"/>
                </a:solidFill>
                <a:latin typeface="Times New Roman" pitchFamily="18" charset="0"/>
                <a:ea typeface="ＭＳ Ｐゴシック" pitchFamily="50" charset="-128"/>
              </a:defRPr>
            </a:lvl4pPr>
            <a:lvl5pPr marL="2057400" indent="-228600" defTabSz="912813" eaLnBrk="0" hangingPunct="0">
              <a:defRPr kumimoji="1" sz="3600" b="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4D02EB44-8D86-4123-B043-502931CD7EF1}" type="slidenum">
              <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19491" name="Rectangle 2"/>
          <p:cNvSpPr>
            <a:spLocks noGrp="1" noRot="1" noChangeAspect="1" noChangeArrowheads="1" noTextEdit="1"/>
          </p:cNvSpPr>
          <p:nvPr>
            <p:ph type="sldImg"/>
          </p:nvPr>
        </p:nvSpPr>
        <p:spPr>
          <a:xfrm>
            <a:off x="1149350" y="687388"/>
            <a:ext cx="4567238" cy="3425825"/>
          </a:xfrm>
          <a:solidFill>
            <a:srgbClr val="FFFFFF"/>
          </a:solidFill>
          <a:ln/>
        </p:spPr>
      </p:sp>
      <p:sp>
        <p:nvSpPr>
          <p:cNvPr id="319492" name="Rectangle 3"/>
          <p:cNvSpPr>
            <a:spLocks noGrp="1" noChangeArrowheads="1"/>
          </p:cNvSpPr>
          <p:nvPr>
            <p:ph type="body" idx="1"/>
          </p:nvPr>
        </p:nvSpPr>
        <p:spPr>
          <a:xfrm>
            <a:off x="685316" y="4343291"/>
            <a:ext cx="5487370" cy="41138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7" tIns="45674" rIns="91347" bIns="45674"/>
          <a:lstStyle/>
          <a:p>
            <a:endParaRPr lang="ja-JP" altLang="ja-JP"/>
          </a:p>
        </p:txBody>
      </p:sp>
    </p:spTree>
    <p:extLst>
      <p:ext uri="{BB962C8B-B14F-4D97-AF65-F5344CB8AC3E}">
        <p14:creationId xmlns:p14="http://schemas.microsoft.com/office/powerpoint/2010/main" val="114770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726D3D-BA23-42B6-B798-BEF3866B24B1}" type="slidenum">
              <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560131" name="Rectangle 2"/>
          <p:cNvSpPr>
            <a:spLocks noGrp="1" noRot="1" noChangeAspect="1" noChangeArrowheads="1" noTextEdit="1"/>
          </p:cNvSpPr>
          <p:nvPr>
            <p:ph type="sldImg"/>
          </p:nvPr>
        </p:nvSpPr>
        <p:spPr>
          <a:xfrm>
            <a:off x="995363" y="768350"/>
            <a:ext cx="5113337" cy="3835400"/>
          </a:xfrm>
          <a:solidFill>
            <a:srgbClr val="FFFFFF"/>
          </a:solidFill>
          <a:ln/>
        </p:spPr>
      </p:sp>
      <p:sp>
        <p:nvSpPr>
          <p:cNvPr id="560132" name="Rectangle 3"/>
          <p:cNvSpPr>
            <a:spLocks noGrp="1" noChangeArrowheads="1"/>
          </p:cNvSpPr>
          <p:nvPr>
            <p:ph type="body" idx="1"/>
          </p:nvPr>
        </p:nvSpPr>
        <p:spPr>
          <a:solidFill>
            <a:srgbClr val="FFFFFF"/>
          </a:solidFill>
          <a:ln>
            <a:solidFill>
              <a:srgbClr val="000000"/>
            </a:solidFill>
            <a:miter lim="800000"/>
            <a:headEnd/>
            <a:tailEnd/>
          </a:ln>
        </p:spPr>
        <p:txBody>
          <a:bodyPr lIns="98986" tIns="49494" rIns="98986" bIns="49494"/>
          <a:lstStyle/>
          <a:p>
            <a:pPr eaLnBrk="1" hangingPunct="1"/>
            <a:endParaRPr lang="ja-JP" altLang="ja-JP"/>
          </a:p>
        </p:txBody>
      </p:sp>
    </p:spTree>
    <p:extLst>
      <p:ext uri="{BB962C8B-B14F-4D97-AF65-F5344CB8AC3E}">
        <p14:creationId xmlns:p14="http://schemas.microsoft.com/office/powerpoint/2010/main" val="169996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2912" eaLnBrk="0" hangingPunct="0">
              <a:defRPr kumimoji="1" sz="2000" baseline="-25000">
                <a:solidFill>
                  <a:schemeClr val="tx1"/>
                </a:solidFill>
                <a:latin typeface="Times New Roman" pitchFamily="18" charset="0"/>
                <a:ea typeface="ＭＳ ゴシック" pitchFamily="49" charset="-128"/>
              </a:defRPr>
            </a:lvl1pPr>
            <a:lvl2pPr marL="633016" indent="-243468" defTabSz="812912" eaLnBrk="0" hangingPunct="0">
              <a:defRPr kumimoji="1" sz="2000" baseline="-25000">
                <a:solidFill>
                  <a:schemeClr val="tx1"/>
                </a:solidFill>
                <a:latin typeface="Times New Roman" pitchFamily="18" charset="0"/>
                <a:ea typeface="ＭＳ ゴシック" pitchFamily="49" charset="-128"/>
              </a:defRPr>
            </a:lvl2pPr>
            <a:lvl3pPr marL="973871" indent="-194774" defTabSz="812912" eaLnBrk="0" hangingPunct="0">
              <a:defRPr kumimoji="1" sz="2000" baseline="-25000">
                <a:solidFill>
                  <a:schemeClr val="tx1"/>
                </a:solidFill>
                <a:latin typeface="Times New Roman" pitchFamily="18" charset="0"/>
                <a:ea typeface="ＭＳ ゴシック" pitchFamily="49" charset="-128"/>
              </a:defRPr>
            </a:lvl3pPr>
            <a:lvl4pPr marL="1363419" indent="-194774" defTabSz="812912" eaLnBrk="0" hangingPunct="0">
              <a:defRPr kumimoji="1" sz="2000" baseline="-25000">
                <a:solidFill>
                  <a:schemeClr val="tx1"/>
                </a:solidFill>
                <a:latin typeface="Times New Roman" pitchFamily="18" charset="0"/>
                <a:ea typeface="ＭＳ ゴシック" pitchFamily="49" charset="-128"/>
              </a:defRPr>
            </a:lvl4pPr>
            <a:lvl5pPr marL="1752966" indent="-194774" defTabSz="812912" eaLnBrk="0" hangingPunct="0">
              <a:defRPr kumimoji="1" sz="2000" baseline="-25000">
                <a:solidFill>
                  <a:schemeClr val="tx1"/>
                </a:solidFill>
                <a:latin typeface="Times New Roman" pitchFamily="18" charset="0"/>
                <a:ea typeface="ＭＳ ゴシック" pitchFamily="49" charset="-128"/>
              </a:defRPr>
            </a:lvl5pPr>
            <a:lvl6pPr marL="2142514" indent="-194774" defTabSz="812912" eaLnBrk="0" fontAlgn="base" hangingPunct="0">
              <a:spcBef>
                <a:spcPct val="0"/>
              </a:spcBef>
              <a:spcAft>
                <a:spcPct val="0"/>
              </a:spcAft>
              <a:defRPr kumimoji="1" sz="2000" baseline="-25000">
                <a:solidFill>
                  <a:schemeClr val="tx1"/>
                </a:solidFill>
                <a:latin typeface="Times New Roman" pitchFamily="18" charset="0"/>
                <a:ea typeface="ＭＳ ゴシック" pitchFamily="49" charset="-128"/>
              </a:defRPr>
            </a:lvl6pPr>
            <a:lvl7pPr marL="2532063" indent="-194774" defTabSz="812912" eaLnBrk="0" fontAlgn="base" hangingPunct="0">
              <a:spcBef>
                <a:spcPct val="0"/>
              </a:spcBef>
              <a:spcAft>
                <a:spcPct val="0"/>
              </a:spcAft>
              <a:defRPr kumimoji="1" sz="2000" baseline="-25000">
                <a:solidFill>
                  <a:schemeClr val="tx1"/>
                </a:solidFill>
                <a:latin typeface="Times New Roman" pitchFamily="18" charset="0"/>
                <a:ea typeface="ＭＳ ゴシック" pitchFamily="49" charset="-128"/>
              </a:defRPr>
            </a:lvl7pPr>
            <a:lvl8pPr marL="2921612" indent="-194774" defTabSz="812912" eaLnBrk="0" fontAlgn="base" hangingPunct="0">
              <a:spcBef>
                <a:spcPct val="0"/>
              </a:spcBef>
              <a:spcAft>
                <a:spcPct val="0"/>
              </a:spcAft>
              <a:defRPr kumimoji="1" sz="2000" baseline="-25000">
                <a:solidFill>
                  <a:schemeClr val="tx1"/>
                </a:solidFill>
                <a:latin typeface="Times New Roman" pitchFamily="18" charset="0"/>
                <a:ea typeface="ＭＳ ゴシック" pitchFamily="49" charset="-128"/>
              </a:defRPr>
            </a:lvl8pPr>
            <a:lvl9pPr marL="3311160" indent="-194774" defTabSz="812912" eaLnBrk="0" fontAlgn="base" hangingPunct="0">
              <a:spcBef>
                <a:spcPct val="0"/>
              </a:spcBef>
              <a:spcAft>
                <a:spcPct val="0"/>
              </a:spcAft>
              <a:defRPr kumimoji="1" sz="2000" baseline="-25000">
                <a:solidFill>
                  <a:schemeClr val="tx1"/>
                </a:solidFill>
                <a:latin typeface="Times New Roman" pitchFamily="18" charset="0"/>
                <a:ea typeface="ＭＳ ゴシック" pitchFamily="49" charset="-128"/>
              </a:defRPr>
            </a:lvl9pPr>
          </a:lstStyle>
          <a:p>
            <a:pPr marL="0" marR="0" lvl="0" indent="0" algn="r" defTabSz="812912" rtl="0" eaLnBrk="1" fontAlgn="base" latinLnBrk="0" hangingPunct="1">
              <a:lnSpc>
                <a:spcPct val="100000"/>
              </a:lnSpc>
              <a:spcBef>
                <a:spcPct val="0"/>
              </a:spcBef>
              <a:spcAft>
                <a:spcPct val="0"/>
              </a:spcAft>
              <a:buClrTx/>
              <a:buSzTx/>
              <a:buFontTx/>
              <a:buNone/>
              <a:tabLst/>
              <a:defRPr/>
            </a:pPr>
            <a:fld id="{2D484751-7121-4BB7-B240-EB4F0F5A477B}" type="slidenum">
              <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812912" rtl="0" eaLnBrk="1" fontAlgn="base" latinLnBrk="0" hangingPunct="1">
                <a:lnSpc>
                  <a:spcPct val="100000"/>
                </a:lnSpc>
                <a:spcBef>
                  <a:spcPct val="0"/>
                </a:spcBef>
                <a:spcAft>
                  <a:spcPct val="0"/>
                </a:spcAft>
                <a:buClrTx/>
                <a:buSzTx/>
                <a:buFontTx/>
                <a:buNone/>
                <a:tabLst/>
                <a:defRPr/>
              </a:pPr>
              <a:t>7</a:t>
            </a:fld>
            <a:endParaRPr kumimoji="1" lang="en-US" altLang="ja-JP" sz="11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67587" name="Rectangle 7"/>
          <p:cNvSpPr txBox="1">
            <a:spLocks noGrp="1" noChangeArrowheads="1"/>
          </p:cNvSpPr>
          <p:nvPr/>
        </p:nvSpPr>
        <p:spPr bwMode="auto">
          <a:xfrm>
            <a:off x="3753914" y="7761569"/>
            <a:ext cx="2870988" cy="4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2" tIns="42197" rIns="84392" bIns="42197" anchor="b"/>
          <a:lstStyle>
            <a:lvl1pPr defTabSz="990600" eaLnBrk="0" hangingPunct="0">
              <a:defRPr kumimoji="1" sz="2400" baseline="-25000">
                <a:solidFill>
                  <a:schemeClr val="tx1"/>
                </a:solidFill>
                <a:latin typeface="Times New Roman" pitchFamily="18" charset="0"/>
                <a:ea typeface="ＭＳ ゴシック" pitchFamily="49" charset="-128"/>
              </a:defRPr>
            </a:lvl1pPr>
            <a:lvl2pPr marL="742950" indent="-285750" defTabSz="990600" eaLnBrk="0" hangingPunct="0">
              <a:defRPr kumimoji="1" sz="2400" baseline="-25000">
                <a:solidFill>
                  <a:schemeClr val="tx1"/>
                </a:solidFill>
                <a:latin typeface="Times New Roman" pitchFamily="18" charset="0"/>
                <a:ea typeface="ＭＳ ゴシック" pitchFamily="49" charset="-128"/>
              </a:defRPr>
            </a:lvl2pPr>
            <a:lvl3pPr marL="1143000" indent="-228600" defTabSz="990600" eaLnBrk="0" hangingPunct="0">
              <a:defRPr kumimoji="1" sz="2400" baseline="-25000">
                <a:solidFill>
                  <a:schemeClr val="tx1"/>
                </a:solidFill>
                <a:latin typeface="Times New Roman" pitchFamily="18" charset="0"/>
                <a:ea typeface="ＭＳ ゴシック" pitchFamily="49" charset="-128"/>
              </a:defRPr>
            </a:lvl3pPr>
            <a:lvl4pPr marL="1600200" indent="-228600" defTabSz="990600" eaLnBrk="0" hangingPunct="0">
              <a:defRPr kumimoji="1" sz="2400" baseline="-25000">
                <a:solidFill>
                  <a:schemeClr val="tx1"/>
                </a:solidFill>
                <a:latin typeface="Times New Roman" pitchFamily="18" charset="0"/>
                <a:ea typeface="ＭＳ ゴシック" pitchFamily="49" charset="-128"/>
              </a:defRPr>
            </a:lvl4pPr>
            <a:lvl5pPr marL="2057400" indent="-228600" defTabSz="990600" eaLnBrk="0" hangingPunct="0">
              <a:defRPr kumimoji="1" sz="2400" baseline="-25000">
                <a:solidFill>
                  <a:schemeClr val="tx1"/>
                </a:solidFill>
                <a:latin typeface="Times New Roman" pitchFamily="18" charset="0"/>
                <a:ea typeface="ＭＳ ゴシック" pitchFamily="49" charset="-128"/>
              </a:defRPr>
            </a:lvl5pPr>
            <a:lvl6pPr marL="25146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8A680471-8FC7-40BB-9230-64887F55D18D}" type="slidenum">
              <a:rPr kumimoji="1" lang="en-US" altLang="ja-JP" sz="1100" b="1"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7</a:t>
            </a:fld>
            <a:endParaRPr kumimoji="1" lang="en-US" altLang="ja-JP" sz="1100" b="1"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67588" name="Rectangle 2"/>
          <p:cNvSpPr>
            <a:spLocks noGrp="1" noRot="1" noChangeAspect="1" noChangeArrowheads="1" noTextEdit="1"/>
          </p:cNvSpPr>
          <p:nvPr>
            <p:ph type="sldImg"/>
          </p:nvPr>
        </p:nvSpPr>
        <p:spPr>
          <a:xfrm>
            <a:off x="1276350" y="617538"/>
            <a:ext cx="4081463" cy="3060700"/>
          </a:xfrm>
          <a:solidFill>
            <a:srgbClr val="FFFFFF"/>
          </a:solidFill>
          <a:ln/>
        </p:spPr>
      </p:sp>
      <p:sp>
        <p:nvSpPr>
          <p:cNvPr id="67589" name="Rectangle 3"/>
          <p:cNvSpPr>
            <a:spLocks noGrp="1" noChangeArrowheads="1"/>
          </p:cNvSpPr>
          <p:nvPr>
            <p:ph type="body" idx="1"/>
          </p:nvPr>
        </p:nvSpPr>
        <p:spPr>
          <a:xfrm>
            <a:off x="881446" y="3878883"/>
            <a:ext cx="4862014" cy="3673597"/>
          </a:xfrm>
          <a:solidFill>
            <a:srgbClr val="FFFFFF"/>
          </a:solidFill>
          <a:ln>
            <a:solidFill>
              <a:srgbClr val="000000"/>
            </a:solidFill>
          </a:ln>
        </p:spPr>
        <p:txBody>
          <a:bodyPr lIns="84359" tIns="42179" rIns="84359" bIns="42179"/>
          <a:lstStyle/>
          <a:p>
            <a:pPr eaLnBrk="1" hangingPunct="1"/>
            <a:endParaRPr lang="ja-JP" altLang="ja-JP">
              <a:latin typeface="Arial" pitchFamily="34" charset="0"/>
            </a:endParaRPr>
          </a:p>
        </p:txBody>
      </p:sp>
    </p:spTree>
    <p:extLst>
      <p:ext uri="{BB962C8B-B14F-4D97-AF65-F5344CB8AC3E}">
        <p14:creationId xmlns:p14="http://schemas.microsoft.com/office/powerpoint/2010/main" val="118538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90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3BC660DA-0F8E-4B06-8575-652BFF50DF09}" type="slidenum">
              <a:rPr kumimoji="1" lang="en-US" altLang="ja-JP"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1" lang="en-US" altLang="ja-JP"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78915" name="Rectangle 2"/>
          <p:cNvSpPr>
            <a:spLocks noGrp="1" noRot="1" noChangeAspect="1" noChangeArrowheads="1" noTextEdit="1"/>
          </p:cNvSpPr>
          <p:nvPr>
            <p:ph type="sldImg"/>
          </p:nvPr>
        </p:nvSpPr>
        <p:spPr>
          <a:xfrm>
            <a:off x="141288" y="768350"/>
            <a:ext cx="6818312" cy="3835400"/>
          </a:xfrm>
          <a:ln/>
        </p:spPr>
      </p:sp>
      <p:sp>
        <p:nvSpPr>
          <p:cNvPr id="678916" name="Rectangle 3"/>
          <p:cNvSpPr>
            <a:spLocks noGrp="1" noChangeArrowheads="1"/>
          </p:cNvSpPr>
          <p:nvPr>
            <p:ph type="body" idx="1"/>
          </p:nvPr>
        </p:nvSpPr>
        <p:spPr>
          <a:xfrm>
            <a:off x="711200" y="4860925"/>
            <a:ext cx="56769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36" tIns="47319" rIns="94636" bIns="47319"/>
          <a:lstStyle/>
          <a:p>
            <a:pPr eaLnBrk="1" hangingPunct="1"/>
            <a:endParaRPr lang="ja-JP" altLang="ja-JP"/>
          </a:p>
        </p:txBody>
      </p:sp>
    </p:spTree>
    <p:extLst>
      <p:ext uri="{BB962C8B-B14F-4D97-AF65-F5344CB8AC3E}">
        <p14:creationId xmlns:p14="http://schemas.microsoft.com/office/powerpoint/2010/main" val="350745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スライド イメージ プレースホルダー 1"/>
          <p:cNvSpPr>
            <a:spLocks noGrp="1" noRot="1" noChangeAspect="1" noTextEdit="1"/>
          </p:cNvSpPr>
          <p:nvPr>
            <p:ph type="sldImg"/>
          </p:nvPr>
        </p:nvSpPr>
        <p:spPr>
          <a:ln/>
        </p:spPr>
      </p:sp>
      <p:sp>
        <p:nvSpPr>
          <p:cNvPr id="633859" name="ノート プレースホルダー 2"/>
          <p:cNvSpPr>
            <a:spLocks noGrp="1"/>
          </p:cNvSpPr>
          <p:nvPr>
            <p:ph type="body" idx="1"/>
          </p:nvPr>
        </p:nvSpPr>
        <p:spPr>
          <a:noFill/>
        </p:spPr>
        <p:txBody>
          <a:bodyPr/>
          <a:lstStyle/>
          <a:p>
            <a:endParaRPr lang="ja-JP" altLang="en-US"/>
          </a:p>
        </p:txBody>
      </p:sp>
      <p:sp>
        <p:nvSpPr>
          <p:cNvPr id="633860" name="スライド番号プレースホルダー 3"/>
          <p:cNvSpPr>
            <a:spLocks noGrp="1"/>
          </p:cNvSpPr>
          <p:nvPr>
            <p:ph type="sldNum" sz="quarter" idx="5"/>
          </p:nvPr>
        </p:nvSpPr>
        <p:spPr>
          <a:noFill/>
        </p:spPr>
        <p:txBody>
          <a:bodyPr/>
          <a:lstStyle>
            <a:lvl1pPr>
              <a:defRPr kumimoji="1" sz="24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5E8C96-9FEF-4B00-9919-1F8852128321}"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29876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877" indent="-285722" eaLnBrk="0" hangingPunct="0">
              <a:defRPr kumimoji="1" sz="2400">
                <a:solidFill>
                  <a:schemeClr val="tx1"/>
                </a:solidFill>
                <a:latin typeface="Times New Roman" pitchFamily="18" charset="0"/>
                <a:ea typeface="ＭＳ Ｐゴシック" pitchFamily="50" charset="-128"/>
              </a:defRPr>
            </a:lvl2pPr>
            <a:lvl3pPr marL="1142888" indent="-228578" eaLnBrk="0" hangingPunct="0">
              <a:defRPr kumimoji="1" sz="2400">
                <a:solidFill>
                  <a:schemeClr val="tx1"/>
                </a:solidFill>
                <a:latin typeface="Times New Roman" pitchFamily="18" charset="0"/>
                <a:ea typeface="ＭＳ Ｐゴシック" pitchFamily="50" charset="-128"/>
              </a:defRPr>
            </a:lvl3pPr>
            <a:lvl4pPr marL="1600043" indent="-228578" eaLnBrk="0" hangingPunct="0">
              <a:defRPr kumimoji="1" sz="2400">
                <a:solidFill>
                  <a:schemeClr val="tx1"/>
                </a:solidFill>
                <a:latin typeface="Times New Roman" pitchFamily="18" charset="0"/>
                <a:ea typeface="ＭＳ Ｐゴシック" pitchFamily="50" charset="-128"/>
              </a:defRPr>
            </a:lvl4pPr>
            <a:lvl5pPr marL="2057199" indent="-228578" eaLnBrk="0" hangingPunct="0">
              <a:defRPr kumimoji="1" sz="2400">
                <a:solidFill>
                  <a:schemeClr val="tx1"/>
                </a:solidFill>
                <a:latin typeface="Times New Roman" pitchFamily="18" charset="0"/>
                <a:ea typeface="ＭＳ Ｐゴシック" pitchFamily="50" charset="-128"/>
              </a:defRPr>
            </a:lvl5pPr>
            <a:lvl6pPr marL="2514354" indent="-22857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509" indent="-22857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8664" indent="-22857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5819" indent="-22857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74EF76-8E93-4ECF-8EAB-8EAC7D667639}"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07203" name="Rectangle 7"/>
          <p:cNvSpPr txBox="1">
            <a:spLocks noGrp="1" noChangeArrowheads="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7" rIns="91413" bIns="45707" anchor="b"/>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B3F09A-627E-4A23-8F79-E58D4D9289AF}" type="slidenum">
              <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307204" name="Rectangle 2"/>
          <p:cNvSpPr>
            <a:spLocks noGrp="1" noRot="1" noChangeAspect="1" noChangeArrowheads="1" noTextEdit="1"/>
          </p:cNvSpPr>
          <p:nvPr>
            <p:ph type="sldImg"/>
          </p:nvPr>
        </p:nvSpPr>
        <p:spPr>
          <a:xfrm>
            <a:off x="390525" y="690563"/>
            <a:ext cx="6088063" cy="3425825"/>
          </a:xfrm>
          <a:ln/>
        </p:spPr>
      </p:sp>
      <p:sp>
        <p:nvSpPr>
          <p:cNvPr id="307205" name="Rectangle 3"/>
          <p:cNvSpPr>
            <a:spLocks noGrp="1" noChangeArrowheads="1"/>
          </p:cNvSpPr>
          <p:nvPr>
            <p:ph type="body" idx="1"/>
          </p:nvPr>
        </p:nvSpPr>
        <p:spPr>
          <a:xfrm>
            <a:off x="912813" y="4341814"/>
            <a:ext cx="5032375" cy="4111625"/>
          </a:xfrm>
          <a:solidFill>
            <a:srgbClr val="FFFFFF"/>
          </a:solidFill>
          <a:ln>
            <a:solidFill>
              <a:srgbClr val="000000"/>
            </a:solidFill>
            <a:miter lim="800000"/>
            <a:headEnd/>
            <a:tailEnd/>
          </a:ln>
        </p:spPr>
        <p:txBody>
          <a:bodyPr lIns="91378" tIns="45689" rIns="91378" bIns="45689"/>
          <a:lstStyle/>
          <a:p>
            <a:pPr eaLnBrk="1" hangingPunct="1"/>
            <a:endParaRPr lang="ja-JP" altLang="ja-JP"/>
          </a:p>
        </p:txBody>
      </p:sp>
    </p:spTree>
    <p:extLst>
      <p:ext uri="{BB962C8B-B14F-4D97-AF65-F5344CB8AC3E}">
        <p14:creationId xmlns:p14="http://schemas.microsoft.com/office/powerpoint/2010/main" val="325686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33" eaLnBrk="0" hangingPunct="0">
              <a:defRPr kumimoji="1" sz="2200" baseline="-25000">
                <a:solidFill>
                  <a:schemeClr val="tx1"/>
                </a:solidFill>
                <a:latin typeface="Times New Roman" pitchFamily="18" charset="0"/>
                <a:ea typeface="ＭＳ ゴシック" pitchFamily="49" charset="-128"/>
              </a:defRPr>
            </a:lvl1pPr>
            <a:lvl2pPr marL="685750" indent="-263750" defTabSz="880633" eaLnBrk="0" hangingPunct="0">
              <a:defRPr kumimoji="1" sz="2200" baseline="-25000">
                <a:solidFill>
                  <a:schemeClr val="tx1"/>
                </a:solidFill>
                <a:latin typeface="Times New Roman" pitchFamily="18" charset="0"/>
                <a:ea typeface="ＭＳ ゴシック" pitchFamily="49" charset="-128"/>
              </a:defRPr>
            </a:lvl2pPr>
            <a:lvl3pPr marL="1055000" indent="-211000" defTabSz="880633" eaLnBrk="0" hangingPunct="0">
              <a:defRPr kumimoji="1" sz="2200" baseline="-25000">
                <a:solidFill>
                  <a:schemeClr val="tx1"/>
                </a:solidFill>
                <a:latin typeface="Times New Roman" pitchFamily="18" charset="0"/>
                <a:ea typeface="ＭＳ ゴシック" pitchFamily="49" charset="-128"/>
              </a:defRPr>
            </a:lvl3pPr>
            <a:lvl4pPr marL="1477000" indent="-211000" defTabSz="880633" eaLnBrk="0" hangingPunct="0">
              <a:defRPr kumimoji="1" sz="2200" baseline="-25000">
                <a:solidFill>
                  <a:schemeClr val="tx1"/>
                </a:solidFill>
                <a:latin typeface="Times New Roman" pitchFamily="18" charset="0"/>
                <a:ea typeface="ＭＳ ゴシック" pitchFamily="49" charset="-128"/>
              </a:defRPr>
            </a:lvl4pPr>
            <a:lvl5pPr marL="1898999" indent="-211000" defTabSz="880633" eaLnBrk="0" hangingPunct="0">
              <a:defRPr kumimoji="1" sz="2200" baseline="-25000">
                <a:solidFill>
                  <a:schemeClr val="tx1"/>
                </a:solidFill>
                <a:latin typeface="Times New Roman" pitchFamily="18" charset="0"/>
                <a:ea typeface="ＭＳ ゴシック" pitchFamily="49" charset="-128"/>
              </a:defRPr>
            </a:lvl5pPr>
            <a:lvl6pPr marL="2320999" indent="-211000" defTabSz="880633" eaLnBrk="0" fontAlgn="base" hangingPunct="0">
              <a:spcBef>
                <a:spcPct val="0"/>
              </a:spcBef>
              <a:spcAft>
                <a:spcPct val="0"/>
              </a:spcAft>
              <a:defRPr kumimoji="1" sz="2200" baseline="-25000">
                <a:solidFill>
                  <a:schemeClr val="tx1"/>
                </a:solidFill>
                <a:latin typeface="Times New Roman" pitchFamily="18" charset="0"/>
                <a:ea typeface="ＭＳ ゴシック" pitchFamily="49" charset="-128"/>
              </a:defRPr>
            </a:lvl6pPr>
            <a:lvl7pPr marL="2743000" indent="-211000" defTabSz="880633" eaLnBrk="0" fontAlgn="base" hangingPunct="0">
              <a:spcBef>
                <a:spcPct val="0"/>
              </a:spcBef>
              <a:spcAft>
                <a:spcPct val="0"/>
              </a:spcAft>
              <a:defRPr kumimoji="1" sz="2200" baseline="-25000">
                <a:solidFill>
                  <a:schemeClr val="tx1"/>
                </a:solidFill>
                <a:latin typeface="Times New Roman" pitchFamily="18" charset="0"/>
                <a:ea typeface="ＭＳ ゴシック" pitchFamily="49" charset="-128"/>
              </a:defRPr>
            </a:lvl7pPr>
            <a:lvl8pPr marL="3165000" indent="-211000" defTabSz="880633" eaLnBrk="0" fontAlgn="base" hangingPunct="0">
              <a:spcBef>
                <a:spcPct val="0"/>
              </a:spcBef>
              <a:spcAft>
                <a:spcPct val="0"/>
              </a:spcAft>
              <a:defRPr kumimoji="1" sz="2200" baseline="-25000">
                <a:solidFill>
                  <a:schemeClr val="tx1"/>
                </a:solidFill>
                <a:latin typeface="Times New Roman" pitchFamily="18" charset="0"/>
                <a:ea typeface="ＭＳ ゴシック" pitchFamily="49" charset="-128"/>
              </a:defRPr>
            </a:lvl8pPr>
            <a:lvl9pPr marL="3587000" indent="-211000" defTabSz="880633" eaLnBrk="0" fontAlgn="base" hangingPunct="0">
              <a:spcBef>
                <a:spcPct val="0"/>
              </a:spcBef>
              <a:spcAft>
                <a:spcPct val="0"/>
              </a:spcAft>
              <a:defRPr kumimoji="1" sz="2200" baseline="-25000">
                <a:solidFill>
                  <a:schemeClr val="tx1"/>
                </a:solidFill>
                <a:latin typeface="Times New Roman" pitchFamily="18" charset="0"/>
                <a:ea typeface="ＭＳ ゴシック" pitchFamily="49" charset="-128"/>
              </a:defRPr>
            </a:lvl9pPr>
          </a:lstStyle>
          <a:p>
            <a:pPr marL="0" marR="0" lvl="0" indent="0" algn="r" defTabSz="880633" rtl="0" eaLnBrk="1" fontAlgn="base" latinLnBrk="0" hangingPunct="1">
              <a:lnSpc>
                <a:spcPct val="100000"/>
              </a:lnSpc>
              <a:spcBef>
                <a:spcPct val="0"/>
              </a:spcBef>
              <a:spcAft>
                <a:spcPct val="0"/>
              </a:spcAft>
              <a:buClrTx/>
              <a:buSzTx/>
              <a:buFontTx/>
              <a:buNone/>
              <a:tabLst/>
              <a:defRPr/>
            </a:pPr>
            <a:fld id="{2D484751-7121-4BB7-B240-EB4F0F5A477B}" type="slidenum">
              <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pPr marL="0" marR="0" lvl="0" indent="0" algn="r" defTabSz="880633"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67587" name="Rectangle 7"/>
          <p:cNvSpPr txBox="1">
            <a:spLocks noGrp="1" noChangeArrowheads="1"/>
          </p:cNvSpPr>
          <p:nvPr/>
        </p:nvSpPr>
        <p:spPr bwMode="auto">
          <a:xfrm>
            <a:off x="3885998" y="868729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nchor="b"/>
          <a:lstStyle>
            <a:lvl1pPr defTabSz="990600" eaLnBrk="0" hangingPunct="0">
              <a:defRPr kumimoji="1" sz="2400" baseline="-25000">
                <a:solidFill>
                  <a:schemeClr val="tx1"/>
                </a:solidFill>
                <a:latin typeface="Times New Roman" pitchFamily="18" charset="0"/>
                <a:ea typeface="ＭＳ ゴシック" pitchFamily="49" charset="-128"/>
              </a:defRPr>
            </a:lvl1pPr>
            <a:lvl2pPr marL="742950" indent="-285750" defTabSz="990600" eaLnBrk="0" hangingPunct="0">
              <a:defRPr kumimoji="1" sz="2400" baseline="-25000">
                <a:solidFill>
                  <a:schemeClr val="tx1"/>
                </a:solidFill>
                <a:latin typeface="Times New Roman" pitchFamily="18" charset="0"/>
                <a:ea typeface="ＭＳ ゴシック" pitchFamily="49" charset="-128"/>
              </a:defRPr>
            </a:lvl2pPr>
            <a:lvl3pPr marL="1143000" indent="-228600" defTabSz="990600" eaLnBrk="0" hangingPunct="0">
              <a:defRPr kumimoji="1" sz="2400" baseline="-25000">
                <a:solidFill>
                  <a:schemeClr val="tx1"/>
                </a:solidFill>
                <a:latin typeface="Times New Roman" pitchFamily="18" charset="0"/>
                <a:ea typeface="ＭＳ ゴシック" pitchFamily="49" charset="-128"/>
              </a:defRPr>
            </a:lvl3pPr>
            <a:lvl4pPr marL="1600200" indent="-228600" defTabSz="990600" eaLnBrk="0" hangingPunct="0">
              <a:defRPr kumimoji="1" sz="2400" baseline="-25000">
                <a:solidFill>
                  <a:schemeClr val="tx1"/>
                </a:solidFill>
                <a:latin typeface="Times New Roman" pitchFamily="18" charset="0"/>
                <a:ea typeface="ＭＳ ゴシック" pitchFamily="49" charset="-128"/>
              </a:defRPr>
            </a:lvl4pPr>
            <a:lvl5pPr marL="2057400" indent="-228600" defTabSz="990600" eaLnBrk="0" hangingPunct="0">
              <a:defRPr kumimoji="1" sz="2400" baseline="-25000">
                <a:solidFill>
                  <a:schemeClr val="tx1"/>
                </a:solidFill>
                <a:latin typeface="Times New Roman" pitchFamily="18" charset="0"/>
                <a:ea typeface="ＭＳ ゴシック" pitchFamily="49" charset="-128"/>
              </a:defRPr>
            </a:lvl5pPr>
            <a:lvl6pPr marL="25146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defTabSz="990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marL="0" marR="0" lvl="0" indent="0" algn="r" defTabSz="990600" rtl="0" eaLnBrk="1" fontAlgn="auto" latinLnBrk="0" hangingPunct="1">
              <a:lnSpc>
                <a:spcPct val="100000"/>
              </a:lnSpc>
              <a:spcBef>
                <a:spcPts val="0"/>
              </a:spcBef>
              <a:spcAft>
                <a:spcPts val="0"/>
              </a:spcAft>
              <a:buClrTx/>
              <a:buSzTx/>
              <a:buFontTx/>
              <a:buNone/>
              <a:tabLst/>
              <a:defRPr/>
            </a:pPr>
            <a:fld id="{8A680471-8FC7-40BB-9230-64887F55D18D}" type="slidenum">
              <a:rPr kumimoji="1" lang="en-US" altLang="ja-JP" sz="1200" b="1"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rPr>
              <a:pPr marL="0" marR="0" lvl="0" indent="0" algn="r" defTabSz="990600" rtl="0" eaLnBrk="1" fontAlgn="auto" latinLnBrk="0" hangingPunct="1">
                <a:lnSpc>
                  <a:spcPct val="100000"/>
                </a:lnSpc>
                <a:spcBef>
                  <a:spcPts val="0"/>
                </a:spcBef>
                <a:spcAft>
                  <a:spcPts val="0"/>
                </a:spcAft>
                <a:buClrTx/>
                <a:buSzTx/>
                <a:buFontTx/>
                <a:buNone/>
                <a:tabLst/>
                <a:defRPr/>
              </a:pPr>
              <a:t>13</a:t>
            </a:fld>
            <a:endParaRPr kumimoji="1" lang="en-US" altLang="ja-JP" sz="1200" b="1"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67588" name="Rectangle 2"/>
          <p:cNvSpPr>
            <a:spLocks noGrp="1" noRot="1" noChangeAspect="1" noChangeArrowheads="1" noTextEdit="1"/>
          </p:cNvSpPr>
          <p:nvPr>
            <p:ph type="sldImg"/>
          </p:nvPr>
        </p:nvSpPr>
        <p:spPr>
          <a:xfrm>
            <a:off x="388938" y="690563"/>
            <a:ext cx="6088062" cy="3425825"/>
          </a:xfrm>
          <a:solidFill>
            <a:srgbClr val="FFFFFF"/>
          </a:solidFill>
          <a:ln/>
        </p:spPr>
      </p:sp>
      <p:sp>
        <p:nvSpPr>
          <p:cNvPr id="67589" name="Rectangle 3"/>
          <p:cNvSpPr>
            <a:spLocks noGrp="1" noChangeArrowheads="1"/>
          </p:cNvSpPr>
          <p:nvPr>
            <p:ph type="body" idx="1"/>
          </p:nvPr>
        </p:nvSpPr>
        <p:spPr>
          <a:xfrm>
            <a:off x="912459" y="4341521"/>
            <a:ext cx="5033085" cy="4111750"/>
          </a:xfrm>
          <a:solidFill>
            <a:srgbClr val="FFFFFF"/>
          </a:solidFill>
          <a:ln>
            <a:solidFill>
              <a:srgbClr val="000000"/>
            </a:solidFill>
          </a:ln>
        </p:spPr>
        <p:txBody>
          <a:bodyPr lIns="91387" tIns="45693" rIns="91387" bIns="45693"/>
          <a:lstStyle/>
          <a:p>
            <a:pPr eaLnBrk="1" hangingPunct="1"/>
            <a:endParaRPr lang="ja-JP" altLang="ja-JP">
              <a:latin typeface="Arial" pitchFamily="34" charset="0"/>
            </a:endParaRPr>
          </a:p>
        </p:txBody>
      </p:sp>
    </p:spTree>
    <p:extLst>
      <p:ext uri="{BB962C8B-B14F-4D97-AF65-F5344CB8AC3E}">
        <p14:creationId xmlns:p14="http://schemas.microsoft.com/office/powerpoint/2010/main" val="387756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1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16.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17.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18.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19.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1.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2.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3.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4.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5.xml.rels><?xml version="1.0" encoding="UTF-8" standalone="yes"?>
<Relationships xmlns="http://schemas.openxmlformats.org/package/2006/relationships"><Relationship Id="rId3" Type="http://schemas.openxmlformats.org/officeDocument/2006/relationships/audio" Target="NULL"/><Relationship Id="rId2" Type="http://schemas.openxmlformats.org/officeDocument/2006/relationships/slideMaster" Target="../slideMasters/slideMaster19.xml"/><Relationship Id="rId1" Type="http://schemas.openxmlformats.org/officeDocument/2006/relationships/audio" Target="../media/audio1.wav"/></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142107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7751783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B76522-E82F-4365-BECA-5EE8F5B0FB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540851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53B6B6-7698-4274-897C-7130AA128C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7285783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55D7E4-C7BF-4250-8FF9-D51E2222ED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3272197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C93F9F-12FD-4B98-BE11-7042FA82507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6083336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9142D3-1DE0-42A8-AAA3-BCBA5077F5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800700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274639"/>
            <a:ext cx="109728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48FE718-5FDA-4979-B6B1-ED5DF441F3C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5197537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正方形/長方形 1"/>
          <p:cNvSpPr/>
          <p:nvPr/>
        </p:nvSpPr>
        <p:spPr>
          <a:xfrm>
            <a:off x="0" y="-24"/>
            <a:ext cx="12192000" cy="1357322"/>
          </a:xfrm>
          <a:prstGeom prst="rect">
            <a:avLst/>
          </a:prstGeom>
          <a:gradFill flip="none" rotWithShape="1">
            <a:gsLst>
              <a:gs pos="0">
                <a:srgbClr val="0E0E88"/>
              </a:gs>
              <a:gs pos="39999">
                <a:srgbClr val="0E0E88">
                  <a:alpha val="52000"/>
                </a:srgbClr>
              </a:gs>
              <a:gs pos="70000">
                <a:srgbClr val="0E0E88">
                  <a:alpha val="22000"/>
                </a:srgbClr>
              </a:gs>
              <a:gs pos="100000">
                <a:srgbClr val="0E0E88">
                  <a:alpha val="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endParaRPr>
          </a:p>
        </p:txBody>
      </p:sp>
    </p:spTree>
    <p:extLst>
      <p:ext uri="{BB962C8B-B14F-4D97-AF65-F5344CB8AC3E}">
        <p14:creationId xmlns:p14="http://schemas.microsoft.com/office/powerpoint/2010/main" val="93617947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20688"/>
          </a:xfrm>
        </p:spPr>
        <p:style>
          <a:lnRef idx="1">
            <a:schemeClr val="accent2"/>
          </a:lnRef>
          <a:fillRef idx="3">
            <a:schemeClr val="accent2"/>
          </a:fillRef>
          <a:effectRef idx="2">
            <a:schemeClr val="accent2"/>
          </a:effectRef>
          <a:fontRef idx="none"/>
        </p:style>
        <p:txBody>
          <a:bodyPr lIns="144000"/>
          <a:lstStyle>
            <a:lvl1pPr>
              <a:defRPr sz="3600" b="0" i="0" baseline="0">
                <a:solidFill>
                  <a:schemeClr val="bg1"/>
                </a:solidFill>
              </a:defRPr>
            </a:lvl1pPr>
          </a:lstStyle>
          <a:p>
            <a:r>
              <a:rPr lang="ja-JP" altLang="en-US"/>
              <a:t>マスタ タイトルの書式設定</a:t>
            </a:r>
            <a:endParaRPr lang="ja-JP" altLang="en-US" dirty="0"/>
          </a:p>
        </p:txBody>
      </p:sp>
    </p:spTree>
    <p:extLst>
      <p:ext uri="{BB962C8B-B14F-4D97-AF65-F5344CB8AC3E}">
        <p14:creationId xmlns:p14="http://schemas.microsoft.com/office/powerpoint/2010/main" val="25121175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2C049B-DDED-43A8-847E-B10CB549636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9100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69B1B1-4A60-4820-A566-1C927C2895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1015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1315631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1FEEE4-2D94-403E-AE13-D115064BE3D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81795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0460A0-6500-4134-8B22-7BA8A56992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015864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CB0079-AD96-49EB-AB6D-8158B516AE7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74077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369E13-4931-42A6-A8D2-70B08A4AFC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433415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B31BF4-51EB-4F6D-B94B-8CC089F5715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15762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390A1A-F8CF-4F1A-AEE1-E636225103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02529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35F363-639E-4FDE-A1F2-50E59445FD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204122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475349-0CA0-41E1-9265-E2F9EA80A39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44445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AB5713-30AC-49C0-93F1-8D28A1327E9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489654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0E028E02-35D7-4068-8D4C-A0536C4442B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272015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0616302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1BA8322D-8DFA-4001-8D28-A7E920A38470}" type="slidenum">
              <a:rPr lang="en-US" altLang="ja-JP"/>
              <a:pPr>
                <a:defRPr/>
              </a:pPr>
              <a:t>‹#›</a:t>
            </a:fld>
            <a:endParaRPr lang="en-US" altLang="ja-JP"/>
          </a:p>
        </p:txBody>
      </p:sp>
    </p:spTree>
    <p:extLst>
      <p:ext uri="{BB962C8B-B14F-4D97-AF65-F5344CB8AC3E}">
        <p14:creationId xmlns:p14="http://schemas.microsoft.com/office/powerpoint/2010/main" val="36356888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7AC23363-B569-4E4D-B5BE-7FD53C73C98A}" type="slidenum">
              <a:rPr lang="en-US" altLang="ja-JP"/>
              <a:pPr>
                <a:defRPr/>
              </a:pPr>
              <a:t>‹#›</a:t>
            </a:fld>
            <a:endParaRPr lang="en-US" altLang="ja-JP"/>
          </a:p>
        </p:txBody>
      </p:sp>
    </p:spTree>
    <p:extLst>
      <p:ext uri="{BB962C8B-B14F-4D97-AF65-F5344CB8AC3E}">
        <p14:creationId xmlns:p14="http://schemas.microsoft.com/office/powerpoint/2010/main" val="6358425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DF559351-1F85-424B-A0AE-52D99DCE2FE6}" type="slidenum">
              <a:rPr lang="en-US" altLang="ja-JP"/>
              <a:pPr>
                <a:defRPr/>
              </a:pPr>
              <a:t>‹#›</a:t>
            </a:fld>
            <a:endParaRPr lang="en-US" altLang="ja-JP"/>
          </a:p>
        </p:txBody>
      </p:sp>
    </p:spTree>
    <p:extLst>
      <p:ext uri="{BB962C8B-B14F-4D97-AF65-F5344CB8AC3E}">
        <p14:creationId xmlns:p14="http://schemas.microsoft.com/office/powerpoint/2010/main" val="12164068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031D6D6C-0D2D-4087-BC30-975C3D25BD29}" type="slidenum">
              <a:rPr lang="en-US" altLang="ja-JP"/>
              <a:pPr>
                <a:defRPr/>
              </a:pPr>
              <a:t>‹#›</a:t>
            </a:fld>
            <a:endParaRPr lang="en-US" altLang="ja-JP"/>
          </a:p>
        </p:txBody>
      </p:sp>
    </p:spTree>
    <p:extLst>
      <p:ext uri="{BB962C8B-B14F-4D97-AF65-F5344CB8AC3E}">
        <p14:creationId xmlns:p14="http://schemas.microsoft.com/office/powerpoint/2010/main" val="2224780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pPr>
              <a:defRPr/>
            </a:pPr>
            <a:fld id="{F0E479AB-0DBD-4694-A7D3-C25046947C6E}" type="slidenum">
              <a:rPr lang="en-US" altLang="ja-JP"/>
              <a:pPr>
                <a:defRPr/>
              </a:pPr>
              <a:t>‹#›</a:t>
            </a:fld>
            <a:endParaRPr lang="en-US" altLang="ja-JP"/>
          </a:p>
        </p:txBody>
      </p:sp>
    </p:spTree>
    <p:extLst>
      <p:ext uri="{BB962C8B-B14F-4D97-AF65-F5344CB8AC3E}">
        <p14:creationId xmlns:p14="http://schemas.microsoft.com/office/powerpoint/2010/main" val="20102579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5848CD74-9CCF-4957-91C9-2988E5A820ED}" type="slidenum">
              <a:rPr lang="en-US" altLang="ja-JP"/>
              <a:pPr>
                <a:defRPr/>
              </a:pPr>
              <a:t>‹#›</a:t>
            </a:fld>
            <a:endParaRPr lang="en-US" altLang="ja-JP"/>
          </a:p>
        </p:txBody>
      </p:sp>
    </p:spTree>
    <p:extLst>
      <p:ext uri="{BB962C8B-B14F-4D97-AF65-F5344CB8AC3E}">
        <p14:creationId xmlns:p14="http://schemas.microsoft.com/office/powerpoint/2010/main" val="6218903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pPr>
              <a:defRPr/>
            </a:pPr>
            <a:fld id="{4DC841C7-0598-4AF4-85E0-9A078AB3F1E2}" type="slidenum">
              <a:rPr lang="en-US" altLang="ja-JP"/>
              <a:pPr>
                <a:defRPr/>
              </a:pPr>
              <a:t>‹#›</a:t>
            </a:fld>
            <a:endParaRPr lang="en-US" altLang="ja-JP"/>
          </a:p>
        </p:txBody>
      </p:sp>
    </p:spTree>
    <p:extLst>
      <p:ext uri="{BB962C8B-B14F-4D97-AF65-F5344CB8AC3E}">
        <p14:creationId xmlns:p14="http://schemas.microsoft.com/office/powerpoint/2010/main" val="42785887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0B7B6A9F-95D8-48F3-84A7-111CF36438FC}" type="slidenum">
              <a:rPr lang="en-US" altLang="ja-JP"/>
              <a:pPr>
                <a:defRPr/>
              </a:pPr>
              <a:t>‹#›</a:t>
            </a:fld>
            <a:endParaRPr lang="en-US" altLang="ja-JP"/>
          </a:p>
        </p:txBody>
      </p:sp>
    </p:spTree>
    <p:extLst>
      <p:ext uri="{BB962C8B-B14F-4D97-AF65-F5344CB8AC3E}">
        <p14:creationId xmlns:p14="http://schemas.microsoft.com/office/powerpoint/2010/main" val="39562862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pPr>
              <a:defRPr/>
            </a:pPr>
            <a:fld id="{408146D8-FC91-4A8E-BEE2-ADAE54895493}" type="slidenum">
              <a:rPr lang="en-US" altLang="ja-JP"/>
              <a:pPr>
                <a:defRPr/>
              </a:pPr>
              <a:t>‹#›</a:t>
            </a:fld>
            <a:endParaRPr lang="en-US" altLang="ja-JP"/>
          </a:p>
        </p:txBody>
      </p:sp>
    </p:spTree>
    <p:extLst>
      <p:ext uri="{BB962C8B-B14F-4D97-AF65-F5344CB8AC3E}">
        <p14:creationId xmlns:p14="http://schemas.microsoft.com/office/powerpoint/2010/main" val="3493114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CE122DF1-18B1-4565-AD63-8EF3CA3DE665}" type="slidenum">
              <a:rPr lang="en-US" altLang="ja-JP"/>
              <a:pPr>
                <a:defRPr/>
              </a:pPr>
              <a:t>‹#›</a:t>
            </a:fld>
            <a:endParaRPr lang="en-US" altLang="ja-JP"/>
          </a:p>
        </p:txBody>
      </p:sp>
    </p:spTree>
    <p:extLst>
      <p:ext uri="{BB962C8B-B14F-4D97-AF65-F5344CB8AC3E}">
        <p14:creationId xmlns:p14="http://schemas.microsoft.com/office/powerpoint/2010/main" val="167378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4798163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pPr>
              <a:defRPr/>
            </a:pPr>
            <a:fld id="{36616763-42BB-4A02-8A70-BE3F6F825717}" type="slidenum">
              <a:rPr lang="en-US" altLang="ja-JP"/>
              <a:pPr>
                <a:defRPr/>
              </a:pPr>
              <a:t>‹#›</a:t>
            </a:fld>
            <a:endParaRPr lang="en-US" altLang="ja-JP"/>
          </a:p>
        </p:txBody>
      </p:sp>
    </p:spTree>
    <p:extLst>
      <p:ext uri="{BB962C8B-B14F-4D97-AF65-F5344CB8AC3E}">
        <p14:creationId xmlns:p14="http://schemas.microsoft.com/office/powerpoint/2010/main" val="42325120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09600" y="274639"/>
            <a:ext cx="109728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pPr>
              <a:defRPr/>
            </a:pPr>
            <a:fld id="{8C1030AD-E34A-4C31-943D-30EEF9053CE5}" type="slidenum">
              <a:rPr lang="en-US" altLang="ja-JP"/>
              <a:pPr>
                <a:defRPr/>
              </a:pPr>
              <a:t>‹#›</a:t>
            </a:fld>
            <a:endParaRPr lang="en-US" altLang="ja-JP"/>
          </a:p>
        </p:txBody>
      </p:sp>
    </p:spTree>
    <p:extLst>
      <p:ext uri="{BB962C8B-B14F-4D97-AF65-F5344CB8AC3E}">
        <p14:creationId xmlns:p14="http://schemas.microsoft.com/office/powerpoint/2010/main" val="5029245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正方形/長方形 1"/>
          <p:cNvSpPr/>
          <p:nvPr/>
        </p:nvSpPr>
        <p:spPr>
          <a:xfrm>
            <a:off x="0" y="-24"/>
            <a:ext cx="12192000" cy="1357322"/>
          </a:xfrm>
          <a:prstGeom prst="rect">
            <a:avLst/>
          </a:prstGeom>
          <a:gradFill flip="none" rotWithShape="1">
            <a:gsLst>
              <a:gs pos="0">
                <a:srgbClr val="0E0E88"/>
              </a:gs>
              <a:gs pos="39999">
                <a:srgbClr val="0E0E88">
                  <a:alpha val="52000"/>
                </a:srgbClr>
              </a:gs>
              <a:gs pos="70000">
                <a:srgbClr val="0E0E88">
                  <a:alpha val="22000"/>
                </a:srgbClr>
              </a:gs>
              <a:gs pos="100000">
                <a:srgbClr val="0E0E88">
                  <a:alpha val="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rgbClr val="FFFFFF"/>
              </a:solidFill>
            </a:endParaRPr>
          </a:p>
        </p:txBody>
      </p:sp>
    </p:spTree>
    <p:extLst>
      <p:ext uri="{BB962C8B-B14F-4D97-AF65-F5344CB8AC3E}">
        <p14:creationId xmlns:p14="http://schemas.microsoft.com/office/powerpoint/2010/main" val="31952533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196AA96-9D6B-45DD-922E-6E1B903F5EBB}" type="datetime1">
              <a:rPr lang="ja-JP" altLang="en-US"/>
              <a:pPr>
                <a:defRPr/>
              </a:pPr>
              <a:t>2025/6/6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314C073-58C1-4441-A416-97CEEE5A925F}" type="slidenum">
              <a:rPr lang="ja-JP" altLang="en-US"/>
              <a:pPr>
                <a:defRPr/>
              </a:pPr>
              <a:t>‹#›</a:t>
            </a:fld>
            <a:endParaRPr lang="ja-JP" altLang="en-US"/>
          </a:p>
        </p:txBody>
      </p:sp>
    </p:spTree>
    <p:extLst>
      <p:ext uri="{BB962C8B-B14F-4D97-AF65-F5344CB8AC3E}">
        <p14:creationId xmlns:p14="http://schemas.microsoft.com/office/powerpoint/2010/main" val="14022398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A16279B-6120-49E3-A35D-2C4485CF41EA}" type="datetime1">
              <a:rPr lang="ja-JP" altLang="en-US"/>
              <a:pPr>
                <a:defRPr/>
              </a:pPr>
              <a:t>2025/6/6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6D4A6C-DEED-47FB-ADF6-4E28002E6B2C}" type="slidenum">
              <a:rPr lang="ja-JP" altLang="en-US"/>
              <a:pPr>
                <a:defRPr/>
              </a:pPr>
              <a:t>‹#›</a:t>
            </a:fld>
            <a:endParaRPr lang="ja-JP" altLang="en-US"/>
          </a:p>
        </p:txBody>
      </p:sp>
    </p:spTree>
    <p:extLst>
      <p:ext uri="{BB962C8B-B14F-4D97-AF65-F5344CB8AC3E}">
        <p14:creationId xmlns:p14="http://schemas.microsoft.com/office/powerpoint/2010/main" val="2563685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35CE4A-6D25-4F1B-A341-5540AD7F5F52}" type="datetime1">
              <a:rPr lang="ja-JP" altLang="en-US"/>
              <a:pPr>
                <a:defRPr/>
              </a:pPr>
              <a:t>2025/6/6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D198EB-B48C-4ABA-A26A-8F33C7AAF196}" type="slidenum">
              <a:rPr lang="ja-JP" altLang="en-US"/>
              <a:pPr>
                <a:defRPr/>
              </a:pPr>
              <a:t>‹#›</a:t>
            </a:fld>
            <a:endParaRPr lang="ja-JP" altLang="en-US"/>
          </a:p>
        </p:txBody>
      </p:sp>
    </p:spTree>
    <p:extLst>
      <p:ext uri="{BB962C8B-B14F-4D97-AF65-F5344CB8AC3E}">
        <p14:creationId xmlns:p14="http://schemas.microsoft.com/office/powerpoint/2010/main" val="1680262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18B8FF4-D6F2-49FB-BA00-B27D4EAB1083}" type="datetime1">
              <a:rPr lang="ja-JP" altLang="en-US"/>
              <a:pPr>
                <a:defRPr/>
              </a:pPr>
              <a:t>2025/6/6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2681EA-CF83-490C-8466-D6D771D9C548}" type="slidenum">
              <a:rPr lang="ja-JP" altLang="en-US"/>
              <a:pPr>
                <a:defRPr/>
              </a:pPr>
              <a:t>‹#›</a:t>
            </a:fld>
            <a:endParaRPr lang="ja-JP" altLang="en-US"/>
          </a:p>
        </p:txBody>
      </p:sp>
    </p:spTree>
    <p:extLst>
      <p:ext uri="{BB962C8B-B14F-4D97-AF65-F5344CB8AC3E}">
        <p14:creationId xmlns:p14="http://schemas.microsoft.com/office/powerpoint/2010/main" val="29047265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002E03E-4966-49FC-A226-EEC457075472}" type="datetime1">
              <a:rPr lang="ja-JP" altLang="en-US"/>
              <a:pPr>
                <a:defRPr/>
              </a:pPr>
              <a:t>2025/6/6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C1C2AD75-B8E7-4A12-B8B0-F76249331369}" type="slidenum">
              <a:rPr lang="ja-JP" altLang="en-US"/>
              <a:pPr>
                <a:defRPr/>
              </a:pPr>
              <a:t>‹#›</a:t>
            </a:fld>
            <a:endParaRPr lang="ja-JP" altLang="en-US"/>
          </a:p>
        </p:txBody>
      </p:sp>
    </p:spTree>
    <p:extLst>
      <p:ext uri="{BB962C8B-B14F-4D97-AF65-F5344CB8AC3E}">
        <p14:creationId xmlns:p14="http://schemas.microsoft.com/office/powerpoint/2010/main" val="9326187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E3B0902-EDF5-42BF-B923-C560366FB075}" type="datetime1">
              <a:rPr lang="ja-JP" altLang="en-US"/>
              <a:pPr>
                <a:defRPr/>
              </a:pPr>
              <a:t>2025/6/6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1732AA4-25BA-4B22-8DA2-657E613BA61B}" type="slidenum">
              <a:rPr lang="ja-JP" altLang="en-US"/>
              <a:pPr>
                <a:defRPr/>
              </a:pPr>
              <a:t>‹#›</a:t>
            </a:fld>
            <a:endParaRPr lang="ja-JP" altLang="en-US"/>
          </a:p>
        </p:txBody>
      </p:sp>
    </p:spTree>
    <p:extLst>
      <p:ext uri="{BB962C8B-B14F-4D97-AF65-F5344CB8AC3E}">
        <p14:creationId xmlns:p14="http://schemas.microsoft.com/office/powerpoint/2010/main" val="4726822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08FADEB-FCE0-4D85-A3C4-2BF8EAF5003E}" type="datetime1">
              <a:rPr lang="ja-JP" altLang="en-US"/>
              <a:pPr>
                <a:defRPr/>
              </a:pPr>
              <a:t>2025/6/6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7991008-CEC7-4282-A12B-580487A5821A}" type="slidenum">
              <a:rPr lang="ja-JP" altLang="en-US"/>
              <a:pPr>
                <a:defRPr/>
              </a:pPr>
              <a:t>‹#›</a:t>
            </a:fld>
            <a:endParaRPr lang="ja-JP" altLang="en-US"/>
          </a:p>
        </p:txBody>
      </p:sp>
    </p:spTree>
    <p:extLst>
      <p:ext uri="{BB962C8B-B14F-4D97-AF65-F5344CB8AC3E}">
        <p14:creationId xmlns:p14="http://schemas.microsoft.com/office/powerpoint/2010/main" val="1156765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620713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3AFC53A-D830-4648-97A2-AC306776B76D}" type="datetime1">
              <a:rPr lang="ja-JP" altLang="en-US"/>
              <a:pPr>
                <a:defRPr/>
              </a:pPr>
              <a:t>2025/6/6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76778C8-E3EC-4C21-90B4-71F2AB408CCE}" type="slidenum">
              <a:rPr lang="ja-JP" altLang="en-US"/>
              <a:pPr>
                <a:defRPr/>
              </a:pPr>
              <a:t>‹#›</a:t>
            </a:fld>
            <a:endParaRPr lang="ja-JP" altLang="en-US"/>
          </a:p>
        </p:txBody>
      </p:sp>
    </p:spTree>
    <p:extLst>
      <p:ext uri="{BB962C8B-B14F-4D97-AF65-F5344CB8AC3E}">
        <p14:creationId xmlns:p14="http://schemas.microsoft.com/office/powerpoint/2010/main" val="16988224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2C87147-CD87-4FAD-8C7E-1675879662D6}" type="datetime1">
              <a:rPr lang="ja-JP" altLang="en-US"/>
              <a:pPr>
                <a:defRPr/>
              </a:pPr>
              <a:t>2025/6/6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4F36797-BE87-4DCD-B17B-B6593544E5EA}" type="slidenum">
              <a:rPr lang="ja-JP" altLang="en-US"/>
              <a:pPr>
                <a:defRPr/>
              </a:pPr>
              <a:t>‹#›</a:t>
            </a:fld>
            <a:endParaRPr lang="ja-JP" altLang="en-US"/>
          </a:p>
        </p:txBody>
      </p:sp>
    </p:spTree>
    <p:extLst>
      <p:ext uri="{BB962C8B-B14F-4D97-AF65-F5344CB8AC3E}">
        <p14:creationId xmlns:p14="http://schemas.microsoft.com/office/powerpoint/2010/main" val="2371229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CBCC8C9-F86C-46BF-BDFB-A06A3BC91F58}" type="datetime1">
              <a:rPr lang="ja-JP" altLang="en-US"/>
              <a:pPr>
                <a:defRPr/>
              </a:pPr>
              <a:t>2025/6/6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3CEC9F6-D478-425D-9DC8-652DC3495FBA}" type="slidenum">
              <a:rPr lang="ja-JP" altLang="en-US"/>
              <a:pPr>
                <a:defRPr/>
              </a:pPr>
              <a:t>‹#›</a:t>
            </a:fld>
            <a:endParaRPr lang="ja-JP" altLang="en-US"/>
          </a:p>
        </p:txBody>
      </p:sp>
    </p:spTree>
    <p:extLst>
      <p:ext uri="{BB962C8B-B14F-4D97-AF65-F5344CB8AC3E}">
        <p14:creationId xmlns:p14="http://schemas.microsoft.com/office/powerpoint/2010/main" val="21011314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9051336-B550-4ABC-934F-1ADA4015F9A8}" type="datetime1">
              <a:rPr lang="ja-JP" altLang="en-US"/>
              <a:pPr>
                <a:defRPr/>
              </a:pPr>
              <a:t>2025/6/6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9213C15-4075-4518-A195-FEE79217E182}" type="slidenum">
              <a:rPr lang="ja-JP" altLang="en-US"/>
              <a:pPr>
                <a:defRPr/>
              </a:pPr>
              <a:t>‹#›</a:t>
            </a:fld>
            <a:endParaRPr lang="ja-JP" altLang="en-US"/>
          </a:p>
        </p:txBody>
      </p:sp>
    </p:spTree>
    <p:extLst>
      <p:ext uri="{BB962C8B-B14F-4D97-AF65-F5344CB8AC3E}">
        <p14:creationId xmlns:p14="http://schemas.microsoft.com/office/powerpoint/2010/main" val="2530287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A6430DE0-D42F-4B86-B536-D672AA383396}" type="slidenum">
              <a:rPr lang="ja-JP" altLang="en-US"/>
              <a:pPr>
                <a:defRPr/>
              </a:pPr>
              <a:t>‹#›</a:t>
            </a:fld>
            <a:endParaRPr lang="ja-JP" altLang="en-US"/>
          </a:p>
        </p:txBody>
      </p:sp>
    </p:spTree>
    <p:extLst>
      <p:ext uri="{BB962C8B-B14F-4D97-AF65-F5344CB8AC3E}">
        <p14:creationId xmlns:p14="http://schemas.microsoft.com/office/powerpoint/2010/main" val="40847856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63F06D09-1023-4098-81CA-AF9240298E23}" type="slidenum">
              <a:rPr lang="ja-JP" altLang="en-US"/>
              <a:pPr>
                <a:defRPr/>
              </a:pPr>
              <a:t>‹#›</a:t>
            </a:fld>
            <a:endParaRPr lang="ja-JP" altLang="en-US"/>
          </a:p>
        </p:txBody>
      </p:sp>
    </p:spTree>
    <p:extLst>
      <p:ext uri="{BB962C8B-B14F-4D97-AF65-F5344CB8AC3E}">
        <p14:creationId xmlns:p14="http://schemas.microsoft.com/office/powerpoint/2010/main" val="11610749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EBB3BBD6-221A-4890-B1AD-59EDE80AA5ED}" type="slidenum">
              <a:rPr lang="ja-JP" altLang="en-US"/>
              <a:pPr>
                <a:defRPr/>
              </a:pPr>
              <a:t>‹#›</a:t>
            </a:fld>
            <a:endParaRPr lang="ja-JP" altLang="en-US"/>
          </a:p>
        </p:txBody>
      </p:sp>
    </p:spTree>
    <p:extLst>
      <p:ext uri="{BB962C8B-B14F-4D97-AF65-F5344CB8AC3E}">
        <p14:creationId xmlns:p14="http://schemas.microsoft.com/office/powerpoint/2010/main" val="26468905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545F6794-B0BB-43AB-9EE6-1531BEBC2ED8}" type="slidenum">
              <a:rPr lang="ja-JP" altLang="en-US"/>
              <a:pPr>
                <a:defRPr/>
              </a:pPr>
              <a:t>‹#›</a:t>
            </a:fld>
            <a:endParaRPr lang="ja-JP" altLang="en-US"/>
          </a:p>
        </p:txBody>
      </p:sp>
    </p:spTree>
    <p:extLst>
      <p:ext uri="{BB962C8B-B14F-4D97-AF65-F5344CB8AC3E}">
        <p14:creationId xmlns:p14="http://schemas.microsoft.com/office/powerpoint/2010/main" val="42255227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995AB411-CBD1-4C85-8BEA-9A68400FE28B}" type="slidenum">
              <a:rPr lang="ja-JP" altLang="en-US"/>
              <a:pPr>
                <a:defRPr/>
              </a:pPr>
              <a:t>‹#›</a:t>
            </a:fld>
            <a:endParaRPr lang="ja-JP" altLang="en-US"/>
          </a:p>
        </p:txBody>
      </p:sp>
    </p:spTree>
    <p:extLst>
      <p:ext uri="{BB962C8B-B14F-4D97-AF65-F5344CB8AC3E}">
        <p14:creationId xmlns:p14="http://schemas.microsoft.com/office/powerpoint/2010/main" val="21071804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406EB44B-63E6-4134-8F25-CF9EE2EB6020}" type="slidenum">
              <a:rPr lang="ja-JP" altLang="en-US"/>
              <a:pPr>
                <a:defRPr/>
              </a:pPr>
              <a:t>‹#›</a:t>
            </a:fld>
            <a:endParaRPr lang="ja-JP" altLang="en-US"/>
          </a:p>
        </p:txBody>
      </p:sp>
    </p:spTree>
    <p:extLst>
      <p:ext uri="{BB962C8B-B14F-4D97-AF65-F5344CB8AC3E}">
        <p14:creationId xmlns:p14="http://schemas.microsoft.com/office/powerpoint/2010/main" val="209246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6031518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611517E2-9178-4034-BC2F-11DF869F6DAF}" type="slidenum">
              <a:rPr lang="ja-JP" altLang="en-US"/>
              <a:pPr>
                <a:defRPr/>
              </a:pPr>
              <a:t>‹#›</a:t>
            </a:fld>
            <a:endParaRPr lang="ja-JP" altLang="en-US"/>
          </a:p>
        </p:txBody>
      </p:sp>
    </p:spTree>
    <p:extLst>
      <p:ext uri="{BB962C8B-B14F-4D97-AF65-F5344CB8AC3E}">
        <p14:creationId xmlns:p14="http://schemas.microsoft.com/office/powerpoint/2010/main" val="23981314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956FE1EF-A18D-4DDC-9D42-E7F8658DC222}" type="slidenum">
              <a:rPr lang="ja-JP" altLang="en-US"/>
              <a:pPr>
                <a:defRPr/>
              </a:pPr>
              <a:t>‹#›</a:t>
            </a:fld>
            <a:endParaRPr lang="ja-JP" altLang="en-US"/>
          </a:p>
        </p:txBody>
      </p:sp>
    </p:spTree>
    <p:extLst>
      <p:ext uri="{BB962C8B-B14F-4D97-AF65-F5344CB8AC3E}">
        <p14:creationId xmlns:p14="http://schemas.microsoft.com/office/powerpoint/2010/main" val="41150072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FB78E4FC-9B8C-459F-B501-692A000E1868}" type="slidenum">
              <a:rPr lang="ja-JP" altLang="en-US"/>
              <a:pPr>
                <a:defRPr/>
              </a:pPr>
              <a:t>‹#›</a:t>
            </a:fld>
            <a:endParaRPr lang="ja-JP" altLang="en-US"/>
          </a:p>
        </p:txBody>
      </p:sp>
    </p:spTree>
    <p:extLst>
      <p:ext uri="{BB962C8B-B14F-4D97-AF65-F5344CB8AC3E}">
        <p14:creationId xmlns:p14="http://schemas.microsoft.com/office/powerpoint/2010/main" val="5142892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50E0CB8C-C802-46BC-A335-1159A676FC92}" type="slidenum">
              <a:rPr lang="ja-JP" altLang="en-US"/>
              <a:pPr>
                <a:defRPr/>
              </a:pPr>
              <a:t>‹#›</a:t>
            </a:fld>
            <a:endParaRPr lang="ja-JP" altLang="en-US"/>
          </a:p>
        </p:txBody>
      </p:sp>
    </p:spTree>
    <p:extLst>
      <p:ext uri="{BB962C8B-B14F-4D97-AF65-F5344CB8AC3E}">
        <p14:creationId xmlns:p14="http://schemas.microsoft.com/office/powerpoint/2010/main" val="41492247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78F7B585-2973-4C1A-A292-7A9149B1F19D}"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latin typeface="Times New Roman" pitchFamily="18" charset="0"/>
                <a:ea typeface="ＭＳ Ｐゴシック" charset="-128"/>
              </a:defRPr>
            </a:lvl1pPr>
          </a:lstStyle>
          <a:p>
            <a:pPr>
              <a:defRPr/>
            </a:pPr>
            <a:fld id="{DD2A603C-D9B3-4EA7-A7F3-3C5B15EE362F}" type="slidenum">
              <a:rPr lang="ja-JP" altLang="en-US"/>
              <a:pPr>
                <a:defRPr/>
              </a:pPr>
              <a:t>‹#›</a:t>
            </a:fld>
            <a:endParaRPr lang="ja-JP" altLang="en-US"/>
          </a:p>
        </p:txBody>
      </p:sp>
    </p:spTree>
    <p:extLst>
      <p:ext uri="{BB962C8B-B14F-4D97-AF65-F5344CB8AC3E}">
        <p14:creationId xmlns:p14="http://schemas.microsoft.com/office/powerpoint/2010/main" val="3757067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943554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385413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862502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30019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41629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1461195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540230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681342"/>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88749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37621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57931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2318518"/>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D62DD-1FA4-4676-A1A7-CA61AFC07F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4378463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22E99E-21C2-4328-9FA8-125A9CEF6D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0501082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0E4CCC-6A92-4DF8-8A8C-F652024793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122776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F478DB-024B-4E13-95B3-F6525D962E5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325250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7511426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AFF596-DA6D-4097-AF10-CDB4F06A2E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4356249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64222A-E3A2-436F-A79E-2680C40C7AE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3349248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0D65C0-E5CD-4667-9A1E-96BFAA36CE8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5041887"/>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25D9F-FC45-45C8-B523-74974CBBF6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057892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A2177-C3D0-4D85-9ABB-1726DB4B60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86748768"/>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A6E53E-D3EC-4C30-A539-13759BA5A1B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513667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29AF2-1833-4F2D-815B-8965803D1B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647447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E4E0161-C088-4943-BA2E-D17BA69D1231}"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21400025"/>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22BF2DD-A474-4C3E-9E9A-0EB8D3A94CB5}"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347200" y="1"/>
            <a:ext cx="2844800" cy="365125"/>
          </a:xfrm>
        </p:spPr>
        <p:txBody>
          <a:bodyPr/>
          <a:lstStyle>
            <a:lvl1pPr>
              <a:defRPr sz="2000">
                <a:solidFill>
                  <a:srgbClr val="FFFF99"/>
                </a:solidFill>
              </a:defRPr>
            </a:lvl1pPr>
          </a:lstStyle>
          <a:p>
            <a:fld id="{F94B1CAC-9D54-4A92-A0B7-30DF13B6A43E}" type="slidenum">
              <a:rPr lang="ja-JP" altLang="en-US" smtClean="0"/>
              <a:pPr/>
              <a:t>‹#›</a:t>
            </a:fld>
            <a:endParaRPr lang="ja-JP" altLang="en-US" dirty="0"/>
          </a:p>
        </p:txBody>
      </p:sp>
    </p:spTree>
    <p:extLst>
      <p:ext uri="{BB962C8B-B14F-4D97-AF65-F5344CB8AC3E}">
        <p14:creationId xmlns:p14="http://schemas.microsoft.com/office/powerpoint/2010/main" val="249018544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D91ECD5-3B54-4DAE-B8AB-1C71FCD0A976}"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94328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8723306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541B07B-AEA9-40C7-B0BD-F41734A478B7}"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9139628"/>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6DA8176-75AE-4B56-A8BE-B64BC2080C26}"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491848"/>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416BB3A9-B25D-42A7-9785-6BD039B6B361}"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761035"/>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FE4F95E-E60F-47B3-A417-C828E5B858D3}"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0813563"/>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DFA23B0-D6FF-497B-9620-CB2139D2EA62}"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1130431"/>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94BC547-60B9-4FCF-B952-4E8A7C9259A6}"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1950797"/>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612017E-6C3C-4C1B-88AB-86CA533FE1A1}"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3538877"/>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4E9A443-7EF6-45AA-A964-6E2D4AA81C4C}"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94B1CAC-9D54-4A92-A0B7-30DF13B6A43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5215990"/>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CCA252-C67C-4133-9DE7-CF42FCADCA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15378021"/>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2247FB-D51E-405D-B642-A973782B3E7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533602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3684655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0B90B69-2847-4503-A501-94F8BFF2774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675825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285181C-86FF-4329-B03E-A6F27872C7B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65418164"/>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5433331-9A90-42B6-B5F3-25A11E30F85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6813329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FB42533-145D-4F5B-94E0-09243275B7B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04053464"/>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8992DC-76CF-4349-879A-49FD5811E4A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2615917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0AE9A0C-8B10-4C8F-915E-93214FC0D36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8713785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A9F4265-33BF-413E-8849-8AFEDB84340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51848134"/>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D30AF06-3FE3-4EC6-A2B7-D330C47296E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68417762"/>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53D5FA-3EA6-4C59-A866-EB95D90A562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910729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9812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41148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2DE790DA-ED81-4898-ADA5-9DA384B17A0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12023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104406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0048055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914400" y="609600"/>
            <a:ext cx="10363200" cy="1143000"/>
          </a:xfr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914400" y="19812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9812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914400" y="41148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6197600" y="4114800"/>
            <a:ext cx="5080000" cy="1981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364C109-F88B-498C-B81C-FF73D128396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89856302"/>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5D3E84-1759-4AA5-AB33-7EBFD0DE4B5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38269670"/>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914400" y="609600"/>
            <a:ext cx="10363200" cy="5486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8EE5DFB-BD5C-4901-AB23-8DC895145AC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62998634"/>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86913531-1128-4F83-9FF4-BE4B1B3DA09C}" type="slidenum">
              <a:rPr lang="en-US" altLang="ja-JP"/>
              <a:pPr>
                <a:defRPr/>
              </a:pPr>
              <a:t>‹#›</a:t>
            </a:fld>
            <a:endParaRPr lang="en-US" altLang="ja-JP"/>
          </a:p>
        </p:txBody>
      </p:sp>
    </p:spTree>
    <p:extLst>
      <p:ext uri="{BB962C8B-B14F-4D97-AF65-F5344CB8AC3E}">
        <p14:creationId xmlns:p14="http://schemas.microsoft.com/office/powerpoint/2010/main" val="1876969249"/>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720E3A87-DD56-467B-ABAF-6BB05B87DA82}" type="slidenum">
              <a:rPr lang="en-US" altLang="ja-JP"/>
              <a:pPr>
                <a:defRPr/>
              </a:pPr>
              <a:t>‹#›</a:t>
            </a:fld>
            <a:endParaRPr lang="en-US" altLang="ja-JP"/>
          </a:p>
        </p:txBody>
      </p:sp>
    </p:spTree>
    <p:extLst>
      <p:ext uri="{BB962C8B-B14F-4D97-AF65-F5344CB8AC3E}">
        <p14:creationId xmlns:p14="http://schemas.microsoft.com/office/powerpoint/2010/main" val="273701650"/>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7A4F3FD5-46FE-49F4-9510-741F1562522C}" type="slidenum">
              <a:rPr lang="en-US" altLang="ja-JP"/>
              <a:pPr>
                <a:defRPr/>
              </a:pPr>
              <a:t>‹#›</a:t>
            </a:fld>
            <a:endParaRPr lang="en-US" altLang="ja-JP"/>
          </a:p>
        </p:txBody>
      </p:sp>
    </p:spTree>
    <p:extLst>
      <p:ext uri="{BB962C8B-B14F-4D97-AF65-F5344CB8AC3E}">
        <p14:creationId xmlns:p14="http://schemas.microsoft.com/office/powerpoint/2010/main" val="127841164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C3977EAA-9F2F-42B4-91E9-B9430A9D6591}" type="slidenum">
              <a:rPr lang="en-US" altLang="ja-JP"/>
              <a:pPr>
                <a:defRPr/>
              </a:pPr>
              <a:t>‹#›</a:t>
            </a:fld>
            <a:endParaRPr lang="en-US" altLang="ja-JP"/>
          </a:p>
        </p:txBody>
      </p:sp>
    </p:spTree>
    <p:extLst>
      <p:ext uri="{BB962C8B-B14F-4D97-AF65-F5344CB8AC3E}">
        <p14:creationId xmlns:p14="http://schemas.microsoft.com/office/powerpoint/2010/main" val="336423114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F645EA4D-68F5-454D-95D1-86E08618D986}" type="slidenum">
              <a:rPr lang="en-US" altLang="ja-JP"/>
              <a:pPr>
                <a:defRPr/>
              </a:pPr>
              <a:t>‹#›</a:t>
            </a:fld>
            <a:endParaRPr lang="en-US" altLang="ja-JP"/>
          </a:p>
        </p:txBody>
      </p:sp>
    </p:spTree>
    <p:extLst>
      <p:ext uri="{BB962C8B-B14F-4D97-AF65-F5344CB8AC3E}">
        <p14:creationId xmlns:p14="http://schemas.microsoft.com/office/powerpoint/2010/main" val="2629440368"/>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B6B43E44-59C3-4AA9-A22F-48C2C10C8871}" type="slidenum">
              <a:rPr lang="en-US" altLang="ja-JP"/>
              <a:pPr>
                <a:defRPr/>
              </a:pPr>
              <a:t>‹#›</a:t>
            </a:fld>
            <a:endParaRPr lang="en-US" altLang="ja-JP"/>
          </a:p>
        </p:txBody>
      </p:sp>
    </p:spTree>
    <p:extLst>
      <p:ext uri="{BB962C8B-B14F-4D97-AF65-F5344CB8AC3E}">
        <p14:creationId xmlns:p14="http://schemas.microsoft.com/office/powerpoint/2010/main" val="150752234"/>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45268F92-3209-4B89-A8BB-F09DC099D690}" type="slidenum">
              <a:rPr lang="en-US" altLang="ja-JP"/>
              <a:pPr>
                <a:defRPr/>
              </a:pPr>
              <a:t>‹#›</a:t>
            </a:fld>
            <a:endParaRPr lang="en-US" altLang="ja-JP"/>
          </a:p>
        </p:txBody>
      </p:sp>
    </p:spTree>
    <p:extLst>
      <p:ext uri="{BB962C8B-B14F-4D97-AF65-F5344CB8AC3E}">
        <p14:creationId xmlns:p14="http://schemas.microsoft.com/office/powerpoint/2010/main" val="33382537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3702411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6F31E0C8-8809-4C16-86E7-0E9EDBB60B96}" type="slidenum">
              <a:rPr lang="en-US" altLang="ja-JP"/>
              <a:pPr>
                <a:defRPr/>
              </a:pPr>
              <a:t>‹#›</a:t>
            </a:fld>
            <a:endParaRPr lang="en-US" altLang="ja-JP"/>
          </a:p>
        </p:txBody>
      </p:sp>
    </p:spTree>
    <p:extLst>
      <p:ext uri="{BB962C8B-B14F-4D97-AF65-F5344CB8AC3E}">
        <p14:creationId xmlns:p14="http://schemas.microsoft.com/office/powerpoint/2010/main" val="1735319319"/>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4337C7A5-6F0E-493C-8E76-7B00C0E20012}" type="slidenum">
              <a:rPr lang="en-US" altLang="ja-JP"/>
              <a:pPr>
                <a:defRPr/>
              </a:pPr>
              <a:t>‹#›</a:t>
            </a:fld>
            <a:endParaRPr lang="en-US" altLang="ja-JP"/>
          </a:p>
        </p:txBody>
      </p:sp>
    </p:spTree>
    <p:extLst>
      <p:ext uri="{BB962C8B-B14F-4D97-AF65-F5344CB8AC3E}">
        <p14:creationId xmlns:p14="http://schemas.microsoft.com/office/powerpoint/2010/main" val="96226203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7C1F6EA4-F5E0-43CA-8D8D-FA9825E87655}" type="slidenum">
              <a:rPr lang="en-US" altLang="ja-JP"/>
              <a:pPr>
                <a:defRPr/>
              </a:pPr>
              <a:t>‹#›</a:t>
            </a:fld>
            <a:endParaRPr lang="en-US" altLang="ja-JP"/>
          </a:p>
        </p:txBody>
      </p:sp>
    </p:spTree>
    <p:extLst>
      <p:ext uri="{BB962C8B-B14F-4D97-AF65-F5344CB8AC3E}">
        <p14:creationId xmlns:p14="http://schemas.microsoft.com/office/powerpoint/2010/main" val="2880654997"/>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atin typeface="Times New Roman" panose="02020603050405020304" pitchFamily="18" charset="0"/>
                <a:ea typeface="ＭＳ Ｐゴシック" panose="020B0600070205080204" pitchFamily="50" charset="-128"/>
              </a:defRPr>
            </a:lvl1pPr>
          </a:lstStyle>
          <a:p>
            <a:pPr>
              <a:defRPr/>
            </a:pPr>
            <a:fld id="{31918736-1436-4354-9E8D-9D58A3FBFA59}" type="slidenum">
              <a:rPr lang="en-US" altLang="ja-JP"/>
              <a:pPr>
                <a:defRPr/>
              </a:pPr>
              <a:t>‹#›</a:t>
            </a:fld>
            <a:endParaRPr lang="en-US" altLang="ja-JP"/>
          </a:p>
        </p:txBody>
      </p:sp>
    </p:spTree>
    <p:extLst>
      <p:ext uri="{BB962C8B-B14F-4D97-AF65-F5344CB8AC3E}">
        <p14:creationId xmlns:p14="http://schemas.microsoft.com/office/powerpoint/2010/main" val="2772666724"/>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622176098"/>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600201"/>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05223228"/>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100434843"/>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02026882"/>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7153236"/>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791627570"/>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DCE399EA-F410-4931-B121-D810C98B8FAB}" type="datetimeFigureOut">
              <a:rPr kumimoji="1" lang="ja-JP" altLang="en-US" smtClean="0">
                <a:solidFill>
                  <a:prstClr val="black">
                    <a:tint val="75000"/>
                  </a:prstClr>
                </a:solidFill>
              </a:rPr>
              <a:pPr>
                <a:defRPr/>
              </a:pPr>
              <a:t>2025/6/6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95A8A4-6992-4E3D-97F6-C20B77ED2FE1}" type="slidenum">
              <a:rPr kumimoji="1" lang="ja-JP" altLang="en-US" smtClean="0">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8604230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912319"/>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545654294"/>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89064610"/>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600201"/>
            <a:ext cx="109728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63392648"/>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0" y="1"/>
            <a:ext cx="3048000" cy="61261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0" y="1"/>
            <a:ext cx="89408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23311737"/>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0" y="1"/>
            <a:ext cx="12192000" cy="61261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48491555"/>
      </p:ext>
    </p:extLst>
  </p:cSld>
  <p:clrMapOvr>
    <a:masterClrMapping/>
  </p:clrMapOvr>
  <mc:AlternateContent xmlns:mc="http://schemas.openxmlformats.org/markup-compatibility/2006" xmlns:p14="http://schemas.microsoft.com/office/powerpoint/2010/main">
    <mc:Choice Requires="p14">
      <p:transition p14:dur="0">
        <p:sndAc>
          <p:stSnd>
            <p:snd r:embed="rId1" name="CAMERA.WAV"/>
          </p:stSnd>
        </p:sndAc>
      </p:transition>
    </mc:Choice>
    <mc:Fallback xmlns="">
      <p:transition>
        <p:sndAc>
          <p:stSnd>
            <p:snd r:embed="rId3" name="CAMERA.WAV"/>
          </p:stSnd>
        </p:sndAc>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A8E9987-BBC9-40F3-AA80-5B89CF6E1529}" type="slidenum">
              <a:rPr lang="en-US" altLang="ja-JP"/>
              <a:pPr>
                <a:defRPr/>
              </a:pPr>
              <a:t>‹#›</a:t>
            </a:fld>
            <a:endParaRPr lang="en-US" altLang="ja-JP"/>
          </a:p>
        </p:txBody>
      </p:sp>
    </p:spTree>
    <p:extLst>
      <p:ext uri="{BB962C8B-B14F-4D97-AF65-F5344CB8AC3E}">
        <p14:creationId xmlns:p14="http://schemas.microsoft.com/office/powerpoint/2010/main" val="716616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7932364-E4C0-4A14-AF9C-2909B4842740}" type="slidenum">
              <a:rPr lang="en-US" altLang="ja-JP"/>
              <a:pPr>
                <a:defRPr/>
              </a:pPr>
              <a:t>‹#›</a:t>
            </a:fld>
            <a:endParaRPr lang="en-US" altLang="ja-JP"/>
          </a:p>
        </p:txBody>
      </p:sp>
    </p:spTree>
    <p:extLst>
      <p:ext uri="{BB962C8B-B14F-4D97-AF65-F5344CB8AC3E}">
        <p14:creationId xmlns:p14="http://schemas.microsoft.com/office/powerpoint/2010/main" val="3230581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4AED012-C3C9-4058-910B-01C1EE488822}" type="slidenum">
              <a:rPr lang="en-US" altLang="ja-JP"/>
              <a:pPr>
                <a:defRPr/>
              </a:pPr>
              <a:t>‹#›</a:t>
            </a:fld>
            <a:endParaRPr lang="en-US" altLang="ja-JP"/>
          </a:p>
        </p:txBody>
      </p:sp>
    </p:spTree>
    <p:extLst>
      <p:ext uri="{BB962C8B-B14F-4D97-AF65-F5344CB8AC3E}">
        <p14:creationId xmlns:p14="http://schemas.microsoft.com/office/powerpoint/2010/main" val="3259238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BBF48A4-FDB6-4242-99AC-7D1E4F247885}" type="slidenum">
              <a:rPr lang="en-US" altLang="ja-JP"/>
              <a:pPr>
                <a:defRPr/>
              </a:pPr>
              <a:t>‹#›</a:t>
            </a:fld>
            <a:endParaRPr lang="en-US" altLang="ja-JP"/>
          </a:p>
        </p:txBody>
      </p:sp>
    </p:spTree>
    <p:extLst>
      <p:ext uri="{BB962C8B-B14F-4D97-AF65-F5344CB8AC3E}">
        <p14:creationId xmlns:p14="http://schemas.microsoft.com/office/powerpoint/2010/main" val="1353385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9929E411-F7AB-489B-8770-00D32FC98E45}" type="slidenum">
              <a:rPr lang="en-US" altLang="ja-JP"/>
              <a:pPr/>
              <a:t>‹#›</a:t>
            </a:fld>
            <a:endParaRPr lang="en-US" altLang="ja-JP"/>
          </a:p>
        </p:txBody>
      </p:sp>
    </p:spTree>
    <p:extLst>
      <p:ext uri="{BB962C8B-B14F-4D97-AF65-F5344CB8AC3E}">
        <p14:creationId xmlns:p14="http://schemas.microsoft.com/office/powerpoint/2010/main" val="293930777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C4601957-EE5C-4874-9E1B-B514A0FD7C1D}" type="slidenum">
              <a:rPr lang="en-US" altLang="ja-JP"/>
              <a:pPr>
                <a:defRPr/>
              </a:pPr>
              <a:t>‹#›</a:t>
            </a:fld>
            <a:endParaRPr lang="en-US" altLang="ja-JP"/>
          </a:p>
        </p:txBody>
      </p:sp>
    </p:spTree>
    <p:extLst>
      <p:ext uri="{BB962C8B-B14F-4D97-AF65-F5344CB8AC3E}">
        <p14:creationId xmlns:p14="http://schemas.microsoft.com/office/powerpoint/2010/main" val="1830764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DDAF302D-E639-4D59-9712-EA97CCBACFC0}" type="slidenum">
              <a:rPr lang="en-US" altLang="ja-JP"/>
              <a:pPr>
                <a:defRPr/>
              </a:pPr>
              <a:t>‹#›</a:t>
            </a:fld>
            <a:endParaRPr lang="en-US" altLang="ja-JP"/>
          </a:p>
        </p:txBody>
      </p:sp>
    </p:spTree>
    <p:extLst>
      <p:ext uri="{BB962C8B-B14F-4D97-AF65-F5344CB8AC3E}">
        <p14:creationId xmlns:p14="http://schemas.microsoft.com/office/powerpoint/2010/main" val="3997004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455D085F-7972-4FB2-B443-B0C416A1E591}" type="slidenum">
              <a:rPr lang="en-US" altLang="ja-JP"/>
              <a:pPr>
                <a:defRPr/>
              </a:pPr>
              <a:t>‹#›</a:t>
            </a:fld>
            <a:endParaRPr lang="en-US" altLang="ja-JP"/>
          </a:p>
        </p:txBody>
      </p:sp>
    </p:spTree>
    <p:extLst>
      <p:ext uri="{BB962C8B-B14F-4D97-AF65-F5344CB8AC3E}">
        <p14:creationId xmlns:p14="http://schemas.microsoft.com/office/powerpoint/2010/main" val="2387629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CF43549-9AA0-4AB8-BAE9-400BF6C99F73}" type="slidenum">
              <a:rPr lang="en-US" altLang="ja-JP"/>
              <a:pPr>
                <a:defRPr/>
              </a:pPr>
              <a:t>‹#›</a:t>
            </a:fld>
            <a:endParaRPr lang="en-US" altLang="ja-JP"/>
          </a:p>
        </p:txBody>
      </p:sp>
    </p:spTree>
    <p:extLst>
      <p:ext uri="{BB962C8B-B14F-4D97-AF65-F5344CB8AC3E}">
        <p14:creationId xmlns:p14="http://schemas.microsoft.com/office/powerpoint/2010/main" val="253851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54BE93-23C3-4384-82EE-2BB7959955CC}" type="slidenum">
              <a:rPr lang="en-US" altLang="ja-JP"/>
              <a:pPr>
                <a:defRPr/>
              </a:pPr>
              <a:t>‹#›</a:t>
            </a:fld>
            <a:endParaRPr lang="en-US" altLang="ja-JP"/>
          </a:p>
        </p:txBody>
      </p:sp>
    </p:spTree>
    <p:extLst>
      <p:ext uri="{BB962C8B-B14F-4D97-AF65-F5344CB8AC3E}">
        <p14:creationId xmlns:p14="http://schemas.microsoft.com/office/powerpoint/2010/main" val="3844701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06CF116-BC0B-41F7-A9D0-F037E179209C}" type="slidenum">
              <a:rPr lang="en-US" altLang="ja-JP"/>
              <a:pPr>
                <a:defRPr/>
              </a:pPr>
              <a:t>‹#›</a:t>
            </a:fld>
            <a:endParaRPr lang="en-US" altLang="ja-JP"/>
          </a:p>
        </p:txBody>
      </p:sp>
    </p:spTree>
    <p:extLst>
      <p:ext uri="{BB962C8B-B14F-4D97-AF65-F5344CB8AC3E}">
        <p14:creationId xmlns:p14="http://schemas.microsoft.com/office/powerpoint/2010/main" val="4062102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29DC3DB-0B90-40D7-A37C-227920CECD2E}" type="slidenum">
              <a:rPr lang="en-US" altLang="ja-JP"/>
              <a:pPr>
                <a:defRPr/>
              </a:pPr>
              <a:t>‹#›</a:t>
            </a:fld>
            <a:endParaRPr lang="en-US" altLang="ja-JP"/>
          </a:p>
        </p:txBody>
      </p:sp>
    </p:spTree>
    <p:extLst>
      <p:ext uri="{BB962C8B-B14F-4D97-AF65-F5344CB8AC3E}">
        <p14:creationId xmlns:p14="http://schemas.microsoft.com/office/powerpoint/2010/main" val="230227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609600" y="6245225"/>
            <a:ext cx="2844800" cy="476250"/>
          </a:xfrm>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フッター プレースホルダー 6"/>
          <p:cNvSpPr>
            <a:spLocks noGrp="1"/>
          </p:cNvSpPr>
          <p:nvPr>
            <p:ph type="ftr" sz="quarter" idx="11"/>
          </p:nvPr>
        </p:nvSpPr>
        <p:spPr>
          <a:xfrm>
            <a:off x="4165600" y="6245225"/>
            <a:ext cx="3860800" cy="476250"/>
          </a:xfrm>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8" name="スライド番号プレースホルダー 7"/>
          <p:cNvSpPr>
            <a:spLocks noGrp="1"/>
          </p:cNvSpPr>
          <p:nvPr>
            <p:ph type="sldNum" sz="quarter" idx="12"/>
          </p:nvPr>
        </p:nvSpPr>
        <p:spPr>
          <a:xfrm>
            <a:off x="8737600" y="6245225"/>
            <a:ext cx="2844800" cy="476250"/>
          </a:xfrm>
        </p:spPr>
        <p:txBody>
          <a:bodyPr/>
          <a:lstStyle>
            <a:lvl1pPr eaLnBrk="0" hangingPunct="0">
              <a:defRPr/>
            </a:lvl1pPr>
          </a:lstStyle>
          <a:p>
            <a:pPr>
              <a:defRPr/>
            </a:pPr>
            <a:fld id="{52B79D26-2530-49DC-8CFA-B2DF6D12DC29}" type="slidenum">
              <a:rPr lang="en-US" altLang="ja-JP"/>
              <a:pPr>
                <a:defRPr/>
              </a:pPr>
              <a:t>‹#›</a:t>
            </a:fld>
            <a:endParaRPr lang="en-US" altLang="ja-JP"/>
          </a:p>
        </p:txBody>
      </p:sp>
    </p:spTree>
    <p:extLst>
      <p:ext uri="{BB962C8B-B14F-4D97-AF65-F5344CB8AC3E}">
        <p14:creationId xmlns:p14="http://schemas.microsoft.com/office/powerpoint/2010/main" val="408759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3BF03C-DD70-4FF3-9048-0AA1E9374D24}" type="slidenum">
              <a:rPr lang="en-US" altLang="ja-JP"/>
              <a:pPr>
                <a:defRPr/>
              </a:pPr>
              <a:t>‹#›</a:t>
            </a:fld>
            <a:endParaRPr lang="en-US" altLang="ja-JP"/>
          </a:p>
        </p:txBody>
      </p:sp>
    </p:spTree>
    <p:extLst>
      <p:ext uri="{BB962C8B-B14F-4D97-AF65-F5344CB8AC3E}">
        <p14:creationId xmlns:p14="http://schemas.microsoft.com/office/powerpoint/2010/main" val="162268525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0F53654-B1BC-4F8A-98D8-958C17932DCF}" type="slidenum">
              <a:rPr lang="en-US" altLang="ja-JP"/>
              <a:pPr>
                <a:defRPr/>
              </a:pPr>
              <a:t>‹#›</a:t>
            </a:fld>
            <a:endParaRPr lang="en-US" altLang="ja-JP"/>
          </a:p>
        </p:txBody>
      </p:sp>
    </p:spTree>
    <p:extLst>
      <p:ext uri="{BB962C8B-B14F-4D97-AF65-F5344CB8AC3E}">
        <p14:creationId xmlns:p14="http://schemas.microsoft.com/office/powerpoint/2010/main" val="706940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FBB4441F-8B77-436E-9803-70DAAF0E28CB}" type="slidenum">
              <a:rPr lang="en-US" altLang="ja-JP"/>
              <a:pPr/>
              <a:t>‹#›</a:t>
            </a:fld>
            <a:endParaRPr lang="en-US" altLang="ja-JP"/>
          </a:p>
        </p:txBody>
      </p:sp>
    </p:spTree>
    <p:extLst>
      <p:ext uri="{BB962C8B-B14F-4D97-AF65-F5344CB8AC3E}">
        <p14:creationId xmlns:p14="http://schemas.microsoft.com/office/powerpoint/2010/main" val="561114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AC97795-EE8F-4856-A7E2-61E1225C3989}" type="slidenum">
              <a:rPr lang="en-US" altLang="ja-JP"/>
              <a:pPr>
                <a:defRPr/>
              </a:pPr>
              <a:t>‹#›</a:t>
            </a:fld>
            <a:endParaRPr lang="en-US" altLang="ja-JP"/>
          </a:p>
        </p:txBody>
      </p:sp>
    </p:spTree>
    <p:extLst>
      <p:ext uri="{BB962C8B-B14F-4D97-AF65-F5344CB8AC3E}">
        <p14:creationId xmlns:p14="http://schemas.microsoft.com/office/powerpoint/2010/main" val="42485010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CB81A43-DFE8-4D84-B07E-A8A7CEF3D8CD}" type="slidenum">
              <a:rPr lang="en-US" altLang="ja-JP"/>
              <a:pPr>
                <a:defRPr/>
              </a:pPr>
              <a:t>‹#›</a:t>
            </a:fld>
            <a:endParaRPr lang="en-US" altLang="ja-JP"/>
          </a:p>
        </p:txBody>
      </p:sp>
    </p:spTree>
    <p:extLst>
      <p:ext uri="{BB962C8B-B14F-4D97-AF65-F5344CB8AC3E}">
        <p14:creationId xmlns:p14="http://schemas.microsoft.com/office/powerpoint/2010/main" val="37417382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78FA629-1A3D-4E53-8358-73B2F8BFA065}" type="slidenum">
              <a:rPr lang="en-US" altLang="ja-JP"/>
              <a:pPr>
                <a:defRPr/>
              </a:pPr>
              <a:t>‹#›</a:t>
            </a:fld>
            <a:endParaRPr lang="en-US" altLang="ja-JP"/>
          </a:p>
        </p:txBody>
      </p:sp>
    </p:spTree>
    <p:extLst>
      <p:ext uri="{BB962C8B-B14F-4D97-AF65-F5344CB8AC3E}">
        <p14:creationId xmlns:p14="http://schemas.microsoft.com/office/powerpoint/2010/main" val="19481930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D980B2D-CFDF-4FF6-93E3-7BC29A3DE07A}" type="slidenum">
              <a:rPr lang="en-US" altLang="ja-JP"/>
              <a:pPr>
                <a:defRPr/>
              </a:pPr>
              <a:t>‹#›</a:t>
            </a:fld>
            <a:endParaRPr lang="en-US" altLang="ja-JP"/>
          </a:p>
        </p:txBody>
      </p:sp>
    </p:spTree>
    <p:extLst>
      <p:ext uri="{BB962C8B-B14F-4D97-AF65-F5344CB8AC3E}">
        <p14:creationId xmlns:p14="http://schemas.microsoft.com/office/powerpoint/2010/main" val="275960723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9C0E1D7-5246-411B-A54A-D112990197EC}" type="slidenum">
              <a:rPr lang="en-US" altLang="ja-JP"/>
              <a:pPr>
                <a:defRPr/>
              </a:pPr>
              <a:t>‹#›</a:t>
            </a:fld>
            <a:endParaRPr lang="en-US" altLang="ja-JP"/>
          </a:p>
        </p:txBody>
      </p:sp>
    </p:spTree>
    <p:extLst>
      <p:ext uri="{BB962C8B-B14F-4D97-AF65-F5344CB8AC3E}">
        <p14:creationId xmlns:p14="http://schemas.microsoft.com/office/powerpoint/2010/main" val="36826488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B0026AC-3E51-483F-95A5-15A13D77C71E}" type="slidenum">
              <a:rPr lang="en-US" altLang="ja-JP"/>
              <a:pPr>
                <a:defRPr/>
              </a:pPr>
              <a:t>‹#›</a:t>
            </a:fld>
            <a:endParaRPr lang="en-US" altLang="ja-JP"/>
          </a:p>
        </p:txBody>
      </p:sp>
    </p:spTree>
    <p:extLst>
      <p:ext uri="{BB962C8B-B14F-4D97-AF65-F5344CB8AC3E}">
        <p14:creationId xmlns:p14="http://schemas.microsoft.com/office/powerpoint/2010/main" val="10978350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B0ACCB6-19D2-427C-9796-5822255D4120}" type="slidenum">
              <a:rPr lang="en-US" altLang="ja-JP"/>
              <a:pPr>
                <a:defRPr/>
              </a:pPr>
              <a:t>‹#›</a:t>
            </a:fld>
            <a:endParaRPr lang="en-US" altLang="ja-JP"/>
          </a:p>
        </p:txBody>
      </p:sp>
    </p:spTree>
    <p:extLst>
      <p:ext uri="{BB962C8B-B14F-4D97-AF65-F5344CB8AC3E}">
        <p14:creationId xmlns:p14="http://schemas.microsoft.com/office/powerpoint/2010/main" val="36824948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E47EAF-A806-4F10-B65D-94F67CB26FBE}" type="slidenum">
              <a:rPr lang="en-US" altLang="ja-JP"/>
              <a:pPr>
                <a:defRPr/>
              </a:pPr>
              <a:t>‹#›</a:t>
            </a:fld>
            <a:endParaRPr lang="en-US" altLang="ja-JP"/>
          </a:p>
        </p:txBody>
      </p:sp>
    </p:spTree>
    <p:extLst>
      <p:ext uri="{BB962C8B-B14F-4D97-AF65-F5344CB8AC3E}">
        <p14:creationId xmlns:p14="http://schemas.microsoft.com/office/powerpoint/2010/main" val="15644087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BB0C91-89F5-4E4C-AF1B-01AC54AA571D}" type="slidenum">
              <a:rPr lang="en-US" altLang="ja-JP"/>
              <a:pPr>
                <a:defRPr/>
              </a:pPr>
              <a:t>‹#›</a:t>
            </a:fld>
            <a:endParaRPr lang="en-US" altLang="ja-JP"/>
          </a:p>
        </p:txBody>
      </p:sp>
    </p:spTree>
    <p:extLst>
      <p:ext uri="{BB962C8B-B14F-4D97-AF65-F5344CB8AC3E}">
        <p14:creationId xmlns:p14="http://schemas.microsoft.com/office/powerpoint/2010/main" val="341936504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914400" y="609600"/>
            <a:ext cx="10363200" cy="5486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535C546-D008-42EA-BFB2-C8A77E65CF14}" type="slidenum">
              <a:rPr lang="en-US" altLang="ja-JP"/>
              <a:pPr>
                <a:defRPr/>
              </a:pPr>
              <a:t>‹#›</a:t>
            </a:fld>
            <a:endParaRPr lang="en-US" altLang="ja-JP"/>
          </a:p>
        </p:txBody>
      </p:sp>
    </p:spTree>
    <p:extLst>
      <p:ext uri="{BB962C8B-B14F-4D97-AF65-F5344CB8AC3E}">
        <p14:creationId xmlns:p14="http://schemas.microsoft.com/office/powerpoint/2010/main" val="131791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996256BF-DF88-48B2-A01C-A0C87C7AA80D}" type="slidenum">
              <a:rPr lang="en-US" altLang="ja-JP"/>
              <a:pPr/>
              <a:t>‹#›</a:t>
            </a:fld>
            <a:endParaRPr lang="en-US" altLang="ja-JP"/>
          </a:p>
        </p:txBody>
      </p:sp>
    </p:spTree>
    <p:extLst>
      <p:ext uri="{BB962C8B-B14F-4D97-AF65-F5344CB8AC3E}">
        <p14:creationId xmlns:p14="http://schemas.microsoft.com/office/powerpoint/2010/main" val="404906475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ゴシック" pitchFamily="50" charset="-128"/>
              </a:defRPr>
            </a:lvl1pPr>
          </a:lstStyle>
          <a:p>
            <a:pPr>
              <a:defRPr/>
            </a:pPr>
            <a:fld id="{A773D8B9-566F-4D43-B2AE-CC99BC0867E3}" type="slidenum">
              <a:rPr lang="en-US" altLang="ja-JP"/>
              <a:pPr>
                <a:defRPr/>
              </a:pPr>
              <a:t>‹#›</a:t>
            </a:fld>
            <a:endParaRPr lang="en-US" altLang="ja-JP"/>
          </a:p>
        </p:txBody>
      </p:sp>
    </p:spTree>
    <p:extLst>
      <p:ext uri="{BB962C8B-B14F-4D97-AF65-F5344CB8AC3E}">
        <p14:creationId xmlns:p14="http://schemas.microsoft.com/office/powerpoint/2010/main" val="392922417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ゴシック" pitchFamily="50" charset="-128"/>
              </a:defRPr>
            </a:lvl1pPr>
          </a:lstStyle>
          <a:p>
            <a:pPr>
              <a:defRPr/>
            </a:pPr>
            <a:fld id="{9EE3E710-4848-46FB-977A-8EDFCFB17A1E}" type="slidenum">
              <a:rPr lang="en-US" altLang="ja-JP"/>
              <a:pPr>
                <a:defRPr/>
              </a:pPr>
              <a:t>‹#›</a:t>
            </a:fld>
            <a:endParaRPr lang="en-US" altLang="ja-JP"/>
          </a:p>
        </p:txBody>
      </p:sp>
    </p:spTree>
    <p:extLst>
      <p:ext uri="{BB962C8B-B14F-4D97-AF65-F5344CB8AC3E}">
        <p14:creationId xmlns:p14="http://schemas.microsoft.com/office/powerpoint/2010/main" val="22193273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ゴシック" pitchFamily="50" charset="-128"/>
              </a:defRPr>
            </a:lvl1pPr>
          </a:lstStyle>
          <a:p>
            <a:pPr>
              <a:defRPr/>
            </a:pPr>
            <a:fld id="{1C12A009-3BF6-4432-9C2A-F85801E6072F}" type="slidenum">
              <a:rPr lang="en-US" altLang="ja-JP"/>
              <a:pPr>
                <a:defRPr/>
              </a:pPr>
              <a:t>‹#›</a:t>
            </a:fld>
            <a:endParaRPr lang="en-US" altLang="ja-JP"/>
          </a:p>
        </p:txBody>
      </p:sp>
    </p:spTree>
    <p:extLst>
      <p:ext uri="{BB962C8B-B14F-4D97-AF65-F5344CB8AC3E}">
        <p14:creationId xmlns:p14="http://schemas.microsoft.com/office/powerpoint/2010/main" val="37730564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ea typeface="ＭＳ Ｐゴシック" pitchFamily="50" charset="-128"/>
              </a:defRPr>
            </a:lvl1pPr>
          </a:lstStyle>
          <a:p>
            <a:pPr>
              <a:defRPr/>
            </a:pPr>
            <a:fld id="{92937CBF-B85E-4CCB-A3FB-928682683259}" type="slidenum">
              <a:rPr lang="en-US" altLang="ja-JP"/>
              <a:pPr>
                <a:defRPr/>
              </a:pPr>
              <a:t>‹#›</a:t>
            </a:fld>
            <a:endParaRPr lang="en-US" altLang="ja-JP"/>
          </a:p>
        </p:txBody>
      </p:sp>
    </p:spTree>
    <p:extLst>
      <p:ext uri="{BB962C8B-B14F-4D97-AF65-F5344CB8AC3E}">
        <p14:creationId xmlns:p14="http://schemas.microsoft.com/office/powerpoint/2010/main" val="318552350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a:defRPr>
                <a:ea typeface="ＭＳ Ｐゴシック" pitchFamily="50" charset="-128"/>
              </a:defRPr>
            </a:lvl1pPr>
          </a:lstStyle>
          <a:p>
            <a:pPr>
              <a:defRPr/>
            </a:pPr>
            <a:fld id="{3108C0A8-A30B-491A-81E4-3F5A34820012}" type="slidenum">
              <a:rPr lang="en-US" altLang="ja-JP"/>
              <a:pPr>
                <a:defRPr/>
              </a:pPr>
              <a:t>‹#›</a:t>
            </a:fld>
            <a:endParaRPr lang="en-US" altLang="ja-JP"/>
          </a:p>
        </p:txBody>
      </p:sp>
    </p:spTree>
    <p:extLst>
      <p:ext uri="{BB962C8B-B14F-4D97-AF65-F5344CB8AC3E}">
        <p14:creationId xmlns:p14="http://schemas.microsoft.com/office/powerpoint/2010/main" val="311041495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a:defRPr>
                <a:ea typeface="ＭＳ Ｐゴシック" pitchFamily="50" charset="-128"/>
              </a:defRPr>
            </a:lvl1pPr>
          </a:lstStyle>
          <a:p>
            <a:pPr>
              <a:defRPr/>
            </a:pPr>
            <a:fld id="{2EADA3A4-6513-40F7-BAC3-A5B9822C46D6}" type="slidenum">
              <a:rPr lang="en-US" altLang="ja-JP"/>
              <a:pPr>
                <a:defRPr/>
              </a:pPr>
              <a:t>‹#›</a:t>
            </a:fld>
            <a:endParaRPr lang="en-US" altLang="ja-JP"/>
          </a:p>
        </p:txBody>
      </p:sp>
    </p:spTree>
    <p:extLst>
      <p:ext uri="{BB962C8B-B14F-4D97-AF65-F5344CB8AC3E}">
        <p14:creationId xmlns:p14="http://schemas.microsoft.com/office/powerpoint/2010/main" val="238318587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a:defRPr>
                <a:ea typeface="ＭＳ Ｐゴシック" pitchFamily="50" charset="-128"/>
              </a:defRPr>
            </a:lvl1pPr>
          </a:lstStyle>
          <a:p>
            <a:pPr>
              <a:defRPr/>
            </a:pPr>
            <a:fld id="{B3FAC4CE-0E54-42D3-8E0C-C576B3C69774}" type="slidenum">
              <a:rPr lang="en-US" altLang="ja-JP"/>
              <a:pPr>
                <a:defRPr/>
              </a:pPr>
              <a:t>‹#›</a:t>
            </a:fld>
            <a:endParaRPr lang="en-US" altLang="ja-JP"/>
          </a:p>
        </p:txBody>
      </p:sp>
    </p:spTree>
    <p:extLst>
      <p:ext uri="{BB962C8B-B14F-4D97-AF65-F5344CB8AC3E}">
        <p14:creationId xmlns:p14="http://schemas.microsoft.com/office/powerpoint/2010/main" val="19663136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ea typeface="ＭＳ Ｐゴシック" pitchFamily="50" charset="-128"/>
              </a:defRPr>
            </a:lvl1pPr>
          </a:lstStyle>
          <a:p>
            <a:pPr>
              <a:defRPr/>
            </a:pPr>
            <a:fld id="{71E9F5FE-5272-463C-87C7-1D99F637032E}" type="slidenum">
              <a:rPr lang="en-US" altLang="ja-JP"/>
              <a:pPr>
                <a:defRPr/>
              </a:pPr>
              <a:t>‹#›</a:t>
            </a:fld>
            <a:endParaRPr lang="en-US" altLang="ja-JP"/>
          </a:p>
        </p:txBody>
      </p:sp>
    </p:spTree>
    <p:extLst>
      <p:ext uri="{BB962C8B-B14F-4D97-AF65-F5344CB8AC3E}">
        <p14:creationId xmlns:p14="http://schemas.microsoft.com/office/powerpoint/2010/main" val="30948074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a:defRPr>
                <a:ea typeface="ＭＳ Ｐゴシック" pitchFamily="50" charset="-128"/>
              </a:defRPr>
            </a:lvl1pPr>
          </a:lstStyle>
          <a:p>
            <a:pPr>
              <a:defRPr/>
            </a:pPr>
            <a:fld id="{8CD07217-F658-495D-B55E-0E0E072070D3}" type="slidenum">
              <a:rPr lang="en-US" altLang="ja-JP"/>
              <a:pPr>
                <a:defRPr/>
              </a:pPr>
              <a:t>‹#›</a:t>
            </a:fld>
            <a:endParaRPr lang="en-US" altLang="ja-JP"/>
          </a:p>
        </p:txBody>
      </p:sp>
    </p:spTree>
    <p:extLst>
      <p:ext uri="{BB962C8B-B14F-4D97-AF65-F5344CB8AC3E}">
        <p14:creationId xmlns:p14="http://schemas.microsoft.com/office/powerpoint/2010/main" val="337045250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ゴシック" pitchFamily="50" charset="-128"/>
              </a:defRPr>
            </a:lvl1pPr>
          </a:lstStyle>
          <a:p>
            <a:pPr>
              <a:defRPr/>
            </a:pPr>
            <a:fld id="{CBB76E02-D6CE-4C9C-A909-8D653EBA55AB}" type="slidenum">
              <a:rPr lang="en-US" altLang="ja-JP"/>
              <a:pPr>
                <a:defRPr/>
              </a:pPr>
              <a:t>‹#›</a:t>
            </a:fld>
            <a:endParaRPr lang="en-US" altLang="ja-JP"/>
          </a:p>
        </p:txBody>
      </p:sp>
    </p:spTree>
    <p:extLst>
      <p:ext uri="{BB962C8B-B14F-4D97-AF65-F5344CB8AC3E}">
        <p14:creationId xmlns:p14="http://schemas.microsoft.com/office/powerpoint/2010/main" val="884194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78064343-9EA9-4DBB-825C-1D9A67024ABC}" type="slidenum">
              <a:rPr lang="en-US" altLang="ja-JP"/>
              <a:pPr/>
              <a:t>‹#›</a:t>
            </a:fld>
            <a:endParaRPr lang="en-US" altLang="ja-JP"/>
          </a:p>
        </p:txBody>
      </p:sp>
    </p:spTree>
    <p:extLst>
      <p:ext uri="{BB962C8B-B14F-4D97-AF65-F5344CB8AC3E}">
        <p14:creationId xmlns:p14="http://schemas.microsoft.com/office/powerpoint/2010/main" val="15833626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ea typeface="ＭＳ Ｐゴシック" pitchFamily="50" charset="-128"/>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ea typeface="ＭＳ Ｐゴシック" pitchFamily="50" charset="-128"/>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ea typeface="ＭＳ Ｐゴシック" pitchFamily="50" charset="-128"/>
              </a:defRPr>
            </a:lvl1pPr>
          </a:lstStyle>
          <a:p>
            <a:pPr>
              <a:defRPr/>
            </a:pPr>
            <a:fld id="{30E4AB0C-1E7E-49AA-9183-7B41C0E8F9AC}" type="slidenum">
              <a:rPr lang="en-US" altLang="ja-JP"/>
              <a:pPr>
                <a:defRPr/>
              </a:pPr>
              <a:t>‹#›</a:t>
            </a:fld>
            <a:endParaRPr lang="en-US" altLang="ja-JP"/>
          </a:p>
        </p:txBody>
      </p:sp>
    </p:spTree>
    <p:extLst>
      <p:ext uri="{BB962C8B-B14F-4D97-AF65-F5344CB8AC3E}">
        <p14:creationId xmlns:p14="http://schemas.microsoft.com/office/powerpoint/2010/main" val="161927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b="1"/>
            </a:lvl1pPr>
          </a:lstStyle>
          <a:p>
            <a:fld id="{510A3DFC-17B0-4F13-8E70-754F6987E18D}" type="slidenum">
              <a:rPr lang="en-US" altLang="ja-JP"/>
              <a:pPr/>
              <a:t>‹#›</a:t>
            </a:fld>
            <a:endParaRPr lang="en-US" altLang="ja-JP"/>
          </a:p>
        </p:txBody>
      </p:sp>
    </p:spTree>
    <p:extLst>
      <p:ext uri="{BB962C8B-B14F-4D97-AF65-F5344CB8AC3E}">
        <p14:creationId xmlns:p14="http://schemas.microsoft.com/office/powerpoint/2010/main" val="784458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fld id="{3A27692B-F24F-4855-AA26-B51F8BF29994}" type="slidenum">
              <a:rPr lang="en-US" altLang="ja-JP"/>
              <a:pPr/>
              <a:t>‹#›</a:t>
            </a:fld>
            <a:endParaRPr lang="en-US" altLang="ja-JP"/>
          </a:p>
        </p:txBody>
      </p:sp>
    </p:spTree>
    <p:extLst>
      <p:ext uri="{BB962C8B-B14F-4D97-AF65-F5344CB8AC3E}">
        <p14:creationId xmlns:p14="http://schemas.microsoft.com/office/powerpoint/2010/main" val="3731110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b="1"/>
            </a:lvl1pPr>
          </a:lstStyle>
          <a:p>
            <a:fld id="{7C2DE069-E465-42F7-9ED1-0A1C927AEA43}" type="slidenum">
              <a:rPr lang="en-US" altLang="ja-JP"/>
              <a:pPr/>
              <a:t>‹#›</a:t>
            </a:fld>
            <a:endParaRPr lang="en-US" altLang="ja-JP"/>
          </a:p>
        </p:txBody>
      </p:sp>
    </p:spTree>
    <p:extLst>
      <p:ext uri="{BB962C8B-B14F-4D97-AF65-F5344CB8AC3E}">
        <p14:creationId xmlns:p14="http://schemas.microsoft.com/office/powerpoint/2010/main" val="298111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3073578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F4BE51C0-320E-4501-BA91-94F683B48DDB}" type="slidenum">
              <a:rPr lang="en-US" altLang="ja-JP"/>
              <a:pPr/>
              <a:t>‹#›</a:t>
            </a:fld>
            <a:endParaRPr lang="en-US" altLang="ja-JP"/>
          </a:p>
        </p:txBody>
      </p:sp>
    </p:spTree>
    <p:extLst>
      <p:ext uri="{BB962C8B-B14F-4D97-AF65-F5344CB8AC3E}">
        <p14:creationId xmlns:p14="http://schemas.microsoft.com/office/powerpoint/2010/main" val="4038006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b="1"/>
            </a:lvl1pPr>
          </a:lstStyle>
          <a:p>
            <a:fld id="{3AF9FC80-D11D-4D49-8A50-37FA77093AC5}" type="slidenum">
              <a:rPr lang="en-US" altLang="ja-JP"/>
              <a:pPr/>
              <a:t>‹#›</a:t>
            </a:fld>
            <a:endParaRPr lang="en-US" altLang="ja-JP"/>
          </a:p>
        </p:txBody>
      </p:sp>
    </p:spTree>
    <p:extLst>
      <p:ext uri="{BB962C8B-B14F-4D97-AF65-F5344CB8AC3E}">
        <p14:creationId xmlns:p14="http://schemas.microsoft.com/office/powerpoint/2010/main" val="2473193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979097B9-E9CE-44B6-93C4-666FF9877E72}" type="slidenum">
              <a:rPr lang="en-US" altLang="ja-JP"/>
              <a:pPr/>
              <a:t>‹#›</a:t>
            </a:fld>
            <a:endParaRPr lang="en-US" altLang="ja-JP"/>
          </a:p>
        </p:txBody>
      </p:sp>
    </p:spTree>
    <p:extLst>
      <p:ext uri="{BB962C8B-B14F-4D97-AF65-F5344CB8AC3E}">
        <p14:creationId xmlns:p14="http://schemas.microsoft.com/office/powerpoint/2010/main" val="1573822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b="1"/>
            </a:lvl1pPr>
          </a:lstStyle>
          <a:p>
            <a:fld id="{FF91FBF0-8D43-4A3C-B778-C83FB873324B}" type="slidenum">
              <a:rPr lang="en-US" altLang="ja-JP"/>
              <a:pPr/>
              <a:t>‹#›</a:t>
            </a:fld>
            <a:endParaRPr lang="en-US" altLang="ja-JP"/>
          </a:p>
        </p:txBody>
      </p:sp>
    </p:spTree>
    <p:extLst>
      <p:ext uri="{BB962C8B-B14F-4D97-AF65-F5344CB8AC3E}">
        <p14:creationId xmlns:p14="http://schemas.microsoft.com/office/powerpoint/2010/main" val="1973936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914400" y="609600"/>
            <a:ext cx="10363200"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b="1"/>
            </a:lvl1pPr>
          </a:lstStyle>
          <a:p>
            <a:fld id="{48CCFEB7-3341-4DAC-BAAE-6E4043B5989F}" type="slidenum">
              <a:rPr lang="en-US" altLang="ja-JP"/>
              <a:pPr/>
              <a:t>‹#›</a:t>
            </a:fld>
            <a:endParaRPr lang="en-US" altLang="ja-JP"/>
          </a:p>
        </p:txBody>
      </p:sp>
    </p:spTree>
    <p:extLst>
      <p:ext uri="{BB962C8B-B14F-4D97-AF65-F5344CB8AC3E}">
        <p14:creationId xmlns:p14="http://schemas.microsoft.com/office/powerpoint/2010/main" val="2153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20688"/>
          </a:xfrm>
        </p:spPr>
        <p:style>
          <a:lnRef idx="1">
            <a:schemeClr val="accent2"/>
          </a:lnRef>
          <a:fillRef idx="3">
            <a:schemeClr val="accent2"/>
          </a:fillRef>
          <a:effectRef idx="2">
            <a:schemeClr val="accent2"/>
          </a:effectRef>
          <a:fontRef idx="none"/>
        </p:style>
        <p:txBody>
          <a:bodyPr lIns="144000"/>
          <a:lstStyle>
            <a:lvl1pPr>
              <a:defRPr sz="3600" b="0" i="0" baseline="0">
                <a:solidFill>
                  <a:schemeClr val="bg1"/>
                </a:solidFill>
              </a:defRPr>
            </a:lvl1pPr>
          </a:lstStyle>
          <a:p>
            <a:r>
              <a:rPr lang="ja-JP" altLang="en-US"/>
              <a:t>マスタ タイトルの書式設定</a:t>
            </a:r>
            <a:endParaRPr lang="ja-JP" altLang="en-US" dirty="0"/>
          </a:p>
        </p:txBody>
      </p:sp>
    </p:spTree>
    <p:extLst>
      <p:ext uri="{BB962C8B-B14F-4D97-AF65-F5344CB8AC3E}">
        <p14:creationId xmlns:p14="http://schemas.microsoft.com/office/powerpoint/2010/main" val="2857648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CE87772C-DDF4-47CF-AD7B-7A0B3E164452}"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D46200F8-E326-46B0-912A-AB73E972496A}" type="slidenum">
              <a:rPr lang="ja-JP" altLang="en-US"/>
              <a:pPr>
                <a:defRPr/>
              </a:pPr>
              <a:t>‹#›</a:t>
            </a:fld>
            <a:endParaRPr lang="ja-JP" altLang="en-US"/>
          </a:p>
        </p:txBody>
      </p:sp>
    </p:spTree>
    <p:extLst>
      <p:ext uri="{BB962C8B-B14F-4D97-AF65-F5344CB8AC3E}">
        <p14:creationId xmlns:p14="http://schemas.microsoft.com/office/powerpoint/2010/main" val="954532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82FACAF8-F000-4CF2-AFF1-DC8095256712}"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B5F04BEC-B500-49A9-9D2A-B88F95D628C4}" type="slidenum">
              <a:rPr lang="ja-JP" altLang="en-US"/>
              <a:pPr>
                <a:defRPr/>
              </a:pPr>
              <a:t>‹#›</a:t>
            </a:fld>
            <a:endParaRPr lang="ja-JP" altLang="en-US"/>
          </a:p>
        </p:txBody>
      </p:sp>
    </p:spTree>
    <p:extLst>
      <p:ext uri="{BB962C8B-B14F-4D97-AF65-F5344CB8AC3E}">
        <p14:creationId xmlns:p14="http://schemas.microsoft.com/office/powerpoint/2010/main" val="3706836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3A24B489-92CF-4239-965C-5FEA52017949}"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4D22AA80-0492-4954-8854-D3F6C50E8E64}" type="slidenum">
              <a:rPr lang="ja-JP" altLang="en-US"/>
              <a:pPr>
                <a:defRPr/>
              </a:pPr>
              <a:t>‹#›</a:t>
            </a:fld>
            <a:endParaRPr lang="ja-JP" altLang="en-US"/>
          </a:p>
        </p:txBody>
      </p:sp>
    </p:spTree>
    <p:extLst>
      <p:ext uri="{BB962C8B-B14F-4D97-AF65-F5344CB8AC3E}">
        <p14:creationId xmlns:p14="http://schemas.microsoft.com/office/powerpoint/2010/main" val="3499054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20EB03EF-122B-4782-A73F-C35B79673250}" type="datetimeFigureOut">
              <a:rPr lang="ja-JP" altLang="en-US"/>
              <a:pPr>
                <a:defRPr/>
              </a:pPr>
              <a:t>2025/6/6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AA02553A-8ED0-4FE5-A1A7-4BDCDCF3B95A}" type="slidenum">
              <a:rPr lang="ja-JP" altLang="en-US"/>
              <a:pPr>
                <a:defRPr/>
              </a:pPr>
              <a:t>‹#›</a:t>
            </a:fld>
            <a:endParaRPr lang="ja-JP" altLang="en-US"/>
          </a:p>
        </p:txBody>
      </p:sp>
    </p:spTree>
    <p:extLst>
      <p:ext uri="{BB962C8B-B14F-4D97-AF65-F5344CB8AC3E}">
        <p14:creationId xmlns:p14="http://schemas.microsoft.com/office/powerpoint/2010/main" val="349493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3988603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C0FE5822-9DE6-4534-BB7E-21F11618C06D}" type="datetimeFigureOut">
              <a:rPr lang="ja-JP" altLang="en-US"/>
              <a:pPr>
                <a:defRPr/>
              </a:pPr>
              <a:t>2025/6/6</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99543EDC-7DA8-4612-933D-29B78F8FB95E}" type="slidenum">
              <a:rPr lang="ja-JP" altLang="en-US"/>
              <a:pPr>
                <a:defRPr/>
              </a:pPr>
              <a:t>‹#›</a:t>
            </a:fld>
            <a:endParaRPr lang="ja-JP" altLang="en-US"/>
          </a:p>
        </p:txBody>
      </p:sp>
    </p:spTree>
    <p:extLst>
      <p:ext uri="{BB962C8B-B14F-4D97-AF65-F5344CB8AC3E}">
        <p14:creationId xmlns:p14="http://schemas.microsoft.com/office/powerpoint/2010/main" val="2999811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2CFA04D1-E5EE-4F3B-A17E-B75DE577422A}" type="datetimeFigureOut">
              <a:rPr lang="ja-JP" altLang="en-US"/>
              <a:pPr>
                <a:defRPr/>
              </a:pPr>
              <a:t>2025/6/6</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62A002FE-0244-4FA5-8C2A-21037ADF65F0}" type="slidenum">
              <a:rPr lang="ja-JP" altLang="en-US"/>
              <a:pPr>
                <a:defRPr/>
              </a:pPr>
              <a:t>‹#›</a:t>
            </a:fld>
            <a:endParaRPr lang="ja-JP" altLang="en-US"/>
          </a:p>
        </p:txBody>
      </p:sp>
    </p:spTree>
    <p:extLst>
      <p:ext uri="{BB962C8B-B14F-4D97-AF65-F5344CB8AC3E}">
        <p14:creationId xmlns:p14="http://schemas.microsoft.com/office/powerpoint/2010/main" val="2833634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73E2478F-5262-450C-95EE-44D5065DE199}" type="datetimeFigureOut">
              <a:rPr lang="ja-JP" altLang="en-US"/>
              <a:pPr>
                <a:defRPr/>
              </a:pPr>
              <a:t>2025/6/6</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AB8B15BC-4CC6-492E-AC89-384C991DFBCF}" type="slidenum">
              <a:rPr lang="ja-JP" altLang="en-US"/>
              <a:pPr>
                <a:defRPr/>
              </a:pPr>
              <a:t>‹#›</a:t>
            </a:fld>
            <a:endParaRPr lang="ja-JP" altLang="en-US"/>
          </a:p>
        </p:txBody>
      </p:sp>
    </p:spTree>
    <p:extLst>
      <p:ext uri="{BB962C8B-B14F-4D97-AF65-F5344CB8AC3E}">
        <p14:creationId xmlns:p14="http://schemas.microsoft.com/office/powerpoint/2010/main" val="1416329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E12EC5F0-FD2B-410C-BBEE-EFA65A3FF215}" type="datetimeFigureOut">
              <a:rPr lang="ja-JP" altLang="en-US"/>
              <a:pPr>
                <a:defRPr/>
              </a:pPr>
              <a:t>2025/6/6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6AE50AF8-9B88-4D81-822B-66A436F557E7}" type="slidenum">
              <a:rPr lang="ja-JP" altLang="en-US"/>
              <a:pPr>
                <a:defRPr/>
              </a:pPr>
              <a:t>‹#›</a:t>
            </a:fld>
            <a:endParaRPr lang="ja-JP" altLang="en-US"/>
          </a:p>
        </p:txBody>
      </p:sp>
    </p:spTree>
    <p:extLst>
      <p:ext uri="{BB962C8B-B14F-4D97-AF65-F5344CB8AC3E}">
        <p14:creationId xmlns:p14="http://schemas.microsoft.com/office/powerpoint/2010/main" val="1398503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A9AF4863-AD4B-424C-AC51-F1FFF526A953}" type="datetimeFigureOut">
              <a:rPr lang="ja-JP" altLang="en-US"/>
              <a:pPr>
                <a:defRPr/>
              </a:pPr>
              <a:t>2025/6/6</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D3266D46-30D8-40FF-B6FF-9A1E2B48720C}" type="slidenum">
              <a:rPr lang="ja-JP" altLang="en-US"/>
              <a:pPr>
                <a:defRPr/>
              </a:pPr>
              <a:t>‹#›</a:t>
            </a:fld>
            <a:endParaRPr lang="ja-JP" altLang="en-US"/>
          </a:p>
        </p:txBody>
      </p:sp>
    </p:spTree>
    <p:extLst>
      <p:ext uri="{BB962C8B-B14F-4D97-AF65-F5344CB8AC3E}">
        <p14:creationId xmlns:p14="http://schemas.microsoft.com/office/powerpoint/2010/main" val="302561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E24B14E7-3D05-4F2B-BA30-E580D64A7A4D}"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64AAF629-AB01-42CF-B5C1-845C1B0C7BAA}" type="slidenum">
              <a:rPr lang="ja-JP" altLang="en-US"/>
              <a:pPr>
                <a:defRPr/>
              </a:pPr>
              <a:t>‹#›</a:t>
            </a:fld>
            <a:endParaRPr lang="ja-JP" altLang="en-US"/>
          </a:p>
        </p:txBody>
      </p:sp>
    </p:spTree>
    <p:extLst>
      <p:ext uri="{BB962C8B-B14F-4D97-AF65-F5344CB8AC3E}">
        <p14:creationId xmlns:p14="http://schemas.microsoft.com/office/powerpoint/2010/main" val="379028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fld id="{EA6E31CB-3C1F-40B9-877E-5B4D6D72284B}" type="datetimeFigureOut">
              <a:rPr lang="ja-JP" altLang="en-US"/>
              <a:pPr>
                <a:defRPr/>
              </a:pPr>
              <a:t>2025/6/6</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b="1">
                <a:latin typeface="Times New Roman" pitchFamily="18"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b="1" smtClean="0">
                <a:latin typeface="Times New Roman" panose="02020603050405020304" pitchFamily="18" charset="0"/>
              </a:defRPr>
            </a:lvl1pPr>
          </a:lstStyle>
          <a:p>
            <a:pPr>
              <a:defRPr/>
            </a:pPr>
            <a:fld id="{7C9349E8-1A75-4067-B738-9D3DAA49BE66}" type="slidenum">
              <a:rPr lang="ja-JP" altLang="en-US"/>
              <a:pPr>
                <a:defRPr/>
              </a:pPr>
              <a:t>‹#›</a:t>
            </a:fld>
            <a:endParaRPr lang="ja-JP" altLang="en-US"/>
          </a:p>
        </p:txBody>
      </p:sp>
    </p:spTree>
    <p:extLst>
      <p:ext uri="{BB962C8B-B14F-4D97-AF65-F5344CB8AC3E}">
        <p14:creationId xmlns:p14="http://schemas.microsoft.com/office/powerpoint/2010/main" val="2781451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F54825D2-1D77-4C4C-B339-3DFAF2D78BF9}" type="datetimeFigureOut">
              <a:rPr lang="ja-JP" altLang="en-US"/>
              <a:pPr>
                <a:defRPr/>
              </a:pPr>
              <a:t>2025/6/6</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CB32D0AB-C49C-4573-856C-E69BE7318E3F}" type="slidenum">
              <a:rPr lang="ja-JP" altLang="en-US"/>
              <a:pPr/>
              <a:t>‹#›</a:t>
            </a:fld>
            <a:endParaRPr lang="ja-JP" altLang="en-US"/>
          </a:p>
        </p:txBody>
      </p:sp>
    </p:spTree>
    <p:extLst>
      <p:ext uri="{BB962C8B-B14F-4D97-AF65-F5344CB8AC3E}">
        <p14:creationId xmlns:p14="http://schemas.microsoft.com/office/powerpoint/2010/main" val="26631896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AC4D8EB-C0B2-4475-895F-86EFD2CB280F}" type="datetimeFigureOut">
              <a:rPr lang="ja-JP" altLang="en-US"/>
              <a:pPr>
                <a:defRPr/>
              </a:pPr>
              <a:t>2025/6/6</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BA0DC5BA-B431-4CF6-B215-C78CAE40AE0D}" type="slidenum">
              <a:rPr lang="ja-JP" altLang="en-US"/>
              <a:pPr/>
              <a:t>‹#›</a:t>
            </a:fld>
            <a:endParaRPr lang="ja-JP" altLang="en-US"/>
          </a:p>
        </p:txBody>
      </p:sp>
    </p:spTree>
    <p:extLst>
      <p:ext uri="{BB962C8B-B14F-4D97-AF65-F5344CB8AC3E}">
        <p14:creationId xmlns:p14="http://schemas.microsoft.com/office/powerpoint/2010/main" val="1600249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7359C67A-2AB0-478C-A60F-2CEDF57BB45E}" type="datetimeFigureOut">
              <a:rPr lang="ja-JP" altLang="en-US"/>
              <a:pPr>
                <a:defRPr/>
              </a:pPr>
              <a:t>2025/6/6</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1E95BF05-E3B5-49E0-A130-30FDEA35F75E}" type="slidenum">
              <a:rPr lang="ja-JP" altLang="en-US"/>
              <a:pPr/>
              <a:t>‹#›</a:t>
            </a:fld>
            <a:endParaRPr lang="ja-JP" altLang="en-US"/>
          </a:p>
        </p:txBody>
      </p:sp>
    </p:spTree>
    <p:extLst>
      <p:ext uri="{BB962C8B-B14F-4D97-AF65-F5344CB8AC3E}">
        <p14:creationId xmlns:p14="http://schemas.microsoft.com/office/powerpoint/2010/main" val="344486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4188248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86C1440B-C9FD-4BAC-92AD-98F9933241BD}" type="datetimeFigureOut">
              <a:rPr lang="ja-JP" altLang="en-US"/>
              <a:pPr>
                <a:defRPr/>
              </a:pPr>
              <a:t>2025/6/6</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7FE7B8F9-9144-4DED-AD89-DADB506931C2}" type="slidenum">
              <a:rPr lang="ja-JP" altLang="en-US"/>
              <a:pPr/>
              <a:t>‹#›</a:t>
            </a:fld>
            <a:endParaRPr lang="ja-JP" altLang="en-US"/>
          </a:p>
        </p:txBody>
      </p:sp>
    </p:spTree>
    <p:extLst>
      <p:ext uri="{BB962C8B-B14F-4D97-AF65-F5344CB8AC3E}">
        <p14:creationId xmlns:p14="http://schemas.microsoft.com/office/powerpoint/2010/main" val="1480230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861B1871-09D9-4753-B1C6-02EDF384AD42}" type="datetimeFigureOut">
              <a:rPr lang="ja-JP" altLang="en-US"/>
              <a:pPr>
                <a:defRPr/>
              </a:pPr>
              <a:t>2025/6/6</a:t>
            </a:fld>
            <a:endParaRPr lang="ja-JP"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9" name="Slide Number Placeholder 8"/>
          <p:cNvSpPr>
            <a:spLocks noGrp="1"/>
          </p:cNvSpPr>
          <p:nvPr>
            <p:ph type="sldNum" sz="quarter" idx="12"/>
          </p:nvPr>
        </p:nvSpPr>
        <p:spPr/>
        <p:txBody>
          <a:bodyPr/>
          <a:lstStyle>
            <a:lvl1pPr eaLnBrk="0" hangingPunct="0">
              <a:defRPr b="1">
                <a:latin typeface="Times New Roman" panose="02020603050405020304" pitchFamily="18" charset="0"/>
              </a:defRPr>
            </a:lvl1pPr>
          </a:lstStyle>
          <a:p>
            <a:fld id="{541C6C06-6749-4A3A-ADA5-2C202FA3DCB2}" type="slidenum">
              <a:rPr lang="ja-JP" altLang="en-US"/>
              <a:pPr/>
              <a:t>‹#›</a:t>
            </a:fld>
            <a:endParaRPr lang="ja-JP" altLang="en-US"/>
          </a:p>
        </p:txBody>
      </p:sp>
    </p:spTree>
    <p:extLst>
      <p:ext uri="{BB962C8B-B14F-4D97-AF65-F5344CB8AC3E}">
        <p14:creationId xmlns:p14="http://schemas.microsoft.com/office/powerpoint/2010/main" val="3608215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99B9BD49-CBDD-4F66-9492-013EBF5D7301}" type="datetimeFigureOut">
              <a:rPr lang="ja-JP" altLang="en-US"/>
              <a:pPr>
                <a:defRPr/>
              </a:pPr>
              <a:t>2025/6/6</a:t>
            </a:fld>
            <a:endParaRPr lang="ja-JP"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5" name="Slide Number Placeholder 4"/>
          <p:cNvSpPr>
            <a:spLocks noGrp="1"/>
          </p:cNvSpPr>
          <p:nvPr>
            <p:ph type="sldNum" sz="quarter" idx="12"/>
          </p:nvPr>
        </p:nvSpPr>
        <p:spPr/>
        <p:txBody>
          <a:bodyPr/>
          <a:lstStyle>
            <a:lvl1pPr eaLnBrk="0" hangingPunct="0">
              <a:defRPr b="1">
                <a:latin typeface="Times New Roman" panose="02020603050405020304" pitchFamily="18" charset="0"/>
              </a:defRPr>
            </a:lvl1pPr>
          </a:lstStyle>
          <a:p>
            <a:fld id="{F753A2CE-29D5-4F85-837F-163F2E16625E}" type="slidenum">
              <a:rPr lang="ja-JP" altLang="en-US"/>
              <a:pPr/>
              <a:t>‹#›</a:t>
            </a:fld>
            <a:endParaRPr lang="ja-JP" altLang="en-US"/>
          </a:p>
        </p:txBody>
      </p:sp>
    </p:spTree>
    <p:extLst>
      <p:ext uri="{BB962C8B-B14F-4D97-AF65-F5344CB8AC3E}">
        <p14:creationId xmlns:p14="http://schemas.microsoft.com/office/powerpoint/2010/main" val="2446408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F577460F-0A4B-4621-8963-14BC32E44E56}" type="datetimeFigureOut">
              <a:rPr lang="ja-JP" altLang="en-US"/>
              <a:pPr>
                <a:defRPr/>
              </a:pPr>
              <a:t>2025/6/6</a:t>
            </a:fld>
            <a:endParaRPr lang="ja-JP"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4" name="Slide Number Placeholder 3"/>
          <p:cNvSpPr>
            <a:spLocks noGrp="1"/>
          </p:cNvSpPr>
          <p:nvPr>
            <p:ph type="sldNum" sz="quarter" idx="12"/>
          </p:nvPr>
        </p:nvSpPr>
        <p:spPr/>
        <p:txBody>
          <a:bodyPr/>
          <a:lstStyle>
            <a:lvl1pPr eaLnBrk="0" hangingPunct="0">
              <a:defRPr b="1">
                <a:latin typeface="Times New Roman" panose="02020603050405020304" pitchFamily="18" charset="0"/>
              </a:defRPr>
            </a:lvl1pPr>
          </a:lstStyle>
          <a:p>
            <a:fld id="{6389E4E1-99E8-455D-AD49-4A2499CDDE6D}" type="slidenum">
              <a:rPr lang="ja-JP" altLang="en-US"/>
              <a:pPr/>
              <a:t>‹#›</a:t>
            </a:fld>
            <a:endParaRPr lang="ja-JP" altLang="en-US"/>
          </a:p>
        </p:txBody>
      </p:sp>
    </p:spTree>
    <p:extLst>
      <p:ext uri="{BB962C8B-B14F-4D97-AF65-F5344CB8AC3E}">
        <p14:creationId xmlns:p14="http://schemas.microsoft.com/office/powerpoint/2010/main" val="2144386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B16C8490-2CC9-40F6-831B-5E53122D22E5}" type="datetimeFigureOut">
              <a:rPr lang="ja-JP" altLang="en-US"/>
              <a:pPr>
                <a:defRPr/>
              </a:pPr>
              <a:t>2025/6/6</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CC28A641-4F4D-4AFC-A861-4E70F2E39384}" type="slidenum">
              <a:rPr lang="ja-JP" altLang="en-US"/>
              <a:pPr/>
              <a:t>‹#›</a:t>
            </a:fld>
            <a:endParaRPr lang="ja-JP" altLang="en-US"/>
          </a:p>
        </p:txBody>
      </p:sp>
    </p:spTree>
    <p:extLst>
      <p:ext uri="{BB962C8B-B14F-4D97-AF65-F5344CB8AC3E}">
        <p14:creationId xmlns:p14="http://schemas.microsoft.com/office/powerpoint/2010/main" val="3712430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B792B8EF-A4D2-4F76-9FB9-690254EA37CA}" type="datetimeFigureOut">
              <a:rPr lang="ja-JP" altLang="en-US"/>
              <a:pPr>
                <a:defRPr/>
              </a:pPr>
              <a:t>2025/6/6</a:t>
            </a:fld>
            <a:endParaRPr lang="ja-JP"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7" name="Slide Number Placeholder 6"/>
          <p:cNvSpPr>
            <a:spLocks noGrp="1"/>
          </p:cNvSpPr>
          <p:nvPr>
            <p:ph type="sldNum" sz="quarter" idx="12"/>
          </p:nvPr>
        </p:nvSpPr>
        <p:spPr/>
        <p:txBody>
          <a:bodyPr/>
          <a:lstStyle>
            <a:lvl1pPr eaLnBrk="0" hangingPunct="0">
              <a:defRPr b="1">
                <a:latin typeface="Times New Roman" panose="02020603050405020304" pitchFamily="18" charset="0"/>
              </a:defRPr>
            </a:lvl1pPr>
          </a:lstStyle>
          <a:p>
            <a:fld id="{F456053C-3A7B-4548-802A-D904FC07747B}" type="slidenum">
              <a:rPr lang="ja-JP" altLang="en-US"/>
              <a:pPr/>
              <a:t>‹#›</a:t>
            </a:fld>
            <a:endParaRPr lang="ja-JP" altLang="en-US"/>
          </a:p>
        </p:txBody>
      </p:sp>
    </p:spTree>
    <p:extLst>
      <p:ext uri="{BB962C8B-B14F-4D97-AF65-F5344CB8AC3E}">
        <p14:creationId xmlns:p14="http://schemas.microsoft.com/office/powerpoint/2010/main" val="1270990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D4F51E10-E49C-431E-A995-682DC99E6330}" type="datetimeFigureOut">
              <a:rPr lang="ja-JP" altLang="en-US"/>
              <a:pPr>
                <a:defRPr/>
              </a:pPr>
              <a:t>2025/6/6</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569DCA8D-22E3-4AB0-BA2A-4E30D28BEDF8}" type="slidenum">
              <a:rPr lang="ja-JP" altLang="en-US"/>
              <a:pPr/>
              <a:t>‹#›</a:t>
            </a:fld>
            <a:endParaRPr lang="ja-JP" altLang="en-US"/>
          </a:p>
        </p:txBody>
      </p:sp>
    </p:spTree>
    <p:extLst>
      <p:ext uri="{BB962C8B-B14F-4D97-AF65-F5344CB8AC3E}">
        <p14:creationId xmlns:p14="http://schemas.microsoft.com/office/powerpoint/2010/main" val="3548738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52C6D182-78D6-4796-913D-805E1CF6D855}" type="datetimeFigureOut">
              <a:rPr lang="ja-JP" altLang="en-US"/>
              <a:pPr>
                <a:defRPr/>
              </a:pPr>
              <a:t>2025/6/6</a:t>
            </a:fld>
            <a:endParaRPr lang="ja-JP"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ja-JP" altLang="en-US"/>
          </a:p>
        </p:txBody>
      </p:sp>
      <p:sp>
        <p:nvSpPr>
          <p:cNvPr id="6" name="Slide Number Placeholder 5"/>
          <p:cNvSpPr>
            <a:spLocks noGrp="1"/>
          </p:cNvSpPr>
          <p:nvPr>
            <p:ph type="sldNum" sz="quarter" idx="12"/>
          </p:nvPr>
        </p:nvSpPr>
        <p:spPr/>
        <p:txBody>
          <a:bodyPr/>
          <a:lstStyle>
            <a:lvl1pPr eaLnBrk="0" hangingPunct="0">
              <a:defRPr b="1">
                <a:latin typeface="Times New Roman" panose="02020603050405020304" pitchFamily="18" charset="0"/>
              </a:defRPr>
            </a:lvl1pPr>
          </a:lstStyle>
          <a:p>
            <a:fld id="{478C8AF9-8041-45D2-AC30-10F930EE9627}" type="slidenum">
              <a:rPr lang="ja-JP" altLang="en-US"/>
              <a:pPr/>
              <a:t>‹#›</a:t>
            </a:fld>
            <a:endParaRPr lang="ja-JP" altLang="en-US"/>
          </a:p>
        </p:txBody>
      </p:sp>
    </p:spTree>
    <p:extLst>
      <p:ext uri="{BB962C8B-B14F-4D97-AF65-F5344CB8AC3E}">
        <p14:creationId xmlns:p14="http://schemas.microsoft.com/office/powerpoint/2010/main" val="2364173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36C37C-681C-4BDF-A1A5-5B34B046E21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82840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7684EF-D4EA-4342-9768-2107B01087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3057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37621426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68FBC5-92F4-411C-ADB8-F81CDE5FE01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08048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76941-52A9-4829-B484-659699932D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329421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49433A-0254-4394-B593-77ED30373E1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8011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494320-6625-48A4-8680-7DB299602A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25554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DB773A-AF3E-409C-A1C5-CE39B187474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8813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65D838-8311-44F1-B874-5ED76469093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0216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6E34E2-9D35-43FF-BB67-EBFFABA221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3939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B45E33-2517-4E66-BD43-4A90BF52DDB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17026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2FB35F-D7DA-4CA7-8430-361914A81E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7108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914400" y="609600"/>
            <a:ext cx="10363200" cy="5486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2"/>
          <p:cNvSpPr>
            <a:spLocks noGrp="1"/>
          </p:cNvSpPr>
          <p:nvPr>
            <p:ph type="dt" sz="half" idx="10"/>
          </p:nvPr>
        </p:nvSpPr>
        <p:spPr>
          <a:xfrm>
            <a:off x="914400" y="6248400"/>
            <a:ext cx="2540000" cy="457200"/>
          </a:xfrm>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a:xfrm>
            <a:off x="4165600" y="6248400"/>
            <a:ext cx="3860800" cy="457200"/>
          </a:xfrm>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a:xfrm>
            <a:off x="8737600" y="6248400"/>
            <a:ext cx="2540000" cy="457200"/>
          </a:xfrm>
        </p:spPr>
        <p:txBody>
          <a:bodyPr/>
          <a:lstStyle>
            <a:lvl1pPr>
              <a:defRPr/>
            </a:lvl1pPr>
          </a:lstStyle>
          <a:p>
            <a:fld id="{A4FDBB07-E70F-492D-9726-426CA83F9E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0245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38669119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A8E9987-BBC9-40F3-AA80-5B89CF6E1529}" type="slidenum">
              <a:rPr lang="en-US" altLang="ja-JP"/>
              <a:pPr>
                <a:defRPr/>
              </a:pPr>
              <a:t>‹#›</a:t>
            </a:fld>
            <a:endParaRPr lang="en-US" altLang="ja-JP"/>
          </a:p>
        </p:txBody>
      </p:sp>
    </p:spTree>
    <p:extLst>
      <p:ext uri="{BB962C8B-B14F-4D97-AF65-F5344CB8AC3E}">
        <p14:creationId xmlns:p14="http://schemas.microsoft.com/office/powerpoint/2010/main" val="387272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7932364-E4C0-4A14-AF9C-2909B4842740}" type="slidenum">
              <a:rPr lang="en-US" altLang="ja-JP"/>
              <a:pPr>
                <a:defRPr/>
              </a:pPr>
              <a:t>‹#›</a:t>
            </a:fld>
            <a:endParaRPr lang="en-US" altLang="ja-JP"/>
          </a:p>
        </p:txBody>
      </p:sp>
    </p:spTree>
    <p:extLst>
      <p:ext uri="{BB962C8B-B14F-4D97-AF65-F5344CB8AC3E}">
        <p14:creationId xmlns:p14="http://schemas.microsoft.com/office/powerpoint/2010/main" val="423138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4AED012-C3C9-4058-910B-01C1EE488822}" type="slidenum">
              <a:rPr lang="en-US" altLang="ja-JP"/>
              <a:pPr>
                <a:defRPr/>
              </a:pPr>
              <a:t>‹#›</a:t>
            </a:fld>
            <a:endParaRPr lang="en-US" altLang="ja-JP"/>
          </a:p>
        </p:txBody>
      </p:sp>
    </p:spTree>
    <p:extLst>
      <p:ext uri="{BB962C8B-B14F-4D97-AF65-F5344CB8AC3E}">
        <p14:creationId xmlns:p14="http://schemas.microsoft.com/office/powerpoint/2010/main" val="2178589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BBF48A4-FDB6-4242-99AC-7D1E4F247885}" type="slidenum">
              <a:rPr lang="en-US" altLang="ja-JP"/>
              <a:pPr>
                <a:defRPr/>
              </a:pPr>
              <a:t>‹#›</a:t>
            </a:fld>
            <a:endParaRPr lang="en-US" altLang="ja-JP"/>
          </a:p>
        </p:txBody>
      </p:sp>
    </p:spTree>
    <p:extLst>
      <p:ext uri="{BB962C8B-B14F-4D97-AF65-F5344CB8AC3E}">
        <p14:creationId xmlns:p14="http://schemas.microsoft.com/office/powerpoint/2010/main" val="2466023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defRPr/>
            </a:lvl1pPr>
          </a:lstStyle>
          <a:p>
            <a:pPr>
              <a:defRPr/>
            </a:pPr>
            <a:fld id="{C4601957-EE5C-4874-9E1B-B514A0FD7C1D}" type="slidenum">
              <a:rPr lang="en-US" altLang="ja-JP"/>
              <a:pPr>
                <a:defRPr/>
              </a:pPr>
              <a:t>‹#›</a:t>
            </a:fld>
            <a:endParaRPr lang="en-US" altLang="ja-JP"/>
          </a:p>
        </p:txBody>
      </p:sp>
    </p:spTree>
    <p:extLst>
      <p:ext uri="{BB962C8B-B14F-4D97-AF65-F5344CB8AC3E}">
        <p14:creationId xmlns:p14="http://schemas.microsoft.com/office/powerpoint/2010/main" val="551384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a:lvl1pPr>
          </a:lstStyle>
          <a:p>
            <a:pPr>
              <a:defRPr/>
            </a:pPr>
            <a:fld id="{DDAF302D-E639-4D59-9712-EA97CCBACFC0}" type="slidenum">
              <a:rPr lang="en-US" altLang="ja-JP"/>
              <a:pPr>
                <a:defRPr/>
              </a:pPr>
              <a:t>‹#›</a:t>
            </a:fld>
            <a:endParaRPr lang="en-US" altLang="ja-JP"/>
          </a:p>
        </p:txBody>
      </p:sp>
    </p:spTree>
    <p:extLst>
      <p:ext uri="{BB962C8B-B14F-4D97-AF65-F5344CB8AC3E}">
        <p14:creationId xmlns:p14="http://schemas.microsoft.com/office/powerpoint/2010/main" val="2423691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455D085F-7972-4FB2-B443-B0C416A1E591}" type="slidenum">
              <a:rPr lang="en-US" altLang="ja-JP"/>
              <a:pPr>
                <a:defRPr/>
              </a:pPr>
              <a:t>‹#›</a:t>
            </a:fld>
            <a:endParaRPr lang="en-US" altLang="ja-JP"/>
          </a:p>
        </p:txBody>
      </p:sp>
    </p:spTree>
    <p:extLst>
      <p:ext uri="{BB962C8B-B14F-4D97-AF65-F5344CB8AC3E}">
        <p14:creationId xmlns:p14="http://schemas.microsoft.com/office/powerpoint/2010/main" val="973139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CF43549-9AA0-4AB8-BAE9-400BF6C99F73}" type="slidenum">
              <a:rPr lang="en-US" altLang="ja-JP"/>
              <a:pPr>
                <a:defRPr/>
              </a:pPr>
              <a:t>‹#›</a:t>
            </a:fld>
            <a:endParaRPr lang="en-US" altLang="ja-JP"/>
          </a:p>
        </p:txBody>
      </p:sp>
    </p:spTree>
    <p:extLst>
      <p:ext uri="{BB962C8B-B14F-4D97-AF65-F5344CB8AC3E}">
        <p14:creationId xmlns:p14="http://schemas.microsoft.com/office/powerpoint/2010/main" val="3250536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54BE93-23C3-4384-82EE-2BB7959955CC}" type="slidenum">
              <a:rPr lang="en-US" altLang="ja-JP"/>
              <a:pPr>
                <a:defRPr/>
              </a:pPr>
              <a:t>‹#›</a:t>
            </a:fld>
            <a:endParaRPr lang="en-US" altLang="ja-JP"/>
          </a:p>
        </p:txBody>
      </p:sp>
    </p:spTree>
    <p:extLst>
      <p:ext uri="{BB962C8B-B14F-4D97-AF65-F5344CB8AC3E}">
        <p14:creationId xmlns:p14="http://schemas.microsoft.com/office/powerpoint/2010/main" val="29624458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06CF116-BC0B-41F7-A9D0-F037E179209C}" type="slidenum">
              <a:rPr lang="en-US" altLang="ja-JP"/>
              <a:pPr>
                <a:defRPr/>
              </a:pPr>
              <a:t>‹#›</a:t>
            </a:fld>
            <a:endParaRPr lang="en-US" altLang="ja-JP"/>
          </a:p>
        </p:txBody>
      </p:sp>
    </p:spTree>
    <p:extLst>
      <p:ext uri="{BB962C8B-B14F-4D97-AF65-F5344CB8AC3E}">
        <p14:creationId xmlns:p14="http://schemas.microsoft.com/office/powerpoint/2010/main" val="142494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22046417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29DC3DB-0B90-40D7-A37C-227920CECD2E}" type="slidenum">
              <a:rPr lang="en-US" altLang="ja-JP"/>
              <a:pPr>
                <a:defRPr/>
              </a:pPr>
              <a:t>‹#›</a:t>
            </a:fld>
            <a:endParaRPr lang="en-US" altLang="ja-JP"/>
          </a:p>
        </p:txBody>
      </p:sp>
    </p:spTree>
    <p:extLst>
      <p:ext uri="{BB962C8B-B14F-4D97-AF65-F5344CB8AC3E}">
        <p14:creationId xmlns:p14="http://schemas.microsoft.com/office/powerpoint/2010/main" val="9316361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6197600" y="1600200"/>
            <a:ext cx="538480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6197600" y="3938589"/>
            <a:ext cx="538480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5"/>
          <p:cNvSpPr>
            <a:spLocks noGrp="1"/>
          </p:cNvSpPr>
          <p:nvPr>
            <p:ph type="dt" sz="half" idx="10"/>
          </p:nvPr>
        </p:nvSpPr>
        <p:spPr>
          <a:xfrm>
            <a:off x="609600" y="6245225"/>
            <a:ext cx="2844800" cy="476250"/>
          </a:xfrm>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7" name="フッター プレースホルダー 6"/>
          <p:cNvSpPr>
            <a:spLocks noGrp="1"/>
          </p:cNvSpPr>
          <p:nvPr>
            <p:ph type="ftr" sz="quarter" idx="11"/>
          </p:nvPr>
        </p:nvSpPr>
        <p:spPr>
          <a:xfrm>
            <a:off x="4165600" y="6245225"/>
            <a:ext cx="3860800" cy="476250"/>
          </a:xfrm>
        </p:spPr>
        <p:txBody>
          <a:bodyPr/>
          <a:lstStyle>
            <a:lvl1pPr eaLnBrk="0" hangingPunct="0">
              <a:defRPr>
                <a:latin typeface="Times New Roman" pitchFamily="18" charset="0"/>
                <a:ea typeface="ＭＳ Ｐゴシック" pitchFamily="50" charset="-128"/>
              </a:defRPr>
            </a:lvl1pPr>
          </a:lstStyle>
          <a:p>
            <a:pPr>
              <a:defRPr/>
            </a:pPr>
            <a:endParaRPr lang="en-US" altLang="ja-JP"/>
          </a:p>
        </p:txBody>
      </p:sp>
      <p:sp>
        <p:nvSpPr>
          <p:cNvPr id="8" name="スライド番号プレースホルダー 7"/>
          <p:cNvSpPr>
            <a:spLocks noGrp="1"/>
          </p:cNvSpPr>
          <p:nvPr>
            <p:ph type="sldNum" sz="quarter" idx="12"/>
          </p:nvPr>
        </p:nvSpPr>
        <p:spPr>
          <a:xfrm>
            <a:off x="8737600" y="6245225"/>
            <a:ext cx="2844800" cy="476250"/>
          </a:xfrm>
        </p:spPr>
        <p:txBody>
          <a:bodyPr/>
          <a:lstStyle>
            <a:lvl1pPr eaLnBrk="0" hangingPunct="0">
              <a:defRPr/>
            </a:lvl1pPr>
          </a:lstStyle>
          <a:p>
            <a:pPr>
              <a:defRPr/>
            </a:pPr>
            <a:fld id="{52B79D26-2530-49DC-8CFA-B2DF6D12DC29}" type="slidenum">
              <a:rPr lang="en-US" altLang="ja-JP"/>
              <a:pPr>
                <a:defRPr/>
              </a:pPr>
              <a:t>‹#›</a:t>
            </a:fld>
            <a:endParaRPr lang="en-US" altLang="ja-JP"/>
          </a:p>
        </p:txBody>
      </p:sp>
    </p:spTree>
    <p:extLst>
      <p:ext uri="{BB962C8B-B14F-4D97-AF65-F5344CB8AC3E}">
        <p14:creationId xmlns:p14="http://schemas.microsoft.com/office/powerpoint/2010/main" val="19576037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8B3691-5449-4637-962B-7B90FE16AD25}" type="slidenum">
              <a:rPr lang="en-US" altLang="ja-JP"/>
              <a:pPr>
                <a:defRPr/>
              </a:pPr>
              <a:t>‹#›</a:t>
            </a:fld>
            <a:endParaRPr lang="en-US" altLang="ja-JP"/>
          </a:p>
        </p:txBody>
      </p:sp>
    </p:spTree>
    <p:extLst>
      <p:ext uri="{BB962C8B-B14F-4D97-AF65-F5344CB8AC3E}">
        <p14:creationId xmlns:p14="http://schemas.microsoft.com/office/powerpoint/2010/main" val="40125978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8CCC82-8756-4954-9319-E8A2DBADB6AA}" type="slidenum">
              <a:rPr lang="en-US" altLang="ja-JP"/>
              <a:pPr>
                <a:defRPr/>
              </a:pPr>
              <a:t>‹#›</a:t>
            </a:fld>
            <a:endParaRPr lang="en-US" altLang="ja-JP"/>
          </a:p>
        </p:txBody>
      </p:sp>
    </p:spTree>
    <p:extLst>
      <p:ext uri="{BB962C8B-B14F-4D97-AF65-F5344CB8AC3E}">
        <p14:creationId xmlns:p14="http://schemas.microsoft.com/office/powerpoint/2010/main" val="30854810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957E02D-92B4-4AD2-AAC9-3B3E54F063E9}" type="slidenum">
              <a:rPr lang="en-US" altLang="ja-JP"/>
              <a:pPr>
                <a:defRPr/>
              </a:pPr>
              <a:t>‹#›</a:t>
            </a:fld>
            <a:endParaRPr lang="en-US" altLang="ja-JP"/>
          </a:p>
        </p:txBody>
      </p:sp>
    </p:spTree>
    <p:extLst>
      <p:ext uri="{BB962C8B-B14F-4D97-AF65-F5344CB8AC3E}">
        <p14:creationId xmlns:p14="http://schemas.microsoft.com/office/powerpoint/2010/main" val="1696726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F3744F-1380-4898-BFAF-F60AA688BA1D}" type="slidenum">
              <a:rPr lang="en-US" altLang="ja-JP"/>
              <a:pPr>
                <a:defRPr/>
              </a:pPr>
              <a:t>‹#›</a:t>
            </a:fld>
            <a:endParaRPr lang="en-US" altLang="ja-JP"/>
          </a:p>
        </p:txBody>
      </p:sp>
    </p:spTree>
    <p:extLst>
      <p:ext uri="{BB962C8B-B14F-4D97-AF65-F5344CB8AC3E}">
        <p14:creationId xmlns:p14="http://schemas.microsoft.com/office/powerpoint/2010/main" val="3611439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53CB06-796F-45FC-BA85-4376FBABE9C4}" type="slidenum">
              <a:rPr lang="en-US" altLang="ja-JP"/>
              <a:pPr>
                <a:defRPr/>
              </a:pPr>
              <a:t>‹#›</a:t>
            </a:fld>
            <a:endParaRPr lang="en-US" altLang="ja-JP"/>
          </a:p>
        </p:txBody>
      </p:sp>
    </p:spTree>
    <p:extLst>
      <p:ext uri="{BB962C8B-B14F-4D97-AF65-F5344CB8AC3E}">
        <p14:creationId xmlns:p14="http://schemas.microsoft.com/office/powerpoint/2010/main" val="38669409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FA09CC8-DF6E-4BDC-9DDE-7A9FBF393425}" type="slidenum">
              <a:rPr lang="en-US" altLang="ja-JP"/>
              <a:pPr>
                <a:defRPr/>
              </a:pPr>
              <a:t>‹#›</a:t>
            </a:fld>
            <a:endParaRPr lang="en-US" altLang="ja-JP"/>
          </a:p>
        </p:txBody>
      </p:sp>
    </p:spTree>
    <p:extLst>
      <p:ext uri="{BB962C8B-B14F-4D97-AF65-F5344CB8AC3E}">
        <p14:creationId xmlns:p14="http://schemas.microsoft.com/office/powerpoint/2010/main" val="492494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40FBB1-AD9C-4603-AA10-C95D754FFA60}" type="slidenum">
              <a:rPr lang="en-US" altLang="ja-JP"/>
              <a:pPr>
                <a:defRPr/>
              </a:pPr>
              <a:t>‹#›</a:t>
            </a:fld>
            <a:endParaRPr lang="en-US" altLang="ja-JP"/>
          </a:p>
        </p:txBody>
      </p:sp>
    </p:spTree>
    <p:extLst>
      <p:ext uri="{BB962C8B-B14F-4D97-AF65-F5344CB8AC3E}">
        <p14:creationId xmlns:p14="http://schemas.microsoft.com/office/powerpoint/2010/main" val="3014080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886B6A6-638E-49A2-AA66-C3A376D26B20}" type="slidenum">
              <a:rPr lang="en-US" altLang="ja-JP"/>
              <a:pPr>
                <a:defRPr/>
              </a:pPr>
              <a:t>‹#›</a:t>
            </a:fld>
            <a:endParaRPr lang="en-US" altLang="ja-JP"/>
          </a:p>
        </p:txBody>
      </p:sp>
    </p:spTree>
    <p:extLst>
      <p:ext uri="{BB962C8B-B14F-4D97-AF65-F5344CB8AC3E}">
        <p14:creationId xmlns:p14="http://schemas.microsoft.com/office/powerpoint/2010/main" val="340521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41705368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D9F4F58-5BAA-49D6-B603-12B255E428E6}" type="slidenum">
              <a:rPr lang="en-US" altLang="ja-JP"/>
              <a:pPr>
                <a:defRPr/>
              </a:pPr>
              <a:t>‹#›</a:t>
            </a:fld>
            <a:endParaRPr lang="en-US" altLang="ja-JP"/>
          </a:p>
        </p:txBody>
      </p:sp>
    </p:spTree>
    <p:extLst>
      <p:ext uri="{BB962C8B-B14F-4D97-AF65-F5344CB8AC3E}">
        <p14:creationId xmlns:p14="http://schemas.microsoft.com/office/powerpoint/2010/main" val="38376491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6D01AE-3A9D-4D3D-B8C1-633D73B016D1}" type="slidenum">
              <a:rPr lang="en-US" altLang="ja-JP"/>
              <a:pPr>
                <a:defRPr/>
              </a:pPr>
              <a:t>‹#›</a:t>
            </a:fld>
            <a:endParaRPr lang="en-US" altLang="ja-JP"/>
          </a:p>
        </p:txBody>
      </p:sp>
    </p:spTree>
    <p:extLst>
      <p:ext uri="{BB962C8B-B14F-4D97-AF65-F5344CB8AC3E}">
        <p14:creationId xmlns:p14="http://schemas.microsoft.com/office/powerpoint/2010/main" val="322930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2E865E-1FCD-4A99-AD31-AF0A48972C75}" type="slidenum">
              <a:rPr lang="en-US" altLang="ja-JP"/>
              <a:pPr>
                <a:defRPr/>
              </a:pPr>
              <a:t>‹#›</a:t>
            </a:fld>
            <a:endParaRPr lang="en-US" altLang="ja-JP"/>
          </a:p>
        </p:txBody>
      </p:sp>
    </p:spTree>
    <p:extLst>
      <p:ext uri="{BB962C8B-B14F-4D97-AF65-F5344CB8AC3E}">
        <p14:creationId xmlns:p14="http://schemas.microsoft.com/office/powerpoint/2010/main" val="806175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914400" y="609600"/>
            <a:ext cx="10363200" cy="5486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FF23488-426A-4248-8C9D-4FCAE80C90E9}" type="slidenum">
              <a:rPr lang="en-US" altLang="ja-JP"/>
              <a:pPr>
                <a:defRPr/>
              </a:pPr>
              <a:t>‹#›</a:t>
            </a:fld>
            <a:endParaRPr lang="en-US" altLang="ja-JP"/>
          </a:p>
        </p:txBody>
      </p:sp>
    </p:spTree>
    <p:extLst>
      <p:ext uri="{BB962C8B-B14F-4D97-AF65-F5344CB8AC3E}">
        <p14:creationId xmlns:p14="http://schemas.microsoft.com/office/powerpoint/2010/main" val="11564318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AA778F-A885-4746-A664-E2E260DA5FF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454578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0560E6-D4BA-4DC3-9F66-CF1D9BA0A5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486871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E59ED7-4B55-414E-8C2E-309A2C48ED5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6369393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FB981-25EF-46F6-A009-C9C28770CA4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8769475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6876DD-686D-4E76-90E2-22B2491779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9735867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180979-23E4-4009-8FCD-638DD73A18B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060390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2.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3.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6.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6" Type="http://schemas.openxmlformats.org/officeDocument/2006/relationships/theme" Target="../theme/theme17.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8.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19.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audio" Target="NUL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20.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21.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2.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9.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96520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b="1">
                <a:ea typeface="ＭＳ Ｐゴシック" pitchFamily="50" charset="-128"/>
              </a:defRPr>
            </a:lvl1pPr>
          </a:lstStyle>
          <a:p>
            <a:pPr fontAlgn="base">
              <a:spcBef>
                <a:spcPct val="0"/>
              </a:spcBef>
              <a:spcAft>
                <a:spcPct val="0"/>
              </a:spcAft>
              <a:defRPr/>
            </a:pPr>
            <a:fld id="{CC509095-1FB5-4E69-BCB8-F61E9595625C}"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860531592"/>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 id="214748451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mn-ea"/>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mn-ea"/>
              </a:defRPr>
            </a:lvl1pPr>
          </a:lstStyle>
          <a:p>
            <a:pPr fontAlgn="base">
              <a:spcBef>
                <a:spcPct val="0"/>
              </a:spcBef>
              <a:spcAft>
                <a:spcPct val="0"/>
              </a:spcAft>
              <a:defRPr/>
            </a:pPr>
            <a:fld id="{2B7586F7-CB80-44ED-A884-B0C52786EE44}"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745831108"/>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3626B7EF-3528-4EF0-AAE8-48639D5A38AD}" type="datetime1">
              <a:rPr lang="ja-JP" altLang="en-US"/>
              <a:pPr>
                <a:defRPr/>
              </a:pPr>
              <a:t>2025/6/6</a:t>
            </a:fld>
            <a:endParaRPr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9359900" y="6519864"/>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0903ED2C-B231-499C-A292-1875C3BAEC05}" type="slidenum">
              <a:rPr lang="ja-JP" altLang="en-US"/>
              <a:pPr>
                <a:defRPr/>
              </a:pPr>
              <a:t>‹#›</a:t>
            </a:fld>
            <a:endParaRPr lang="ja-JP" altLang="en-US"/>
          </a:p>
        </p:txBody>
      </p:sp>
    </p:spTree>
    <p:extLst>
      <p:ext uri="{BB962C8B-B14F-4D97-AF65-F5344CB8AC3E}">
        <p14:creationId xmlns:p14="http://schemas.microsoft.com/office/powerpoint/2010/main" val="2669407698"/>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ＭＳ Ｐゴシック"/>
              </a:defRPr>
            </a:lvl1pPr>
          </a:lstStyle>
          <a:p>
            <a:pPr>
              <a:defRPr/>
            </a:pPr>
            <a:fld id="{78F7B585-2973-4C1A-A292-7A9149B1F19D}" type="datetimeFigureOut">
              <a:rPr lang="ja-JP" altLang="en-US"/>
              <a:pPr>
                <a:defRPr/>
              </a:pPr>
              <a:t>2025/6/6</a:t>
            </a:fld>
            <a:endParaRPr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ＭＳ Ｐゴシック"/>
              </a:defRPr>
            </a:lvl1pPr>
          </a:lstStyle>
          <a:p>
            <a:pPr>
              <a:defRPr/>
            </a:pPr>
            <a:fld id="{42BEDC11-6413-4B0B-872D-E5007EA21D7C}" type="slidenum">
              <a:rPr lang="ja-JP" altLang="en-US"/>
              <a:pPr>
                <a:defRPr/>
              </a:pPr>
              <a:t>‹#›</a:t>
            </a:fld>
            <a:endParaRPr lang="ja-JP" altLang="en-US"/>
          </a:p>
        </p:txBody>
      </p:sp>
    </p:spTree>
    <p:extLst>
      <p:ext uri="{BB962C8B-B14F-4D97-AF65-F5344CB8AC3E}">
        <p14:creationId xmlns:p14="http://schemas.microsoft.com/office/powerpoint/2010/main" val="2679042905"/>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50" charset="-128"/>
        </a:defRPr>
      </a:lvl2pPr>
      <a:lvl3pPr algn="ctr" rtl="0" fontAlgn="base">
        <a:spcBef>
          <a:spcPct val="0"/>
        </a:spcBef>
        <a:spcAft>
          <a:spcPct val="0"/>
        </a:spcAft>
        <a:defRPr kumimoji="1" sz="4400">
          <a:solidFill>
            <a:schemeClr val="tx1"/>
          </a:solidFill>
          <a:latin typeface="Calibri" pitchFamily="34" charset="0"/>
          <a:ea typeface="ＭＳ Ｐゴシック" pitchFamily="50" charset="-128"/>
        </a:defRPr>
      </a:lvl3pPr>
      <a:lvl4pPr algn="ctr" rtl="0" fontAlgn="base">
        <a:spcBef>
          <a:spcPct val="0"/>
        </a:spcBef>
        <a:spcAft>
          <a:spcPct val="0"/>
        </a:spcAft>
        <a:defRPr kumimoji="1" sz="4400">
          <a:solidFill>
            <a:schemeClr val="tx1"/>
          </a:solidFill>
          <a:latin typeface="Calibri" pitchFamily="34" charset="0"/>
          <a:ea typeface="ＭＳ Ｐゴシック" pitchFamily="50" charset="-128"/>
        </a:defRPr>
      </a:lvl4pPr>
      <a:lvl5pPr algn="ctr" rtl="0" fontAlgn="base">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5BAA2-3C87-46D3-908A-808A505F679D}" type="datetimeFigureOut">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56712-1DA3-4428-B79F-BDC21B68BAB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2353341"/>
      </p:ext>
    </p:extLst>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D0B059D8-0FDA-45EA-AE71-8159D45B8C7B}"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814283953"/>
      </p:ext>
    </p:extLst>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DA947-9EB2-426F-A747-9AABF188EE9F}" type="datetime1">
              <a:rPr lang="ja-JP" altLang="en-US" smtClean="0">
                <a:solidFill>
                  <a:prstClr val="black">
                    <a:tint val="75000"/>
                  </a:prstClr>
                </a:solidFill>
              </a:rPr>
              <a:pPr/>
              <a:t>2025/6/6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B1CAC-9D54-4A92-A0B7-30DF13B6A43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72133681"/>
      </p:ext>
    </p:extLst>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Lst>
  <p:transition/>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pPr>
            <a:fld id="{F3D8A59A-A6DF-44E0-9784-EC1FB727275F}" type="slidenum">
              <a:rPr lang="en-US" altLang="ja-JP">
                <a:solidFill>
                  <a:srgbClr val="000000"/>
                </a:solidFill>
              </a:rPr>
              <a:pPr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3444794026"/>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 id="2147484600" r:id="rId14"/>
    <p:sldLayoutId id="2147484601" r:id="rId15"/>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ＭＳ Ｐゴシック"/>
              </a:defRPr>
            </a:lvl1pPr>
          </a:lstStyle>
          <a:p>
            <a:pPr fontAlgn="base">
              <a:spcBef>
                <a:spcPct val="0"/>
              </a:spcBef>
              <a:spcAft>
                <a:spcPct val="0"/>
              </a:spcAft>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ＭＳ Ｐゴシック"/>
              </a:defRPr>
            </a:lvl1pPr>
          </a:lstStyle>
          <a:p>
            <a:pPr fontAlgn="base">
              <a:spcBef>
                <a:spcPct val="0"/>
              </a:spcBef>
              <a:spcAft>
                <a:spcPct val="0"/>
              </a:spcAft>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a:ea typeface="ＭＳ Ｐゴシック"/>
              </a:defRPr>
            </a:lvl1pPr>
          </a:lstStyle>
          <a:p>
            <a:pPr fontAlgn="base">
              <a:spcBef>
                <a:spcPct val="0"/>
              </a:spcBef>
              <a:spcAft>
                <a:spcPct val="0"/>
              </a:spcAft>
              <a:defRPr/>
            </a:pPr>
            <a:fld id="{E5F6A680-B165-4430-8230-7E2B6E6DD941}"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580113762"/>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Tree>
    <p:extLst>
      <p:ext uri="{BB962C8B-B14F-4D97-AF65-F5344CB8AC3E}">
        <p14:creationId xmlns:p14="http://schemas.microsoft.com/office/powerpoint/2010/main" val="2177675711"/>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Lst>
  <mc:AlternateContent xmlns:mc="http://schemas.openxmlformats.org/markup-compatibility/2006" xmlns:p14="http://schemas.microsoft.com/office/powerpoint/2010/main">
    <mc:Choice Requires="p14">
      <p:transition p14:dur="0">
        <p:sndAc>
          <p:stSnd>
            <p:snd r:embed="rId14" name="CAMERA.WAV"/>
          </p:stSnd>
        </p:sndAc>
      </p:transition>
    </mc:Choice>
    <mc:Fallback xmlns="">
      <p:transition>
        <p:sndAc>
          <p:stSnd>
            <p:snd r:embed="rId15" name="CAMERA.WAV"/>
          </p:stSnd>
        </p:sndAc>
      </p:transition>
    </mc:Fallback>
  </mc:AlternateContent>
  <p:txStyles>
    <p:titleStyle>
      <a:lvl1pPr algn="ctr" rtl="0" eaLnBrk="0" fontAlgn="base" hangingPunct="0">
        <a:spcBef>
          <a:spcPct val="0"/>
        </a:spcBef>
        <a:spcAft>
          <a:spcPct val="0"/>
        </a:spcAft>
        <a:defRPr kumimoji="1" sz="3600" b="1">
          <a:solidFill>
            <a:srgbClr val="0000FF"/>
          </a:solidFill>
          <a:latin typeface="+mj-lt"/>
          <a:ea typeface="+mj-ea"/>
          <a:cs typeface="+mj-cs"/>
        </a:defRPr>
      </a:lvl1pPr>
      <a:lvl2pPr algn="ctr" rtl="0" eaLnBrk="0" fontAlgn="base" hangingPunct="0">
        <a:spcBef>
          <a:spcPct val="0"/>
        </a:spcBef>
        <a:spcAft>
          <a:spcPct val="0"/>
        </a:spcAft>
        <a:defRPr kumimoji="1" sz="3600" b="1">
          <a:solidFill>
            <a:srgbClr val="0000FF"/>
          </a:solidFill>
          <a:latin typeface="Times New Roman" pitchFamily="18" charset="0"/>
          <a:ea typeface="HG丸ｺﾞｼｯｸM-PRO" pitchFamily="50" charset="-128"/>
        </a:defRPr>
      </a:lvl2pPr>
      <a:lvl3pPr algn="ctr" rtl="0" eaLnBrk="0" fontAlgn="base" hangingPunct="0">
        <a:spcBef>
          <a:spcPct val="0"/>
        </a:spcBef>
        <a:spcAft>
          <a:spcPct val="0"/>
        </a:spcAft>
        <a:defRPr kumimoji="1" sz="3600" b="1">
          <a:solidFill>
            <a:srgbClr val="0000FF"/>
          </a:solidFill>
          <a:latin typeface="Times New Roman" pitchFamily="18" charset="0"/>
          <a:ea typeface="HG丸ｺﾞｼｯｸM-PRO" pitchFamily="50" charset="-128"/>
        </a:defRPr>
      </a:lvl3pPr>
      <a:lvl4pPr algn="ctr" rtl="0" eaLnBrk="0" fontAlgn="base" hangingPunct="0">
        <a:spcBef>
          <a:spcPct val="0"/>
        </a:spcBef>
        <a:spcAft>
          <a:spcPct val="0"/>
        </a:spcAft>
        <a:defRPr kumimoji="1" sz="3600" b="1">
          <a:solidFill>
            <a:srgbClr val="0000FF"/>
          </a:solidFill>
          <a:latin typeface="Times New Roman" pitchFamily="18" charset="0"/>
          <a:ea typeface="HG丸ｺﾞｼｯｸM-PRO" pitchFamily="50" charset="-128"/>
        </a:defRPr>
      </a:lvl4pPr>
      <a:lvl5pPr algn="ctr" rtl="0" eaLnBrk="0" fontAlgn="base" hangingPunct="0">
        <a:spcBef>
          <a:spcPct val="0"/>
        </a:spcBef>
        <a:spcAft>
          <a:spcPct val="0"/>
        </a:spcAft>
        <a:defRPr kumimoji="1" sz="3600" b="1">
          <a:solidFill>
            <a:srgbClr val="0000FF"/>
          </a:solidFill>
          <a:latin typeface="Times New Roman" pitchFamily="18" charset="0"/>
          <a:ea typeface="HG丸ｺﾞｼｯｸM-PRO" pitchFamily="50" charset="-128"/>
        </a:defRPr>
      </a:lvl5pPr>
      <a:lvl6pPr marL="457200" algn="ctr" rtl="0" fontAlgn="base">
        <a:spcBef>
          <a:spcPct val="0"/>
        </a:spcBef>
        <a:spcAft>
          <a:spcPct val="0"/>
        </a:spcAft>
        <a:defRPr kumimoji="1" sz="3600" b="1">
          <a:solidFill>
            <a:srgbClr val="0000FF"/>
          </a:solidFill>
          <a:latin typeface="Times New Roman" pitchFamily="18" charset="0"/>
          <a:ea typeface="HG丸ｺﾞｼｯｸM-PRO" pitchFamily="50" charset="-128"/>
        </a:defRPr>
      </a:lvl6pPr>
      <a:lvl7pPr marL="914400" algn="ctr" rtl="0" fontAlgn="base">
        <a:spcBef>
          <a:spcPct val="0"/>
        </a:spcBef>
        <a:spcAft>
          <a:spcPct val="0"/>
        </a:spcAft>
        <a:defRPr kumimoji="1" sz="3600" b="1">
          <a:solidFill>
            <a:srgbClr val="0000FF"/>
          </a:solidFill>
          <a:latin typeface="Times New Roman" pitchFamily="18" charset="0"/>
          <a:ea typeface="HG丸ｺﾞｼｯｸM-PRO" pitchFamily="50" charset="-128"/>
        </a:defRPr>
      </a:lvl7pPr>
      <a:lvl8pPr marL="1371600" algn="ctr" rtl="0" fontAlgn="base">
        <a:spcBef>
          <a:spcPct val="0"/>
        </a:spcBef>
        <a:spcAft>
          <a:spcPct val="0"/>
        </a:spcAft>
        <a:defRPr kumimoji="1" sz="3600" b="1">
          <a:solidFill>
            <a:srgbClr val="0000FF"/>
          </a:solidFill>
          <a:latin typeface="Times New Roman" pitchFamily="18" charset="0"/>
          <a:ea typeface="HG丸ｺﾞｼｯｸM-PRO" pitchFamily="50" charset="-128"/>
        </a:defRPr>
      </a:lvl8pPr>
      <a:lvl9pPr marL="1828800" algn="ctr" rtl="0" fontAlgn="base">
        <a:spcBef>
          <a:spcPct val="0"/>
        </a:spcBef>
        <a:spcAft>
          <a:spcPct val="0"/>
        </a:spcAft>
        <a:defRPr kumimoji="1" sz="3600" b="1">
          <a:solidFill>
            <a:srgbClr val="0000FF"/>
          </a:solidFill>
          <a:latin typeface="Times New Roman" pitchFamily="18" charset="0"/>
          <a:ea typeface="HG丸ｺﾞｼｯｸM-PRO"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7826E72-A05E-4B5E-AEF3-9B9A3E33DAE4}" type="slidenum">
              <a:rPr lang="en-US" altLang="ja-JP" smtClean="0"/>
              <a:pPr fontAlgn="base">
                <a:spcBef>
                  <a:spcPct val="0"/>
                </a:spcBef>
                <a:spcAft>
                  <a:spcPct val="0"/>
                </a:spcAft>
                <a:defRPr/>
              </a:pPr>
              <a:t>‹#›</a:t>
            </a:fld>
            <a:endParaRPr lang="en-US" altLang="ja-JP"/>
          </a:p>
        </p:txBody>
      </p:sp>
    </p:spTree>
    <p:extLst>
      <p:ext uri="{BB962C8B-B14F-4D97-AF65-F5344CB8AC3E}">
        <p14:creationId xmlns:p14="http://schemas.microsoft.com/office/powerpoint/2010/main" val="199689669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43"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ＭＳ Ｐゴシック"/>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ＭＳ Ｐゴシック"/>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DBD83E5-C8F6-4FBB-8C0C-DAE6A98F2B86}" type="slidenum">
              <a:rPr lang="en-US" altLang="ja-JP">
                <a:latin typeface="Times New Roman" pitchFamily="18" charset="0"/>
              </a:rPr>
              <a:pPr>
                <a:defRPr/>
              </a:pPr>
              <a:t>‹#›</a:t>
            </a:fld>
            <a:endParaRPr lang="en-US" altLang="ja-JP">
              <a:latin typeface="Times New Roman" pitchFamily="18" charset="0"/>
            </a:endParaRPr>
          </a:p>
        </p:txBody>
      </p:sp>
    </p:spTree>
    <p:extLst>
      <p:ext uri="{BB962C8B-B14F-4D97-AF65-F5344CB8AC3E}">
        <p14:creationId xmlns:p14="http://schemas.microsoft.com/office/powerpoint/2010/main" val="692077052"/>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 id="214748465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F5F16B2-1197-4C59-B681-5F6EA1AD2276}" type="slidenum">
              <a:rPr lang="en-US" altLang="ja-JP"/>
              <a:pPr>
                <a:defRPr/>
              </a:pPr>
              <a:t>‹#›</a:t>
            </a:fld>
            <a:endParaRPr lang="en-US" altLang="ja-JP"/>
          </a:p>
        </p:txBody>
      </p:sp>
    </p:spTree>
    <p:extLst>
      <p:ext uri="{BB962C8B-B14F-4D97-AF65-F5344CB8AC3E}">
        <p14:creationId xmlns:p14="http://schemas.microsoft.com/office/powerpoint/2010/main" val="1061504624"/>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ea typeface="ＭＳ Ｐゴシック"/>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ea typeface="ＭＳ Ｐゴシック"/>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ea typeface="ＭＳ Ｐゴシック"/>
              </a:defRPr>
            </a:lvl1pPr>
          </a:lstStyle>
          <a:p>
            <a:pPr>
              <a:defRPr/>
            </a:pPr>
            <a:fld id="{A0013BA0-68E0-4AF7-8F78-4B02CC0A5DD6}" type="slidenum">
              <a:rPr lang="en-US" altLang="ja-JP"/>
              <a:pPr>
                <a:defRPr/>
              </a:pPr>
              <a:t>‹#›</a:t>
            </a:fld>
            <a:endParaRPr lang="en-US" altLang="ja-JP"/>
          </a:p>
        </p:txBody>
      </p:sp>
    </p:spTree>
    <p:extLst>
      <p:ext uri="{BB962C8B-B14F-4D97-AF65-F5344CB8AC3E}">
        <p14:creationId xmlns:p14="http://schemas.microsoft.com/office/powerpoint/2010/main" val="579065211"/>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9C52F429-4151-4E4F-9F9E-69E3C19DF295}" type="slidenum">
              <a:rPr lang="en-US" altLang="ja-JP"/>
              <a:pPr/>
              <a:t>‹#›</a:t>
            </a:fld>
            <a:endParaRPr lang="en-US" altLang="ja-JP"/>
          </a:p>
        </p:txBody>
      </p:sp>
    </p:spTree>
    <p:extLst>
      <p:ext uri="{BB962C8B-B14F-4D97-AF65-F5344CB8AC3E}">
        <p14:creationId xmlns:p14="http://schemas.microsoft.com/office/powerpoint/2010/main" val="241064911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ＭＳ Ｐゴシック"/>
              </a:defRPr>
            </a:lvl1pPr>
          </a:lstStyle>
          <a:p>
            <a:pPr>
              <a:defRPr/>
            </a:pPr>
            <a:fld id="{AB88BCD0-030E-46F9-AEDF-90B68FAE28E5}" type="datetimeFigureOut">
              <a:rPr lang="ja-JP" altLang="en-US"/>
              <a:pPr>
                <a:defRPr/>
              </a:pPr>
              <a:t>2025/6/6</a:t>
            </a:fld>
            <a:endParaRPr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43C145F-320C-48AF-B00F-FCD8399630BF}" type="slidenum">
              <a:rPr lang="ja-JP" altLang="en-US"/>
              <a:pPr>
                <a:defRPr/>
              </a:pPr>
              <a:t>‹#›</a:t>
            </a:fld>
            <a:endParaRPr lang="ja-JP" altLang="en-US"/>
          </a:p>
        </p:txBody>
      </p:sp>
    </p:spTree>
    <p:extLst>
      <p:ext uri="{BB962C8B-B14F-4D97-AF65-F5344CB8AC3E}">
        <p14:creationId xmlns:p14="http://schemas.microsoft.com/office/powerpoint/2010/main" val="4167568386"/>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p>
        </p:txBody>
      </p:sp>
      <p:sp>
        <p:nvSpPr>
          <p:cNvPr id="1536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smtClean="0">
                <a:solidFill>
                  <a:prstClr val="black">
                    <a:tint val="75000"/>
                  </a:prstClr>
                </a:solidFill>
                <a:latin typeface="Calibri"/>
              </a:defRPr>
            </a:lvl1pPr>
          </a:lstStyle>
          <a:p>
            <a:pPr>
              <a:defRPr/>
            </a:pPr>
            <a:fld id="{9FB6A6BE-C238-454E-8204-6E8E051D2D17}" type="datetimeFigureOut">
              <a:rPr lang="ja-JP" altLang="en-US"/>
              <a:pPr>
                <a:defRPr/>
              </a:pPr>
              <a:t>2025/6/6</a:t>
            </a:fld>
            <a:endParaRPr lang="ja-JP"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ja-JP"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fld id="{14EAAE45-735F-4E7E-BC71-F89FA552B7F7}" type="slidenum">
              <a:rPr lang="ja-JP" altLang="en-US"/>
              <a:pPr/>
              <a:t>‹#›</a:t>
            </a:fld>
            <a:endParaRPr lang="ja-JP" altLang="en-US"/>
          </a:p>
        </p:txBody>
      </p:sp>
    </p:spTree>
    <p:extLst>
      <p:ext uri="{BB962C8B-B14F-4D97-AF65-F5344CB8AC3E}">
        <p14:creationId xmlns:p14="http://schemas.microsoft.com/office/powerpoint/2010/main" val="3513035369"/>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ＭＳ Ｐゴシック" panose="020B0600070205080204" pitchFamily="50" charset="-128"/>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eaLnBrk="1" hangingPunct="1">
              <a:defRPr/>
            </a:pPr>
            <a:endParaRPr lang="en-US" altLang="ja-JP" b="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eaLnBrk="1" hangingPunct="1">
              <a:defRPr/>
            </a:pPr>
            <a:endParaRPr lang="en-US" altLang="ja-JP" b="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1" hangingPunct="1">
              <a:defRPr/>
            </a:pPr>
            <a:fld id="{8A8F7B62-FBB9-4F9F-AAC7-D7D625B3FAC9}" type="slidenum">
              <a:rPr lang="en-US" altLang="ja-JP" b="0">
                <a:solidFill>
                  <a:srgbClr val="000000"/>
                </a:solidFill>
              </a:rPr>
              <a:pPr eaLnBrk="1" hangingPunct="1">
                <a:defRPr/>
              </a:pPr>
              <a:t>‹#›</a:t>
            </a:fld>
            <a:endParaRPr lang="en-US" altLang="ja-JP" b="0">
              <a:solidFill>
                <a:srgbClr val="000000"/>
              </a:solidFill>
            </a:endParaRPr>
          </a:p>
        </p:txBody>
      </p:sp>
    </p:spTree>
    <p:extLst>
      <p:ext uri="{BB962C8B-B14F-4D97-AF65-F5344CB8AC3E}">
        <p14:creationId xmlns:p14="http://schemas.microsoft.com/office/powerpoint/2010/main" val="512596030"/>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43"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ＭＳ Ｐゴシック"/>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ＭＳ Ｐゴシック"/>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DBD83E5-C8F6-4FBB-8C0C-DAE6A98F2B86}" type="slidenum">
              <a:rPr lang="en-US" altLang="ja-JP"/>
              <a:pPr>
                <a:defRPr/>
              </a:pPr>
              <a:t>‹#›</a:t>
            </a:fld>
            <a:endParaRPr lang="en-US" altLang="ja-JP"/>
          </a:p>
        </p:txBody>
      </p:sp>
    </p:spTree>
    <p:extLst>
      <p:ext uri="{BB962C8B-B14F-4D97-AF65-F5344CB8AC3E}">
        <p14:creationId xmlns:p14="http://schemas.microsoft.com/office/powerpoint/2010/main" val="765112502"/>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7891"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a:ea typeface="ＭＳ Ｐゴシック" pitchFamily="50" charset="-128"/>
              </a:defRPr>
            </a:lvl1pPr>
          </a:lstStyle>
          <a:p>
            <a:pPr>
              <a:defRPr/>
            </a:pPr>
            <a:fld id="{4FB79697-F533-4E59-8FDF-8C7441C17304}" type="slidenum">
              <a:rPr lang="en-US" altLang="ja-JP"/>
              <a:pPr>
                <a:defRPr/>
              </a:pPr>
              <a:t>‹#›</a:t>
            </a:fld>
            <a:endParaRPr lang="en-US" altLang="ja-JP"/>
          </a:p>
        </p:txBody>
      </p:sp>
    </p:spTree>
    <p:extLst>
      <p:ext uri="{BB962C8B-B14F-4D97-AF65-F5344CB8AC3E}">
        <p14:creationId xmlns:p14="http://schemas.microsoft.com/office/powerpoint/2010/main" val="4282316387"/>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909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ea typeface="+mn-ea"/>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mn-lt"/>
                <a:ea typeface="+mn-ea"/>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ea typeface="+mn-ea"/>
              </a:defRPr>
            </a:lvl1pPr>
          </a:lstStyle>
          <a:p>
            <a:pPr fontAlgn="base">
              <a:spcBef>
                <a:spcPct val="0"/>
              </a:spcBef>
              <a:spcAft>
                <a:spcPct val="0"/>
              </a:spcAft>
              <a:defRPr/>
            </a:pPr>
            <a:fld id="{E56450C2-427F-44D6-BD15-0B6AB1095DC2}"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3964886882"/>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5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2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9.bin"/><Relationship Id="rId1" Type="http://schemas.openxmlformats.org/officeDocument/2006/relationships/slideLayout" Target="../slideLayouts/slideLayout215.xml"/><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100.xml"/><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100.x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4.bin"/><Relationship Id="rId1" Type="http://schemas.openxmlformats.org/officeDocument/2006/relationships/slideLayout" Target="../slideLayouts/slideLayout88.x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9.xml"/></Relationships>
</file>

<file path=ppt/slides/_rels/slide2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20.xml"/><Relationship Id="rId1" Type="http://schemas.openxmlformats.org/officeDocument/2006/relationships/slideLayout" Target="../slideLayouts/slideLayout172.x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slideLayout" Target="../slideLayouts/slideLayout178.x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9.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64.x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37.x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627" name="Text Box 3"/>
          <p:cNvSpPr txBox="1">
            <a:spLocks noChangeArrowheads="1"/>
          </p:cNvSpPr>
          <p:nvPr/>
        </p:nvSpPr>
        <p:spPr bwMode="auto">
          <a:xfrm>
            <a:off x="6096000" y="4077072"/>
            <a:ext cx="4572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spcBef>
                <a:spcPts val="0"/>
              </a:spcBef>
            </a:pPr>
            <a:r>
              <a:rPr lang="ja-JP" altLang="en-US" sz="2600" b="1" dirty="0">
                <a:latin typeface="+mn-ea"/>
                <a:ea typeface="+mn-ea"/>
              </a:rPr>
              <a:t>東京工業大学</a:t>
            </a:r>
            <a:endParaRPr lang="en-US" altLang="ja-JP" sz="2600" b="1" dirty="0">
              <a:latin typeface="+mn-ea"/>
              <a:ea typeface="+mn-ea"/>
            </a:endParaRPr>
          </a:p>
          <a:p>
            <a:pPr algn="r" eaLnBrk="1" hangingPunct="1">
              <a:spcBef>
                <a:spcPts val="0"/>
              </a:spcBef>
            </a:pPr>
            <a:r>
              <a:rPr lang="ja-JP" altLang="en-US" sz="2600" b="1" dirty="0">
                <a:latin typeface="+mn-ea"/>
                <a:ea typeface="+mn-ea"/>
              </a:rPr>
              <a:t>総合研究院</a:t>
            </a:r>
            <a:endParaRPr lang="en-US" altLang="ja-JP" sz="2600" b="1" dirty="0">
              <a:latin typeface="+mn-ea"/>
              <a:ea typeface="+mn-ea"/>
            </a:endParaRPr>
          </a:p>
          <a:p>
            <a:pPr algn="r" eaLnBrk="1" hangingPunct="1">
              <a:spcBef>
                <a:spcPts val="0"/>
              </a:spcBef>
            </a:pPr>
            <a:r>
              <a:rPr lang="ja-JP" altLang="en-US" sz="2600" b="1" dirty="0">
                <a:latin typeface="+mn-ea"/>
                <a:ea typeface="+mn-ea"/>
              </a:rPr>
              <a:t>元素戦略</a:t>
            </a:r>
            <a:r>
              <a:rPr lang="en-US" altLang="ja-JP" sz="2600" b="1" dirty="0">
                <a:latin typeface="+mn-ea"/>
                <a:ea typeface="+mn-ea"/>
              </a:rPr>
              <a:t>MDX</a:t>
            </a:r>
            <a:r>
              <a:rPr lang="ja-JP" altLang="en-US" sz="2600" b="1" dirty="0">
                <a:latin typeface="+mn-ea"/>
                <a:ea typeface="+mn-ea"/>
              </a:rPr>
              <a:t>研究センター</a:t>
            </a:r>
            <a:endParaRPr lang="en-US" altLang="ja-JP" sz="2600" b="1" dirty="0">
              <a:latin typeface="+mn-ea"/>
              <a:ea typeface="+mn-ea"/>
            </a:endParaRPr>
          </a:p>
          <a:p>
            <a:pPr algn="r" eaLnBrk="1" hangingPunct="1">
              <a:spcBef>
                <a:spcPts val="0"/>
              </a:spcBef>
            </a:pPr>
            <a:r>
              <a:rPr lang="ja-JP" altLang="en-US" sz="2600" b="1">
                <a:latin typeface="+mn-ea"/>
                <a:ea typeface="+mn-ea"/>
              </a:rPr>
              <a:t>フロンティア材料研究所</a:t>
            </a:r>
            <a:endParaRPr lang="ja-JP" altLang="en-US" sz="2600" b="1" dirty="0">
              <a:latin typeface="+mn-ea"/>
              <a:ea typeface="+mn-ea"/>
            </a:endParaRPr>
          </a:p>
        </p:txBody>
      </p:sp>
      <p:sp>
        <p:nvSpPr>
          <p:cNvPr id="26628" name="Text Box 4"/>
          <p:cNvSpPr txBox="1">
            <a:spLocks noChangeArrowheads="1"/>
          </p:cNvSpPr>
          <p:nvPr/>
        </p:nvSpPr>
        <p:spPr bwMode="auto">
          <a:xfrm>
            <a:off x="4367808" y="3436706"/>
            <a:ext cx="2324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spcBef>
                <a:spcPct val="50000"/>
              </a:spcBef>
            </a:pPr>
            <a:r>
              <a:rPr lang="ja-JP" altLang="en-US" sz="2600" b="1" dirty="0">
                <a:latin typeface="+mn-ea"/>
                <a:ea typeface="+mn-ea"/>
              </a:rPr>
              <a:t>神谷利夫</a:t>
            </a:r>
          </a:p>
        </p:txBody>
      </p:sp>
      <p:sp>
        <p:nvSpPr>
          <p:cNvPr id="26629" name="Rectangle 5"/>
          <p:cNvSpPr>
            <a:spLocks noGrp="1" noChangeArrowheads="1"/>
          </p:cNvSpPr>
          <p:nvPr>
            <p:ph type="ctrTitle"/>
          </p:nvPr>
        </p:nvSpPr>
        <p:spPr>
          <a:xfrm>
            <a:off x="1524000" y="1612066"/>
            <a:ext cx="9144000" cy="1676400"/>
          </a:xfrm>
        </p:spPr>
        <p:txBody>
          <a:bodyPr/>
          <a:lstStyle/>
          <a:p>
            <a:pPr eaLnBrk="1" hangingPunct="1"/>
            <a:r>
              <a:rPr lang="ja-JP" altLang="en-US" sz="3600" b="1" dirty="0">
                <a:solidFill>
                  <a:srgbClr val="0000FF"/>
                </a:solidFill>
                <a:latin typeface="+mn-lt"/>
                <a:ea typeface="+mn-ea"/>
              </a:rPr>
              <a:t>薄膜トランジスタの原理と評価</a:t>
            </a:r>
            <a:br>
              <a:rPr lang="en-US" altLang="ja-JP" sz="3600" b="1" dirty="0">
                <a:solidFill>
                  <a:srgbClr val="0000FF"/>
                </a:solidFill>
                <a:latin typeface="+mn-lt"/>
                <a:ea typeface="+mn-ea"/>
              </a:rPr>
            </a:br>
            <a:r>
              <a:rPr lang="ja-JP" altLang="en-US" sz="3600" b="1" dirty="0">
                <a:solidFill>
                  <a:srgbClr val="0000FF"/>
                </a:solidFill>
                <a:latin typeface="+mn-lt"/>
                <a:ea typeface="+mn-ea"/>
              </a:rPr>
              <a:t>－</a:t>
            </a:r>
            <a:r>
              <a:rPr lang="en-US" altLang="ja-JP" sz="3600" b="1" dirty="0">
                <a:solidFill>
                  <a:srgbClr val="0000FF"/>
                </a:solidFill>
                <a:latin typeface="+mn-lt"/>
                <a:ea typeface="+mn-ea"/>
              </a:rPr>
              <a:t>AOS</a:t>
            </a:r>
            <a:r>
              <a:rPr lang="ja-JP" altLang="en-US" sz="3600" b="1" dirty="0">
                <a:solidFill>
                  <a:srgbClr val="0000FF"/>
                </a:solidFill>
                <a:latin typeface="+mn-lt"/>
                <a:ea typeface="+mn-ea"/>
              </a:rPr>
              <a:t> </a:t>
            </a:r>
            <a:r>
              <a:rPr lang="en-US" altLang="ja-JP" sz="3600" b="1">
                <a:solidFill>
                  <a:srgbClr val="0000FF"/>
                </a:solidFill>
                <a:latin typeface="+mn-lt"/>
                <a:ea typeface="+mn-ea"/>
              </a:rPr>
              <a:t>TFT</a:t>
            </a:r>
            <a:r>
              <a:rPr lang="ja-JP" altLang="en-US" sz="3600" b="1">
                <a:solidFill>
                  <a:srgbClr val="0000FF"/>
                </a:solidFill>
                <a:latin typeface="+mn-lt"/>
                <a:ea typeface="+mn-ea"/>
              </a:rPr>
              <a:t>の特性－</a:t>
            </a:r>
            <a:endParaRPr lang="ja-JP" altLang="en-US" sz="3600" b="1" dirty="0">
              <a:solidFill>
                <a:srgbClr val="0000FF"/>
              </a:solidFill>
              <a:latin typeface="+mn-lt"/>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1059"/>
          <p:cNvSpPr>
            <a:spLocks noChangeArrowheads="1"/>
          </p:cNvSpPr>
          <p:nvPr/>
        </p:nvSpPr>
        <p:spPr bwMode="auto">
          <a:xfrm rot="10800000">
            <a:off x="7100688" y="1989138"/>
            <a:ext cx="46038" cy="323850"/>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217" name="Rectangle 1059"/>
          <p:cNvSpPr>
            <a:spLocks noChangeArrowheads="1"/>
          </p:cNvSpPr>
          <p:nvPr/>
        </p:nvSpPr>
        <p:spPr bwMode="auto">
          <a:xfrm rot="10800000">
            <a:off x="8040488" y="1989138"/>
            <a:ext cx="46038" cy="323850"/>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218" name="Rectangle 1059"/>
          <p:cNvSpPr>
            <a:spLocks noChangeArrowheads="1"/>
          </p:cNvSpPr>
          <p:nvPr/>
        </p:nvSpPr>
        <p:spPr bwMode="auto">
          <a:xfrm rot="10800000">
            <a:off x="8970763" y="1989138"/>
            <a:ext cx="46038" cy="323850"/>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219" name="Rectangle 1059"/>
          <p:cNvSpPr>
            <a:spLocks noChangeArrowheads="1"/>
          </p:cNvSpPr>
          <p:nvPr/>
        </p:nvSpPr>
        <p:spPr bwMode="auto">
          <a:xfrm rot="10800000">
            <a:off x="9894688" y="1987550"/>
            <a:ext cx="46038" cy="323850"/>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grpSp>
        <p:nvGrpSpPr>
          <p:cNvPr id="31" name="Group 23">
            <a:extLst>
              <a:ext uri="{FF2B5EF4-FFF2-40B4-BE49-F238E27FC236}">
                <a16:creationId xmlns:a16="http://schemas.microsoft.com/office/drawing/2014/main" id="{6712B36F-F5D8-702E-06FE-BCA55BC21E21}"/>
              </a:ext>
            </a:extLst>
          </p:cNvPr>
          <p:cNvGrpSpPr>
            <a:grpSpLocks/>
          </p:cNvGrpSpPr>
          <p:nvPr/>
        </p:nvGrpSpPr>
        <p:grpSpPr bwMode="auto">
          <a:xfrm>
            <a:off x="9264822" y="2154186"/>
            <a:ext cx="720725" cy="247652"/>
            <a:chOff x="300" y="2736"/>
            <a:chExt cx="2160" cy="1952"/>
          </a:xfrm>
        </p:grpSpPr>
        <p:sp>
          <p:nvSpPr>
            <p:cNvPr id="48" name="Freeform 26">
              <a:extLst>
                <a:ext uri="{FF2B5EF4-FFF2-40B4-BE49-F238E27FC236}">
                  <a16:creationId xmlns:a16="http://schemas.microsoft.com/office/drawing/2014/main" id="{1E6A3A45-6145-B5E4-56C9-CEB0196B17D5}"/>
                </a:ext>
              </a:extLst>
            </p:cNvPr>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49" name="Freeform 27">
              <a:extLst>
                <a:ext uri="{FF2B5EF4-FFF2-40B4-BE49-F238E27FC236}">
                  <a16:creationId xmlns:a16="http://schemas.microsoft.com/office/drawing/2014/main" id="{F230478C-BA31-A4A7-3800-6F11448B8360}"/>
                </a:ext>
              </a:extLst>
            </p:cNvPr>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0" name="Freeform 28">
              <a:extLst>
                <a:ext uri="{FF2B5EF4-FFF2-40B4-BE49-F238E27FC236}">
                  <a16:creationId xmlns:a16="http://schemas.microsoft.com/office/drawing/2014/main" id="{88B41397-21D1-FCEA-106E-7547FC85D71B}"/>
                </a:ext>
              </a:extLst>
            </p:cNvPr>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1" name="Freeform 29">
              <a:extLst>
                <a:ext uri="{FF2B5EF4-FFF2-40B4-BE49-F238E27FC236}">
                  <a16:creationId xmlns:a16="http://schemas.microsoft.com/office/drawing/2014/main" id="{16D2651C-DC5F-40DC-BCE8-355236EB5371}"/>
                </a:ext>
              </a:extLst>
            </p:cNvPr>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2" name="Freeform 30">
              <a:extLst>
                <a:ext uri="{FF2B5EF4-FFF2-40B4-BE49-F238E27FC236}">
                  <a16:creationId xmlns:a16="http://schemas.microsoft.com/office/drawing/2014/main" id="{4C705D4B-D64B-AB83-1B05-3800B5C9E1F5}"/>
                </a:ext>
              </a:extLst>
            </p:cNvPr>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3" name="Freeform 31">
              <a:extLst>
                <a:ext uri="{FF2B5EF4-FFF2-40B4-BE49-F238E27FC236}">
                  <a16:creationId xmlns:a16="http://schemas.microsoft.com/office/drawing/2014/main" id="{ABE45D39-33FC-7BBC-7BBD-D5CF34588202}"/>
                </a:ext>
              </a:extLst>
            </p:cNvPr>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54" name="Freeform 32">
              <a:extLst>
                <a:ext uri="{FF2B5EF4-FFF2-40B4-BE49-F238E27FC236}">
                  <a16:creationId xmlns:a16="http://schemas.microsoft.com/office/drawing/2014/main" id="{F6C480F2-DD2E-13BC-3ACC-752C661AA574}"/>
                </a:ext>
              </a:extLst>
            </p:cNvPr>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3" name="グループ化 2">
            <a:extLst>
              <a:ext uri="{FF2B5EF4-FFF2-40B4-BE49-F238E27FC236}">
                <a16:creationId xmlns:a16="http://schemas.microsoft.com/office/drawing/2014/main" id="{8013B1B1-1308-CCF7-A2DF-5170887CB779}"/>
              </a:ext>
            </a:extLst>
          </p:cNvPr>
          <p:cNvGrpSpPr/>
          <p:nvPr/>
        </p:nvGrpSpPr>
        <p:grpSpPr>
          <a:xfrm>
            <a:off x="6481910" y="2154186"/>
            <a:ext cx="2590800" cy="247652"/>
            <a:chOff x="2335214" y="2174875"/>
            <a:chExt cx="2590800" cy="654806"/>
          </a:xfrm>
        </p:grpSpPr>
        <p:sp>
          <p:nvSpPr>
            <p:cNvPr id="4" name="Rectangle 1060">
              <a:extLst>
                <a:ext uri="{FF2B5EF4-FFF2-40B4-BE49-F238E27FC236}">
                  <a16:creationId xmlns:a16="http://schemas.microsoft.com/office/drawing/2014/main" id="{8DC6F550-DB0B-097A-DB91-DFA15120F555}"/>
                </a:ext>
              </a:extLst>
            </p:cNvPr>
            <p:cNvSpPr>
              <a:spLocks noChangeArrowheads="1"/>
            </p:cNvSpPr>
            <p:nvPr/>
          </p:nvSpPr>
          <p:spPr bwMode="auto">
            <a:xfrm>
              <a:off x="3386138" y="2387600"/>
              <a:ext cx="5445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基板</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grpSp>
          <p:nvGrpSpPr>
            <p:cNvPr id="5" name="Group 23">
              <a:extLst>
                <a:ext uri="{FF2B5EF4-FFF2-40B4-BE49-F238E27FC236}">
                  <a16:creationId xmlns:a16="http://schemas.microsoft.com/office/drawing/2014/main" id="{86B8B462-C782-A855-C140-40801A305AA7}"/>
                </a:ext>
              </a:extLst>
            </p:cNvPr>
            <p:cNvGrpSpPr>
              <a:grpSpLocks/>
            </p:cNvGrpSpPr>
            <p:nvPr/>
          </p:nvGrpSpPr>
          <p:grpSpPr bwMode="auto">
            <a:xfrm>
              <a:off x="2335214" y="2174875"/>
              <a:ext cx="720725" cy="654806"/>
              <a:chOff x="300" y="2736"/>
              <a:chExt cx="2160" cy="1952"/>
            </a:xfrm>
          </p:grpSpPr>
          <p:sp>
            <p:nvSpPr>
              <p:cNvPr id="22" name="Freeform 26">
                <a:extLst>
                  <a:ext uri="{FF2B5EF4-FFF2-40B4-BE49-F238E27FC236}">
                    <a16:creationId xmlns:a16="http://schemas.microsoft.com/office/drawing/2014/main" id="{FD848809-4F61-0917-ABC6-6483C13E0121}"/>
                  </a:ext>
                </a:extLst>
              </p:cNvPr>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3" name="Freeform 27">
                <a:extLst>
                  <a:ext uri="{FF2B5EF4-FFF2-40B4-BE49-F238E27FC236}">
                    <a16:creationId xmlns:a16="http://schemas.microsoft.com/office/drawing/2014/main" id="{258346B0-495F-3C22-63F7-A2260BACC6C1}"/>
                  </a:ext>
                </a:extLst>
              </p:cNvPr>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4" name="Freeform 28">
                <a:extLst>
                  <a:ext uri="{FF2B5EF4-FFF2-40B4-BE49-F238E27FC236}">
                    <a16:creationId xmlns:a16="http://schemas.microsoft.com/office/drawing/2014/main" id="{F6EB08CA-D09E-C458-6394-38FB01D765D2}"/>
                  </a:ext>
                </a:extLst>
              </p:cNvPr>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5" name="Freeform 29">
                <a:extLst>
                  <a:ext uri="{FF2B5EF4-FFF2-40B4-BE49-F238E27FC236}">
                    <a16:creationId xmlns:a16="http://schemas.microsoft.com/office/drawing/2014/main" id="{438367CC-B261-6E12-6281-357518DBCDE5}"/>
                  </a:ext>
                </a:extLst>
              </p:cNvPr>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 name="Freeform 30">
                <a:extLst>
                  <a:ext uri="{FF2B5EF4-FFF2-40B4-BE49-F238E27FC236}">
                    <a16:creationId xmlns:a16="http://schemas.microsoft.com/office/drawing/2014/main" id="{A442C1E3-8226-77CC-FECA-1F9BBB037DB0}"/>
                  </a:ext>
                </a:extLst>
              </p:cNvPr>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7" name="Freeform 31">
                <a:extLst>
                  <a:ext uri="{FF2B5EF4-FFF2-40B4-BE49-F238E27FC236}">
                    <a16:creationId xmlns:a16="http://schemas.microsoft.com/office/drawing/2014/main" id="{D7445DCD-280E-CFA8-E1BD-3C9FBC30FDCF}"/>
                  </a:ext>
                </a:extLst>
              </p:cNvPr>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8" name="Freeform 32">
                <a:extLst>
                  <a:ext uri="{FF2B5EF4-FFF2-40B4-BE49-F238E27FC236}">
                    <a16:creationId xmlns:a16="http://schemas.microsoft.com/office/drawing/2014/main" id="{9C0DDED9-C3C5-DE98-A28B-480C1F47FA3F}"/>
                  </a:ext>
                </a:extLst>
              </p:cNvPr>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6" name="Group 23">
              <a:extLst>
                <a:ext uri="{FF2B5EF4-FFF2-40B4-BE49-F238E27FC236}">
                  <a16:creationId xmlns:a16="http://schemas.microsoft.com/office/drawing/2014/main" id="{AD1CC808-C2C8-83BE-476C-9E8BEE815D43}"/>
                </a:ext>
              </a:extLst>
            </p:cNvPr>
            <p:cNvGrpSpPr>
              <a:grpSpLocks/>
            </p:cNvGrpSpPr>
            <p:nvPr/>
          </p:nvGrpSpPr>
          <p:grpSpPr bwMode="auto">
            <a:xfrm>
              <a:off x="3275013" y="2174875"/>
              <a:ext cx="722312" cy="654806"/>
              <a:chOff x="300" y="2736"/>
              <a:chExt cx="2160" cy="1952"/>
            </a:xfrm>
          </p:grpSpPr>
          <p:sp>
            <p:nvSpPr>
              <p:cNvPr id="15" name="Freeform 26">
                <a:extLst>
                  <a:ext uri="{FF2B5EF4-FFF2-40B4-BE49-F238E27FC236}">
                    <a16:creationId xmlns:a16="http://schemas.microsoft.com/office/drawing/2014/main" id="{34A197C0-3DC6-D064-FBB3-19985FD6E804}"/>
                  </a:ext>
                </a:extLst>
              </p:cNvPr>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6" name="Freeform 27">
                <a:extLst>
                  <a:ext uri="{FF2B5EF4-FFF2-40B4-BE49-F238E27FC236}">
                    <a16:creationId xmlns:a16="http://schemas.microsoft.com/office/drawing/2014/main" id="{6499AB2E-1857-7FFC-4881-AFA19EF7FD3C}"/>
                  </a:ext>
                </a:extLst>
              </p:cNvPr>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7" name="Freeform 28">
                <a:extLst>
                  <a:ext uri="{FF2B5EF4-FFF2-40B4-BE49-F238E27FC236}">
                    <a16:creationId xmlns:a16="http://schemas.microsoft.com/office/drawing/2014/main" id="{158062E5-779B-4761-E153-947384B5332D}"/>
                  </a:ext>
                </a:extLst>
              </p:cNvPr>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8" name="Freeform 29">
                <a:extLst>
                  <a:ext uri="{FF2B5EF4-FFF2-40B4-BE49-F238E27FC236}">
                    <a16:creationId xmlns:a16="http://schemas.microsoft.com/office/drawing/2014/main" id="{85E83774-22DB-B857-38F5-80A6AF040BFB}"/>
                  </a:ext>
                </a:extLst>
              </p:cNvPr>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9" name="Freeform 30">
                <a:extLst>
                  <a:ext uri="{FF2B5EF4-FFF2-40B4-BE49-F238E27FC236}">
                    <a16:creationId xmlns:a16="http://schemas.microsoft.com/office/drawing/2014/main" id="{58AF1C0C-1C8A-A67C-BFD4-335D73CBD86E}"/>
                  </a:ext>
                </a:extLst>
              </p:cNvPr>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0" name="Freeform 31">
                <a:extLst>
                  <a:ext uri="{FF2B5EF4-FFF2-40B4-BE49-F238E27FC236}">
                    <a16:creationId xmlns:a16="http://schemas.microsoft.com/office/drawing/2014/main" id="{FC8981F3-9C7A-7DC0-2C24-297EF53A59CC}"/>
                  </a:ext>
                </a:extLst>
              </p:cNvPr>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1" name="Freeform 32">
                <a:extLst>
                  <a:ext uri="{FF2B5EF4-FFF2-40B4-BE49-F238E27FC236}">
                    <a16:creationId xmlns:a16="http://schemas.microsoft.com/office/drawing/2014/main" id="{7D5BCF1B-806E-6AA4-0F18-3B9A4119C71F}"/>
                  </a:ext>
                </a:extLst>
              </p:cNvPr>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7" name="Group 23">
              <a:extLst>
                <a:ext uri="{FF2B5EF4-FFF2-40B4-BE49-F238E27FC236}">
                  <a16:creationId xmlns:a16="http://schemas.microsoft.com/office/drawing/2014/main" id="{9B4F19B7-A5FC-BEEC-363B-9FF7480DA54A}"/>
                </a:ext>
              </a:extLst>
            </p:cNvPr>
            <p:cNvGrpSpPr>
              <a:grpSpLocks/>
            </p:cNvGrpSpPr>
            <p:nvPr/>
          </p:nvGrpSpPr>
          <p:grpSpPr bwMode="auto">
            <a:xfrm>
              <a:off x="4205289" y="2174875"/>
              <a:ext cx="720725" cy="654806"/>
              <a:chOff x="300" y="2736"/>
              <a:chExt cx="2160" cy="1952"/>
            </a:xfrm>
          </p:grpSpPr>
          <p:sp>
            <p:nvSpPr>
              <p:cNvPr id="8" name="Freeform 26">
                <a:extLst>
                  <a:ext uri="{FF2B5EF4-FFF2-40B4-BE49-F238E27FC236}">
                    <a16:creationId xmlns:a16="http://schemas.microsoft.com/office/drawing/2014/main" id="{ED4A4005-6064-B4A8-3D05-551577098282}"/>
                  </a:ext>
                </a:extLst>
              </p:cNvPr>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 name="Freeform 27">
                <a:extLst>
                  <a:ext uri="{FF2B5EF4-FFF2-40B4-BE49-F238E27FC236}">
                    <a16:creationId xmlns:a16="http://schemas.microsoft.com/office/drawing/2014/main" id="{B7850272-E2AB-DC30-6749-ADF3DB9F8CE7}"/>
                  </a:ext>
                </a:extLst>
              </p:cNvPr>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0" name="Freeform 28">
                <a:extLst>
                  <a:ext uri="{FF2B5EF4-FFF2-40B4-BE49-F238E27FC236}">
                    <a16:creationId xmlns:a16="http://schemas.microsoft.com/office/drawing/2014/main" id="{0464BD3F-6806-17BC-4238-FFD0A6AF1665}"/>
                  </a:ext>
                </a:extLst>
              </p:cNvPr>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1" name="Freeform 29">
                <a:extLst>
                  <a:ext uri="{FF2B5EF4-FFF2-40B4-BE49-F238E27FC236}">
                    <a16:creationId xmlns:a16="http://schemas.microsoft.com/office/drawing/2014/main" id="{5296016E-48DE-D1B0-48ED-F5D93C9787D1}"/>
                  </a:ext>
                </a:extLst>
              </p:cNvPr>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2" name="Freeform 30">
                <a:extLst>
                  <a:ext uri="{FF2B5EF4-FFF2-40B4-BE49-F238E27FC236}">
                    <a16:creationId xmlns:a16="http://schemas.microsoft.com/office/drawing/2014/main" id="{D20D747E-C083-FE14-C724-297779F5B4F3}"/>
                  </a:ext>
                </a:extLst>
              </p:cNvPr>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3" name="Freeform 31">
                <a:extLst>
                  <a:ext uri="{FF2B5EF4-FFF2-40B4-BE49-F238E27FC236}">
                    <a16:creationId xmlns:a16="http://schemas.microsoft.com/office/drawing/2014/main" id="{87458606-50A7-4F2D-E1F5-5FA00FEB37FE}"/>
                  </a:ext>
                </a:extLst>
              </p:cNvPr>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4" name="Freeform 32">
                <a:extLst>
                  <a:ext uri="{FF2B5EF4-FFF2-40B4-BE49-F238E27FC236}">
                    <a16:creationId xmlns:a16="http://schemas.microsoft.com/office/drawing/2014/main" id="{BEB0EC71-E169-E37C-2A2D-F12F7D5C67DF}"/>
                  </a:ext>
                </a:extLst>
              </p:cNvPr>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pic>
        <p:nvPicPr>
          <p:cNvPr id="632834" name="図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5599113"/>
            <a:ext cx="10731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35" name="Rectangle 6"/>
          <p:cNvSpPr txBox="1">
            <a:spLocks noChangeArrowheads="1"/>
          </p:cNvSpPr>
          <p:nvPr/>
        </p:nvSpPr>
        <p:spPr bwMode="auto">
          <a:xfrm>
            <a:off x="1524000" y="1"/>
            <a:ext cx="911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大型有機</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TV</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を動かせるのは酸化物だけ</a:t>
            </a:r>
            <a:endPar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632836" name="Picture 4"/>
          <p:cNvPicPr>
            <a:picLocks noChangeAspect="1" noChangeArrowheads="1"/>
          </p:cNvPicPr>
          <p:nvPr/>
        </p:nvPicPr>
        <p:blipFill>
          <a:blip r:embed="rId4">
            <a:extLst>
              <a:ext uri="{28A0092B-C50C-407E-A947-70E740481C1C}">
                <a14:useLocalDpi xmlns:a14="http://schemas.microsoft.com/office/drawing/2010/main" val="0"/>
              </a:ext>
            </a:extLst>
          </a:blip>
          <a:srcRect b="8276"/>
          <a:stretch>
            <a:fillRect/>
          </a:stretch>
        </p:blipFill>
        <p:spPr bwMode="auto">
          <a:xfrm>
            <a:off x="7445375" y="3949701"/>
            <a:ext cx="3187700" cy="288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2837" name="Rectangle 1059"/>
          <p:cNvSpPr>
            <a:spLocks noChangeArrowheads="1"/>
          </p:cNvSpPr>
          <p:nvPr/>
        </p:nvSpPr>
        <p:spPr bwMode="auto">
          <a:xfrm rot="10800000">
            <a:off x="2255838" y="2403475"/>
            <a:ext cx="2754312" cy="30480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grpSp>
        <p:nvGrpSpPr>
          <p:cNvPr id="632840" name="グループ化 131"/>
          <p:cNvGrpSpPr>
            <a:grpSpLocks/>
          </p:cNvGrpSpPr>
          <p:nvPr/>
        </p:nvGrpSpPr>
        <p:grpSpPr bwMode="auto">
          <a:xfrm>
            <a:off x="2297113" y="1687514"/>
            <a:ext cx="798512" cy="434975"/>
            <a:chOff x="832347" y="4643611"/>
            <a:chExt cx="548905" cy="435852"/>
          </a:xfrm>
        </p:grpSpPr>
        <p:sp>
          <p:nvSpPr>
            <p:cNvPr id="632934" name="Rectangle 1059"/>
            <p:cNvSpPr>
              <a:spLocks noChangeArrowheads="1"/>
            </p:cNvSpPr>
            <p:nvPr/>
          </p:nvSpPr>
          <p:spPr bwMode="auto">
            <a:xfrm rot="10800000">
              <a:off x="832347" y="4661397"/>
              <a:ext cx="548904" cy="41750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34" name="Rectangle 1059"/>
            <p:cNvSpPr>
              <a:spLocks noChangeArrowheads="1"/>
            </p:cNvSpPr>
            <p:nvPr/>
          </p:nvSpPr>
          <p:spPr bwMode="auto">
            <a:xfrm rot="10800000">
              <a:off x="832347" y="5030151"/>
              <a:ext cx="548905" cy="49312"/>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35" name="Rectangle 1059"/>
            <p:cNvSpPr>
              <a:spLocks noChangeArrowheads="1"/>
            </p:cNvSpPr>
            <p:nvPr/>
          </p:nvSpPr>
          <p:spPr bwMode="auto">
            <a:xfrm rot="10800000">
              <a:off x="832347" y="4643611"/>
              <a:ext cx="548905" cy="49311"/>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grpSp>
      <p:sp>
        <p:nvSpPr>
          <p:cNvPr id="136" name="Rectangle 1059"/>
          <p:cNvSpPr>
            <a:spLocks noChangeArrowheads="1"/>
          </p:cNvSpPr>
          <p:nvPr/>
        </p:nvSpPr>
        <p:spPr bwMode="auto">
          <a:xfrm rot="10800000">
            <a:off x="2976564" y="2114551"/>
            <a:ext cx="46037" cy="212725"/>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43" name="Rectangle 1059"/>
          <p:cNvSpPr>
            <a:spLocks noChangeArrowheads="1"/>
          </p:cNvSpPr>
          <p:nvPr/>
        </p:nvSpPr>
        <p:spPr bwMode="auto">
          <a:xfrm rot="10800000">
            <a:off x="3238501" y="1741488"/>
            <a:ext cx="798513" cy="3810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46" name="Rectangle 1059"/>
          <p:cNvSpPr>
            <a:spLocks noChangeArrowheads="1"/>
          </p:cNvSpPr>
          <p:nvPr/>
        </p:nvSpPr>
        <p:spPr bwMode="auto">
          <a:xfrm rot="10800000">
            <a:off x="3238501" y="2073276"/>
            <a:ext cx="798513" cy="49213"/>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47" name="Rectangle 1059"/>
          <p:cNvSpPr>
            <a:spLocks noChangeArrowheads="1"/>
          </p:cNvSpPr>
          <p:nvPr/>
        </p:nvSpPr>
        <p:spPr bwMode="auto">
          <a:xfrm rot="10800000">
            <a:off x="3238501" y="1735138"/>
            <a:ext cx="798513" cy="50800"/>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48" name="Rectangle 1059"/>
          <p:cNvSpPr>
            <a:spLocks noChangeArrowheads="1"/>
          </p:cNvSpPr>
          <p:nvPr/>
        </p:nvSpPr>
        <p:spPr bwMode="auto">
          <a:xfrm rot="10800000">
            <a:off x="3916364" y="2114551"/>
            <a:ext cx="46037" cy="212725"/>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grpSp>
        <p:nvGrpSpPr>
          <p:cNvPr id="2" name="グループ化 1">
            <a:extLst>
              <a:ext uri="{FF2B5EF4-FFF2-40B4-BE49-F238E27FC236}">
                <a16:creationId xmlns:a16="http://schemas.microsoft.com/office/drawing/2014/main" id="{9F690ED0-911F-B855-6C7C-95603F19E713}"/>
              </a:ext>
            </a:extLst>
          </p:cNvPr>
          <p:cNvGrpSpPr/>
          <p:nvPr/>
        </p:nvGrpSpPr>
        <p:grpSpPr>
          <a:xfrm>
            <a:off x="2335214" y="2174875"/>
            <a:ext cx="2590800" cy="247652"/>
            <a:chOff x="2335214" y="2174875"/>
            <a:chExt cx="2590800" cy="654806"/>
          </a:xfrm>
        </p:grpSpPr>
        <p:sp>
          <p:nvSpPr>
            <p:cNvPr id="632838" name="Rectangle 1060"/>
            <p:cNvSpPr>
              <a:spLocks noChangeArrowheads="1"/>
            </p:cNvSpPr>
            <p:nvPr/>
          </p:nvSpPr>
          <p:spPr bwMode="auto">
            <a:xfrm>
              <a:off x="3386138" y="2387600"/>
              <a:ext cx="5445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基板</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grpSp>
          <p:nvGrpSpPr>
            <p:cNvPr id="632839" name="Group 23"/>
            <p:cNvGrpSpPr>
              <a:grpSpLocks/>
            </p:cNvGrpSpPr>
            <p:nvPr/>
          </p:nvGrpSpPr>
          <p:grpSpPr bwMode="auto">
            <a:xfrm>
              <a:off x="2335214" y="2174875"/>
              <a:ext cx="720725" cy="654806"/>
              <a:chOff x="300" y="2736"/>
              <a:chExt cx="2160" cy="1952"/>
            </a:xfrm>
          </p:grpSpPr>
          <p:sp>
            <p:nvSpPr>
              <p:cNvPr id="632937" name="Freeform 26"/>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38" name="Freeform 27"/>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39" name="Freeform 28"/>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40" name="Freeform 29"/>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41" name="Freeform 30"/>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42" name="Freeform 31"/>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43" name="Freeform 32"/>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632842" name="Group 23"/>
            <p:cNvGrpSpPr>
              <a:grpSpLocks/>
            </p:cNvGrpSpPr>
            <p:nvPr/>
          </p:nvGrpSpPr>
          <p:grpSpPr bwMode="auto">
            <a:xfrm>
              <a:off x="3275013" y="2174875"/>
              <a:ext cx="722312" cy="654806"/>
              <a:chOff x="300" y="2736"/>
              <a:chExt cx="2160" cy="1952"/>
            </a:xfrm>
          </p:grpSpPr>
          <p:sp>
            <p:nvSpPr>
              <p:cNvPr id="632927" name="Freeform 26"/>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8" name="Freeform 27"/>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9" name="Freeform 28"/>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30" name="Freeform 29"/>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31" name="Freeform 30"/>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32" name="Freeform 31"/>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33" name="Freeform 32"/>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nvGrpSpPr>
            <p:cNvPr id="632847" name="Group 23"/>
            <p:cNvGrpSpPr>
              <a:grpSpLocks/>
            </p:cNvGrpSpPr>
            <p:nvPr/>
          </p:nvGrpSpPr>
          <p:grpSpPr bwMode="auto">
            <a:xfrm>
              <a:off x="4205289" y="2174875"/>
              <a:ext cx="720725" cy="654806"/>
              <a:chOff x="300" y="2736"/>
              <a:chExt cx="2160" cy="1952"/>
            </a:xfrm>
          </p:grpSpPr>
          <p:sp>
            <p:nvSpPr>
              <p:cNvPr id="632920" name="Freeform 26"/>
              <p:cNvSpPr>
                <a:spLocks/>
              </p:cNvSpPr>
              <p:nvPr/>
            </p:nvSpPr>
            <p:spPr bwMode="auto">
              <a:xfrm>
                <a:off x="972" y="3312"/>
                <a:ext cx="816" cy="1376"/>
              </a:xfrm>
              <a:custGeom>
                <a:avLst/>
                <a:gdLst>
                  <a:gd name="T0" fmla="*/ 96 w 816"/>
                  <a:gd name="T1" fmla="*/ 0 h 96"/>
                  <a:gd name="T2" fmla="*/ 0 w 816"/>
                  <a:gd name="T3" fmla="*/ 96 h 96"/>
                  <a:gd name="T4" fmla="*/ 816 w 816"/>
                  <a:gd name="T5" fmla="*/ 96 h 96"/>
                  <a:gd name="T6" fmla="*/ 720 w 816"/>
                  <a:gd name="T7" fmla="*/ 0 h 96"/>
                  <a:gd name="T8" fmla="*/ 96 w 816"/>
                  <a:gd name="T9" fmla="*/ 0 h 96"/>
                  <a:gd name="T10" fmla="*/ 0 60000 65536"/>
                  <a:gd name="T11" fmla="*/ 0 60000 65536"/>
                  <a:gd name="T12" fmla="*/ 0 60000 65536"/>
                  <a:gd name="T13" fmla="*/ 0 60000 65536"/>
                  <a:gd name="T14" fmla="*/ 0 60000 65536"/>
                  <a:gd name="T15" fmla="*/ 0 w 816"/>
                  <a:gd name="T16" fmla="*/ 0 h 96"/>
                  <a:gd name="T17" fmla="*/ 816 w 816"/>
                  <a:gd name="T18" fmla="*/ 96 h 96"/>
                </a:gdLst>
                <a:ahLst/>
                <a:cxnLst>
                  <a:cxn ang="T10">
                    <a:pos x="T0" y="T1"/>
                  </a:cxn>
                  <a:cxn ang="T11">
                    <a:pos x="T2" y="T3"/>
                  </a:cxn>
                  <a:cxn ang="T12">
                    <a:pos x="T4" y="T5"/>
                  </a:cxn>
                  <a:cxn ang="T13">
                    <a:pos x="T6" y="T7"/>
                  </a:cxn>
                  <a:cxn ang="T14">
                    <a:pos x="T8" y="T9"/>
                  </a:cxn>
                </a:cxnLst>
                <a:rect l="T15" t="T16" r="T17" b="T18"/>
                <a:pathLst>
                  <a:path w="816" h="96">
                    <a:moveTo>
                      <a:pt x="96" y="0"/>
                    </a:moveTo>
                    <a:lnTo>
                      <a:pt x="0" y="96"/>
                    </a:lnTo>
                    <a:lnTo>
                      <a:pt x="816" y="96"/>
                    </a:lnTo>
                    <a:lnTo>
                      <a:pt x="720" y="0"/>
                    </a:lnTo>
                    <a:lnTo>
                      <a:pt x="96" y="0"/>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1" name="Freeform 27"/>
              <p:cNvSpPr>
                <a:spLocks/>
              </p:cNvSpPr>
              <p:nvPr/>
            </p:nvSpPr>
            <p:spPr bwMode="auto">
              <a:xfrm>
                <a:off x="300" y="3168"/>
                <a:ext cx="2160" cy="1376"/>
              </a:xfrm>
              <a:custGeom>
                <a:avLst/>
                <a:gdLst>
                  <a:gd name="T0" fmla="*/ 0 w 2160"/>
                  <a:gd name="T1" fmla="*/ 240 h 240"/>
                  <a:gd name="T2" fmla="*/ 672 w 2160"/>
                  <a:gd name="T3" fmla="*/ 240 h 240"/>
                  <a:gd name="T4" fmla="*/ 768 w 2160"/>
                  <a:gd name="T5" fmla="*/ 144 h 240"/>
                  <a:gd name="T6" fmla="*/ 1392 w 2160"/>
                  <a:gd name="T7" fmla="*/ 144 h 240"/>
                  <a:gd name="T8" fmla="*/ 1488 w 2160"/>
                  <a:gd name="T9" fmla="*/ 240 h 240"/>
                  <a:gd name="T10" fmla="*/ 2160 w 2160"/>
                  <a:gd name="T11" fmla="*/ 240 h 240"/>
                  <a:gd name="T12" fmla="*/ 2160 w 2160"/>
                  <a:gd name="T13" fmla="*/ 96 h 240"/>
                  <a:gd name="T14" fmla="*/ 1536 w 2160"/>
                  <a:gd name="T15" fmla="*/ 96 h 240"/>
                  <a:gd name="T16" fmla="*/ 1440 w 2160"/>
                  <a:gd name="T17" fmla="*/ 0 h 240"/>
                  <a:gd name="T18" fmla="*/ 720 w 2160"/>
                  <a:gd name="T19" fmla="*/ 0 h 240"/>
                  <a:gd name="T20" fmla="*/ 624 w 2160"/>
                  <a:gd name="T21" fmla="*/ 96 h 240"/>
                  <a:gd name="T22" fmla="*/ 0 w 2160"/>
                  <a:gd name="T23" fmla="*/ 96 h 240"/>
                  <a:gd name="T24" fmla="*/ 0 w 2160"/>
                  <a:gd name="T25" fmla="*/ 24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
                  <a:gd name="T40" fmla="*/ 0 h 240"/>
                  <a:gd name="T41" fmla="*/ 2160 w 2160"/>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 h="240">
                    <a:moveTo>
                      <a:pt x="0" y="240"/>
                    </a:moveTo>
                    <a:lnTo>
                      <a:pt x="672" y="240"/>
                    </a:lnTo>
                    <a:lnTo>
                      <a:pt x="768" y="144"/>
                    </a:lnTo>
                    <a:lnTo>
                      <a:pt x="1392" y="144"/>
                    </a:lnTo>
                    <a:lnTo>
                      <a:pt x="1488" y="240"/>
                    </a:lnTo>
                    <a:lnTo>
                      <a:pt x="2160" y="240"/>
                    </a:lnTo>
                    <a:lnTo>
                      <a:pt x="2160" y="96"/>
                    </a:lnTo>
                    <a:lnTo>
                      <a:pt x="1536" y="96"/>
                    </a:lnTo>
                    <a:lnTo>
                      <a:pt x="1440" y="0"/>
                    </a:lnTo>
                    <a:lnTo>
                      <a:pt x="720" y="0"/>
                    </a:lnTo>
                    <a:lnTo>
                      <a:pt x="624" y="96"/>
                    </a:lnTo>
                    <a:lnTo>
                      <a:pt x="0" y="96"/>
                    </a:lnTo>
                    <a:lnTo>
                      <a:pt x="0" y="240"/>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2" name="Freeform 28"/>
              <p:cNvSpPr>
                <a:spLocks/>
              </p:cNvSpPr>
              <p:nvPr/>
            </p:nvSpPr>
            <p:spPr bwMode="auto">
              <a:xfrm>
                <a:off x="828" y="3072"/>
                <a:ext cx="1104" cy="1376"/>
              </a:xfrm>
              <a:custGeom>
                <a:avLst/>
                <a:gdLst>
                  <a:gd name="T0" fmla="*/ 0 w 1104"/>
                  <a:gd name="T1" fmla="*/ 192 h 192"/>
                  <a:gd name="T2" fmla="*/ 96 w 1104"/>
                  <a:gd name="T3" fmla="*/ 192 h 192"/>
                  <a:gd name="T4" fmla="*/ 192 w 1104"/>
                  <a:gd name="T5" fmla="*/ 96 h 192"/>
                  <a:gd name="T6" fmla="*/ 912 w 1104"/>
                  <a:gd name="T7" fmla="*/ 96 h 192"/>
                  <a:gd name="T8" fmla="*/ 1008 w 1104"/>
                  <a:gd name="T9" fmla="*/ 192 h 192"/>
                  <a:gd name="T10" fmla="*/ 1104 w 1104"/>
                  <a:gd name="T11" fmla="*/ 192 h 192"/>
                  <a:gd name="T12" fmla="*/ 1104 w 1104"/>
                  <a:gd name="T13" fmla="*/ 96 h 192"/>
                  <a:gd name="T14" fmla="*/ 1002 w 1104"/>
                  <a:gd name="T15" fmla="*/ 96 h 192"/>
                  <a:gd name="T16" fmla="*/ 918 w 1104"/>
                  <a:gd name="T17" fmla="*/ 0 h 192"/>
                  <a:gd name="T18" fmla="*/ 192 w 1104"/>
                  <a:gd name="T19" fmla="*/ 0 h 192"/>
                  <a:gd name="T20" fmla="*/ 96 w 1104"/>
                  <a:gd name="T21" fmla="*/ 96 h 192"/>
                  <a:gd name="T22" fmla="*/ 0 w 1104"/>
                  <a:gd name="T23" fmla="*/ 96 h 192"/>
                  <a:gd name="T24" fmla="*/ 0 w 1104"/>
                  <a:gd name="T25" fmla="*/ 192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92"/>
                  <a:gd name="T41" fmla="*/ 1104 w 1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92">
                    <a:moveTo>
                      <a:pt x="0" y="192"/>
                    </a:moveTo>
                    <a:lnTo>
                      <a:pt x="96" y="192"/>
                    </a:lnTo>
                    <a:lnTo>
                      <a:pt x="192" y="96"/>
                    </a:lnTo>
                    <a:lnTo>
                      <a:pt x="912" y="96"/>
                    </a:lnTo>
                    <a:lnTo>
                      <a:pt x="1008" y="192"/>
                    </a:lnTo>
                    <a:lnTo>
                      <a:pt x="1104" y="192"/>
                    </a:lnTo>
                    <a:lnTo>
                      <a:pt x="1104" y="96"/>
                    </a:lnTo>
                    <a:lnTo>
                      <a:pt x="1002" y="96"/>
                    </a:lnTo>
                    <a:lnTo>
                      <a:pt x="918" y="0"/>
                    </a:lnTo>
                    <a:lnTo>
                      <a:pt x="192" y="0"/>
                    </a:lnTo>
                    <a:lnTo>
                      <a:pt x="96" y="96"/>
                    </a:lnTo>
                    <a:lnTo>
                      <a:pt x="0" y="96"/>
                    </a:lnTo>
                    <a:lnTo>
                      <a:pt x="0" y="192"/>
                    </a:lnTo>
                    <a:close/>
                  </a:path>
                </a:pathLst>
              </a:custGeom>
              <a:solidFill>
                <a:srgbClr val="CC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3" name="Freeform 29"/>
              <p:cNvSpPr>
                <a:spLocks/>
              </p:cNvSpPr>
              <p:nvPr/>
            </p:nvSpPr>
            <p:spPr bwMode="auto">
              <a:xfrm>
                <a:off x="828" y="3024"/>
                <a:ext cx="1104" cy="1376"/>
              </a:xfrm>
              <a:custGeom>
                <a:avLst/>
                <a:gdLst>
                  <a:gd name="T0" fmla="*/ 0 w 1104"/>
                  <a:gd name="T1" fmla="*/ 144 h 144"/>
                  <a:gd name="T2" fmla="*/ 96 w 1104"/>
                  <a:gd name="T3" fmla="*/ 144 h 144"/>
                  <a:gd name="T4" fmla="*/ 192 w 1104"/>
                  <a:gd name="T5" fmla="*/ 48 h 144"/>
                  <a:gd name="T6" fmla="*/ 912 w 1104"/>
                  <a:gd name="T7" fmla="*/ 48 h 144"/>
                  <a:gd name="T8" fmla="*/ 1008 w 1104"/>
                  <a:gd name="T9" fmla="*/ 144 h 144"/>
                  <a:gd name="T10" fmla="*/ 1104 w 1104"/>
                  <a:gd name="T11" fmla="*/ 144 h 144"/>
                  <a:gd name="T12" fmla="*/ 1104 w 1104"/>
                  <a:gd name="T13" fmla="*/ 96 h 144"/>
                  <a:gd name="T14" fmla="*/ 1008 w 1104"/>
                  <a:gd name="T15" fmla="*/ 96 h 144"/>
                  <a:gd name="T16" fmla="*/ 912 w 1104"/>
                  <a:gd name="T17" fmla="*/ 0 h 144"/>
                  <a:gd name="T18" fmla="*/ 192 w 1104"/>
                  <a:gd name="T19" fmla="*/ 0 h 144"/>
                  <a:gd name="T20" fmla="*/ 96 w 1104"/>
                  <a:gd name="T21" fmla="*/ 96 h 144"/>
                  <a:gd name="T22" fmla="*/ 0 w 1104"/>
                  <a:gd name="T23" fmla="*/ 96 h 144"/>
                  <a:gd name="T24" fmla="*/ 0 w 1104"/>
                  <a:gd name="T25" fmla="*/ 144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4"/>
                  <a:gd name="T40" fmla="*/ 0 h 144"/>
                  <a:gd name="T41" fmla="*/ 1104 w 1104"/>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4" h="144">
                    <a:moveTo>
                      <a:pt x="0" y="144"/>
                    </a:moveTo>
                    <a:lnTo>
                      <a:pt x="96" y="144"/>
                    </a:lnTo>
                    <a:lnTo>
                      <a:pt x="192" y="48"/>
                    </a:lnTo>
                    <a:lnTo>
                      <a:pt x="912" y="48"/>
                    </a:lnTo>
                    <a:lnTo>
                      <a:pt x="1008" y="144"/>
                    </a:lnTo>
                    <a:lnTo>
                      <a:pt x="1104" y="144"/>
                    </a:lnTo>
                    <a:lnTo>
                      <a:pt x="1104" y="96"/>
                    </a:lnTo>
                    <a:lnTo>
                      <a:pt x="1008" y="96"/>
                    </a:lnTo>
                    <a:lnTo>
                      <a:pt x="912" y="0"/>
                    </a:lnTo>
                    <a:lnTo>
                      <a:pt x="192" y="0"/>
                    </a:lnTo>
                    <a:lnTo>
                      <a:pt x="96" y="96"/>
                    </a:lnTo>
                    <a:lnTo>
                      <a:pt x="0" y="96"/>
                    </a:lnTo>
                    <a:lnTo>
                      <a:pt x="0" y="144"/>
                    </a:lnTo>
                    <a:close/>
                  </a:path>
                </a:pathLst>
              </a:custGeom>
              <a:solidFill>
                <a:srgbClr val="00FFFF"/>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4" name="Freeform 30"/>
              <p:cNvSpPr>
                <a:spLocks/>
              </p:cNvSpPr>
              <p:nvPr/>
            </p:nvSpPr>
            <p:spPr bwMode="auto">
              <a:xfrm>
                <a:off x="300" y="2880"/>
                <a:ext cx="768" cy="1376"/>
              </a:xfrm>
              <a:custGeom>
                <a:avLst/>
                <a:gdLst>
                  <a:gd name="T0" fmla="*/ 0 w 768"/>
                  <a:gd name="T1" fmla="*/ 384 h 384"/>
                  <a:gd name="T2" fmla="*/ 528 w 768"/>
                  <a:gd name="T3" fmla="*/ 384 h 384"/>
                  <a:gd name="T4" fmla="*/ 528 w 768"/>
                  <a:gd name="T5" fmla="*/ 240 h 384"/>
                  <a:gd name="T6" fmla="*/ 624 w 768"/>
                  <a:gd name="T7" fmla="*/ 240 h 384"/>
                  <a:gd name="T8" fmla="*/ 720 w 768"/>
                  <a:gd name="T9" fmla="*/ 144 h 384"/>
                  <a:gd name="T10" fmla="*/ 768 w 768"/>
                  <a:gd name="T11" fmla="*/ 144 h 384"/>
                  <a:gd name="T12" fmla="*/ 768 w 768"/>
                  <a:gd name="T13" fmla="*/ 0 h 384"/>
                  <a:gd name="T14" fmla="*/ 720 w 768"/>
                  <a:gd name="T15" fmla="*/ 0 h 384"/>
                  <a:gd name="T16" fmla="*/ 576 w 768"/>
                  <a:gd name="T17" fmla="*/ 144 h 384"/>
                  <a:gd name="T18" fmla="*/ 432 w 768"/>
                  <a:gd name="T19" fmla="*/ 144 h 384"/>
                  <a:gd name="T20" fmla="*/ 432 w 768"/>
                  <a:gd name="T21" fmla="*/ 288 h 384"/>
                  <a:gd name="T22" fmla="*/ 0 w 768"/>
                  <a:gd name="T23" fmla="*/ 288 h 384"/>
                  <a:gd name="T24" fmla="*/ 0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0" y="384"/>
                    </a:moveTo>
                    <a:lnTo>
                      <a:pt x="528" y="384"/>
                    </a:lnTo>
                    <a:lnTo>
                      <a:pt x="528" y="240"/>
                    </a:lnTo>
                    <a:lnTo>
                      <a:pt x="624" y="240"/>
                    </a:lnTo>
                    <a:lnTo>
                      <a:pt x="720" y="144"/>
                    </a:lnTo>
                    <a:lnTo>
                      <a:pt x="768" y="144"/>
                    </a:lnTo>
                    <a:lnTo>
                      <a:pt x="768" y="0"/>
                    </a:lnTo>
                    <a:lnTo>
                      <a:pt x="720" y="0"/>
                    </a:lnTo>
                    <a:lnTo>
                      <a:pt x="576" y="144"/>
                    </a:lnTo>
                    <a:lnTo>
                      <a:pt x="432" y="144"/>
                    </a:lnTo>
                    <a:lnTo>
                      <a:pt x="432" y="288"/>
                    </a:lnTo>
                    <a:lnTo>
                      <a:pt x="0" y="288"/>
                    </a:lnTo>
                    <a:lnTo>
                      <a:pt x="0"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5" name="Freeform 31"/>
              <p:cNvSpPr>
                <a:spLocks/>
              </p:cNvSpPr>
              <p:nvPr/>
            </p:nvSpPr>
            <p:spPr bwMode="auto">
              <a:xfrm>
                <a:off x="1692" y="2880"/>
                <a:ext cx="768" cy="1376"/>
              </a:xfrm>
              <a:custGeom>
                <a:avLst/>
                <a:gdLst>
                  <a:gd name="T0" fmla="*/ 768 w 768"/>
                  <a:gd name="T1" fmla="*/ 384 h 384"/>
                  <a:gd name="T2" fmla="*/ 240 w 768"/>
                  <a:gd name="T3" fmla="*/ 384 h 384"/>
                  <a:gd name="T4" fmla="*/ 240 w 768"/>
                  <a:gd name="T5" fmla="*/ 240 h 384"/>
                  <a:gd name="T6" fmla="*/ 144 w 768"/>
                  <a:gd name="T7" fmla="*/ 240 h 384"/>
                  <a:gd name="T8" fmla="*/ 48 w 768"/>
                  <a:gd name="T9" fmla="*/ 144 h 384"/>
                  <a:gd name="T10" fmla="*/ 0 w 768"/>
                  <a:gd name="T11" fmla="*/ 144 h 384"/>
                  <a:gd name="T12" fmla="*/ 0 w 768"/>
                  <a:gd name="T13" fmla="*/ 0 h 384"/>
                  <a:gd name="T14" fmla="*/ 48 w 768"/>
                  <a:gd name="T15" fmla="*/ 0 h 384"/>
                  <a:gd name="T16" fmla="*/ 192 w 768"/>
                  <a:gd name="T17" fmla="*/ 144 h 384"/>
                  <a:gd name="T18" fmla="*/ 330 w 768"/>
                  <a:gd name="T19" fmla="*/ 144 h 384"/>
                  <a:gd name="T20" fmla="*/ 330 w 768"/>
                  <a:gd name="T21" fmla="*/ 288 h 384"/>
                  <a:gd name="T22" fmla="*/ 768 w 768"/>
                  <a:gd name="T23" fmla="*/ 288 h 384"/>
                  <a:gd name="T24" fmla="*/ 768 w 768"/>
                  <a:gd name="T25" fmla="*/ 384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384"/>
                  <a:gd name="T41" fmla="*/ 768 w 76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384">
                    <a:moveTo>
                      <a:pt x="768" y="384"/>
                    </a:moveTo>
                    <a:lnTo>
                      <a:pt x="240" y="384"/>
                    </a:lnTo>
                    <a:lnTo>
                      <a:pt x="240" y="240"/>
                    </a:lnTo>
                    <a:lnTo>
                      <a:pt x="144" y="240"/>
                    </a:lnTo>
                    <a:lnTo>
                      <a:pt x="48" y="144"/>
                    </a:lnTo>
                    <a:lnTo>
                      <a:pt x="0" y="144"/>
                    </a:lnTo>
                    <a:lnTo>
                      <a:pt x="0" y="0"/>
                    </a:lnTo>
                    <a:lnTo>
                      <a:pt x="48" y="0"/>
                    </a:lnTo>
                    <a:lnTo>
                      <a:pt x="192" y="144"/>
                    </a:lnTo>
                    <a:lnTo>
                      <a:pt x="330" y="144"/>
                    </a:lnTo>
                    <a:lnTo>
                      <a:pt x="330" y="288"/>
                    </a:lnTo>
                    <a:lnTo>
                      <a:pt x="768" y="288"/>
                    </a:lnTo>
                    <a:lnTo>
                      <a:pt x="768" y="384"/>
                    </a:lnTo>
                    <a:close/>
                  </a:path>
                </a:pathLst>
              </a:custGeom>
              <a:solidFill>
                <a:srgbClr val="C0C0C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32926" name="Freeform 32"/>
              <p:cNvSpPr>
                <a:spLocks/>
              </p:cNvSpPr>
              <p:nvPr/>
            </p:nvSpPr>
            <p:spPr bwMode="auto">
              <a:xfrm>
                <a:off x="300" y="2736"/>
                <a:ext cx="2160" cy="1376"/>
              </a:xfrm>
              <a:custGeom>
                <a:avLst/>
                <a:gdLst>
                  <a:gd name="T0" fmla="*/ 0 w 2160"/>
                  <a:gd name="T1" fmla="*/ 432 h 432"/>
                  <a:gd name="T2" fmla="*/ 432 w 2160"/>
                  <a:gd name="T3" fmla="*/ 432 h 432"/>
                  <a:gd name="T4" fmla="*/ 432 w 2160"/>
                  <a:gd name="T5" fmla="*/ 288 h 432"/>
                  <a:gd name="T6" fmla="*/ 576 w 2160"/>
                  <a:gd name="T7" fmla="*/ 288 h 432"/>
                  <a:gd name="T8" fmla="*/ 720 w 2160"/>
                  <a:gd name="T9" fmla="*/ 144 h 432"/>
                  <a:gd name="T10" fmla="*/ 768 w 2160"/>
                  <a:gd name="T11" fmla="*/ 144 h 432"/>
                  <a:gd name="T12" fmla="*/ 768 w 2160"/>
                  <a:gd name="T13" fmla="*/ 288 h 432"/>
                  <a:gd name="T14" fmla="*/ 768 w 2160"/>
                  <a:gd name="T15" fmla="*/ 336 h 432"/>
                  <a:gd name="T16" fmla="*/ 768 w 2160"/>
                  <a:gd name="T17" fmla="*/ 384 h 432"/>
                  <a:gd name="T18" fmla="*/ 1392 w 2160"/>
                  <a:gd name="T19" fmla="*/ 384 h 432"/>
                  <a:gd name="T20" fmla="*/ 1392 w 2160"/>
                  <a:gd name="T21" fmla="*/ 144 h 432"/>
                  <a:gd name="T22" fmla="*/ 1440 w 2160"/>
                  <a:gd name="T23" fmla="*/ 144 h 432"/>
                  <a:gd name="T24" fmla="*/ 1584 w 2160"/>
                  <a:gd name="T25" fmla="*/ 288 h 432"/>
                  <a:gd name="T26" fmla="*/ 1728 w 2160"/>
                  <a:gd name="T27" fmla="*/ 288 h 432"/>
                  <a:gd name="T28" fmla="*/ 1728 w 2160"/>
                  <a:gd name="T29" fmla="*/ 432 h 432"/>
                  <a:gd name="T30" fmla="*/ 2160 w 2160"/>
                  <a:gd name="T31" fmla="*/ 432 h 432"/>
                  <a:gd name="T32" fmla="*/ 2160 w 2160"/>
                  <a:gd name="T33" fmla="*/ 240 h 432"/>
                  <a:gd name="T34" fmla="*/ 1824 w 2160"/>
                  <a:gd name="T35" fmla="*/ 240 h 432"/>
                  <a:gd name="T36" fmla="*/ 1824 w 2160"/>
                  <a:gd name="T37" fmla="*/ 144 h 432"/>
                  <a:gd name="T38" fmla="*/ 1632 w 2160"/>
                  <a:gd name="T39" fmla="*/ 144 h 432"/>
                  <a:gd name="T40" fmla="*/ 1488 w 2160"/>
                  <a:gd name="T41" fmla="*/ 0 h 432"/>
                  <a:gd name="T42" fmla="*/ 1248 w 2160"/>
                  <a:gd name="T43" fmla="*/ 0 h 432"/>
                  <a:gd name="T44" fmla="*/ 1248 w 2160"/>
                  <a:gd name="T45" fmla="*/ 192 h 432"/>
                  <a:gd name="T46" fmla="*/ 912 w 2160"/>
                  <a:gd name="T47" fmla="*/ 192 h 432"/>
                  <a:gd name="T48" fmla="*/ 912 w 2160"/>
                  <a:gd name="T49" fmla="*/ 0 h 432"/>
                  <a:gd name="T50" fmla="*/ 672 w 2160"/>
                  <a:gd name="T51" fmla="*/ 0 h 432"/>
                  <a:gd name="T52" fmla="*/ 528 w 2160"/>
                  <a:gd name="T53" fmla="*/ 144 h 432"/>
                  <a:gd name="T54" fmla="*/ 336 w 2160"/>
                  <a:gd name="T55" fmla="*/ 144 h 432"/>
                  <a:gd name="T56" fmla="*/ 336 w 2160"/>
                  <a:gd name="T57" fmla="*/ 240 h 432"/>
                  <a:gd name="T58" fmla="*/ 0 w 2160"/>
                  <a:gd name="T59" fmla="*/ 240 h 432"/>
                  <a:gd name="T60" fmla="*/ 0 w 2160"/>
                  <a:gd name="T61" fmla="*/ 432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
                  <a:gd name="T94" fmla="*/ 0 h 432"/>
                  <a:gd name="T95" fmla="*/ 2160 w 2160"/>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 h="432">
                    <a:moveTo>
                      <a:pt x="0" y="432"/>
                    </a:moveTo>
                    <a:lnTo>
                      <a:pt x="432" y="432"/>
                    </a:lnTo>
                    <a:lnTo>
                      <a:pt x="432" y="288"/>
                    </a:lnTo>
                    <a:lnTo>
                      <a:pt x="576" y="288"/>
                    </a:lnTo>
                    <a:lnTo>
                      <a:pt x="720" y="144"/>
                    </a:lnTo>
                    <a:lnTo>
                      <a:pt x="768" y="144"/>
                    </a:lnTo>
                    <a:lnTo>
                      <a:pt x="768" y="288"/>
                    </a:lnTo>
                    <a:lnTo>
                      <a:pt x="768" y="336"/>
                    </a:lnTo>
                    <a:lnTo>
                      <a:pt x="768" y="384"/>
                    </a:lnTo>
                    <a:lnTo>
                      <a:pt x="1392" y="384"/>
                    </a:lnTo>
                    <a:lnTo>
                      <a:pt x="1392" y="144"/>
                    </a:lnTo>
                    <a:lnTo>
                      <a:pt x="1440" y="144"/>
                    </a:lnTo>
                    <a:lnTo>
                      <a:pt x="1584" y="288"/>
                    </a:lnTo>
                    <a:lnTo>
                      <a:pt x="1728" y="288"/>
                    </a:lnTo>
                    <a:lnTo>
                      <a:pt x="1728" y="432"/>
                    </a:lnTo>
                    <a:lnTo>
                      <a:pt x="2160" y="432"/>
                    </a:lnTo>
                    <a:lnTo>
                      <a:pt x="2160" y="240"/>
                    </a:lnTo>
                    <a:lnTo>
                      <a:pt x="1824" y="240"/>
                    </a:lnTo>
                    <a:lnTo>
                      <a:pt x="1824" y="144"/>
                    </a:lnTo>
                    <a:lnTo>
                      <a:pt x="1632" y="144"/>
                    </a:lnTo>
                    <a:lnTo>
                      <a:pt x="1488" y="0"/>
                    </a:lnTo>
                    <a:lnTo>
                      <a:pt x="1248" y="0"/>
                    </a:lnTo>
                    <a:lnTo>
                      <a:pt x="1248" y="192"/>
                    </a:lnTo>
                    <a:lnTo>
                      <a:pt x="912" y="192"/>
                    </a:lnTo>
                    <a:lnTo>
                      <a:pt x="912" y="0"/>
                    </a:lnTo>
                    <a:lnTo>
                      <a:pt x="672" y="0"/>
                    </a:lnTo>
                    <a:lnTo>
                      <a:pt x="528" y="144"/>
                    </a:lnTo>
                    <a:lnTo>
                      <a:pt x="336" y="144"/>
                    </a:lnTo>
                    <a:lnTo>
                      <a:pt x="336" y="240"/>
                    </a:lnTo>
                    <a:lnTo>
                      <a:pt x="0" y="240"/>
                    </a:lnTo>
                    <a:lnTo>
                      <a:pt x="0" y="432"/>
                    </a:lnTo>
                    <a:close/>
                  </a:path>
                </a:pathLst>
              </a:custGeom>
              <a:solidFill>
                <a:srgbClr val="FF6600"/>
              </a:solidFill>
              <a:ln w="9525">
                <a:solidFill>
                  <a:schemeClr val="tx1"/>
                </a:solidFill>
                <a:round/>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pSp>
      </p:grpSp>
      <p:sp>
        <p:nvSpPr>
          <p:cNvPr id="632848" name="Rectangle 1059"/>
          <p:cNvSpPr>
            <a:spLocks noChangeArrowheads="1"/>
          </p:cNvSpPr>
          <p:nvPr/>
        </p:nvSpPr>
        <p:spPr bwMode="auto">
          <a:xfrm rot="10800000">
            <a:off x="4167188" y="1785938"/>
            <a:ext cx="798512" cy="3365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58" name="Rectangle 1059"/>
          <p:cNvSpPr>
            <a:spLocks noChangeArrowheads="1"/>
          </p:cNvSpPr>
          <p:nvPr/>
        </p:nvSpPr>
        <p:spPr bwMode="auto">
          <a:xfrm rot="10800000">
            <a:off x="4167188" y="2073276"/>
            <a:ext cx="798512" cy="49213"/>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59" name="Rectangle 1059"/>
          <p:cNvSpPr>
            <a:spLocks noChangeArrowheads="1"/>
          </p:cNvSpPr>
          <p:nvPr/>
        </p:nvSpPr>
        <p:spPr bwMode="auto">
          <a:xfrm rot="10800000">
            <a:off x="4167188" y="1781175"/>
            <a:ext cx="798512" cy="50800"/>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60" name="Rectangle 1059"/>
          <p:cNvSpPr>
            <a:spLocks noChangeArrowheads="1"/>
          </p:cNvSpPr>
          <p:nvPr/>
        </p:nvSpPr>
        <p:spPr bwMode="auto">
          <a:xfrm rot="10800000">
            <a:off x="4846638" y="2114551"/>
            <a:ext cx="44450" cy="212725"/>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52" name="Rectangle 1060"/>
          <p:cNvSpPr>
            <a:spLocks noChangeArrowheads="1"/>
          </p:cNvSpPr>
          <p:nvPr/>
        </p:nvSpPr>
        <p:spPr bwMode="auto">
          <a:xfrm>
            <a:off x="1824038" y="2133601"/>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TFT</a:t>
            </a:r>
          </a:p>
        </p:txBody>
      </p:sp>
      <p:sp>
        <p:nvSpPr>
          <p:cNvPr id="632853" name="Rectangle 1060"/>
          <p:cNvSpPr>
            <a:spLocks noChangeArrowheads="1"/>
          </p:cNvSpPr>
          <p:nvPr/>
        </p:nvSpPr>
        <p:spPr bwMode="auto">
          <a:xfrm>
            <a:off x="1608139" y="1758951"/>
            <a:ext cx="78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有機</a:t>
            </a:r>
            <a:r>
              <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EL</a:t>
            </a:r>
          </a:p>
        </p:txBody>
      </p:sp>
      <p:sp>
        <p:nvSpPr>
          <p:cNvPr id="632855" name="Rectangle 1059"/>
          <p:cNvSpPr>
            <a:spLocks noChangeArrowheads="1"/>
          </p:cNvSpPr>
          <p:nvPr/>
        </p:nvSpPr>
        <p:spPr bwMode="auto">
          <a:xfrm rot="10800000">
            <a:off x="6316463" y="1539875"/>
            <a:ext cx="3779838" cy="146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72" name="Rectangle 1059"/>
          <p:cNvSpPr>
            <a:spLocks noChangeArrowheads="1"/>
          </p:cNvSpPr>
          <p:nvPr/>
        </p:nvSpPr>
        <p:spPr bwMode="auto">
          <a:xfrm rot="10800000">
            <a:off x="6421239" y="1963738"/>
            <a:ext cx="798513" cy="49212"/>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58" name="Rectangle 1059"/>
          <p:cNvSpPr>
            <a:spLocks noChangeArrowheads="1"/>
          </p:cNvSpPr>
          <p:nvPr/>
        </p:nvSpPr>
        <p:spPr bwMode="auto">
          <a:xfrm rot="10800000">
            <a:off x="6316463" y="1685925"/>
            <a:ext cx="3779838" cy="1412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82" name="Rectangle 1059"/>
          <p:cNvSpPr>
            <a:spLocks noChangeArrowheads="1"/>
          </p:cNvSpPr>
          <p:nvPr/>
        </p:nvSpPr>
        <p:spPr bwMode="auto">
          <a:xfrm rot="10800000">
            <a:off x="7362626" y="1963738"/>
            <a:ext cx="798512" cy="49212"/>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61" name="Rectangle 1059"/>
          <p:cNvSpPr>
            <a:spLocks noChangeArrowheads="1"/>
          </p:cNvSpPr>
          <p:nvPr/>
        </p:nvSpPr>
        <p:spPr bwMode="auto">
          <a:xfrm rot="10800000">
            <a:off x="6316463" y="1824038"/>
            <a:ext cx="3779838" cy="1444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192" name="Rectangle 1059"/>
          <p:cNvSpPr>
            <a:spLocks noChangeArrowheads="1"/>
          </p:cNvSpPr>
          <p:nvPr/>
        </p:nvSpPr>
        <p:spPr bwMode="auto">
          <a:xfrm rot="10800000">
            <a:off x="8291314" y="1963738"/>
            <a:ext cx="798513" cy="49212"/>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64" name="Rectangle 1060"/>
          <p:cNvSpPr>
            <a:spLocks noChangeArrowheads="1"/>
          </p:cNvSpPr>
          <p:nvPr/>
        </p:nvSpPr>
        <p:spPr bwMode="auto">
          <a:xfrm>
            <a:off x="10082014" y="1489075"/>
            <a:ext cx="1006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タンデム型</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白色</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有機</a:t>
            </a:r>
            <a:r>
              <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EL</a:t>
            </a:r>
          </a:p>
        </p:txBody>
      </p:sp>
      <p:sp>
        <p:nvSpPr>
          <p:cNvPr id="195" name="Rectangle 1059"/>
          <p:cNvSpPr>
            <a:spLocks noChangeArrowheads="1"/>
          </p:cNvSpPr>
          <p:nvPr/>
        </p:nvSpPr>
        <p:spPr bwMode="auto">
          <a:xfrm rot="10800000">
            <a:off x="6319638" y="1490663"/>
            <a:ext cx="3779838" cy="49212"/>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66" name="Rectangle 1059"/>
          <p:cNvSpPr>
            <a:spLocks noChangeArrowheads="1"/>
          </p:cNvSpPr>
          <p:nvPr/>
        </p:nvSpPr>
        <p:spPr bwMode="auto">
          <a:xfrm rot="10800000">
            <a:off x="6418064" y="2035175"/>
            <a:ext cx="798513" cy="71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67" name="Rectangle 1059"/>
          <p:cNvSpPr>
            <a:spLocks noChangeArrowheads="1"/>
          </p:cNvSpPr>
          <p:nvPr/>
        </p:nvSpPr>
        <p:spPr bwMode="auto">
          <a:xfrm rot="10800000">
            <a:off x="7359451" y="2035175"/>
            <a:ext cx="798512" cy="714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68" name="Rectangle 1059"/>
          <p:cNvSpPr>
            <a:spLocks noChangeArrowheads="1"/>
          </p:cNvSpPr>
          <p:nvPr/>
        </p:nvSpPr>
        <p:spPr bwMode="auto">
          <a:xfrm rot="10800000">
            <a:off x="8288139" y="2035175"/>
            <a:ext cx="798513" cy="714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69" name="Rectangle 1060"/>
          <p:cNvSpPr>
            <a:spLocks noChangeArrowheads="1"/>
          </p:cNvSpPr>
          <p:nvPr/>
        </p:nvSpPr>
        <p:spPr bwMode="auto">
          <a:xfrm>
            <a:off x="5903713" y="1146176"/>
            <a:ext cx="179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RGB</a:t>
            </a: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カラーフィルター</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70" name="Rectangle 1060"/>
          <p:cNvSpPr>
            <a:spLocks noChangeArrowheads="1"/>
          </p:cNvSpPr>
          <p:nvPr/>
        </p:nvSpPr>
        <p:spPr bwMode="auto">
          <a:xfrm>
            <a:off x="1703388" y="806451"/>
            <a:ext cx="384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小型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(5</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10”)</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サムスン</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LG</a:t>
            </a:r>
            <a:endPar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632871" name="Rectangle 1060"/>
          <p:cNvSpPr>
            <a:spLocks noChangeArrowheads="1"/>
          </p:cNvSpPr>
          <p:nvPr/>
        </p:nvSpPr>
        <p:spPr bwMode="auto">
          <a:xfrm>
            <a:off x="6968926" y="806451"/>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大型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(55</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77”)</a:t>
            </a:r>
            <a:r>
              <a:rPr kumimoji="1" lang="ja-JP" altLang="en-US"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LG</a:t>
            </a:r>
            <a:endPar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endParaRPr>
          </a:p>
        </p:txBody>
      </p:sp>
      <p:sp>
        <p:nvSpPr>
          <p:cNvPr id="210" name="Rectangle 1059"/>
          <p:cNvSpPr>
            <a:spLocks noChangeArrowheads="1"/>
          </p:cNvSpPr>
          <p:nvPr/>
        </p:nvSpPr>
        <p:spPr bwMode="auto">
          <a:xfrm rot="10800000">
            <a:off x="9216826" y="1963738"/>
            <a:ext cx="798512" cy="49212"/>
          </a:xfrm>
          <a:prstGeom prst="rect">
            <a:avLst/>
          </a:prstGeom>
          <a:solidFill>
            <a:schemeClr val="bg1">
              <a:lumMod val="65000"/>
            </a:schemeClr>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74" name="Rectangle 1059"/>
          <p:cNvSpPr>
            <a:spLocks noChangeArrowheads="1"/>
          </p:cNvSpPr>
          <p:nvPr/>
        </p:nvSpPr>
        <p:spPr bwMode="auto">
          <a:xfrm rot="10800000">
            <a:off x="6379963" y="2389188"/>
            <a:ext cx="3646488" cy="304800"/>
          </a:xfrm>
          <a:prstGeom prst="rect">
            <a:avLst/>
          </a:prstGeom>
          <a:solidFill>
            <a:srgbClr val="CCFFFF"/>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75" name="Rectangle 1060"/>
          <p:cNvSpPr>
            <a:spLocks noChangeArrowheads="1"/>
          </p:cNvSpPr>
          <p:nvPr/>
        </p:nvSpPr>
        <p:spPr bwMode="auto">
          <a:xfrm>
            <a:off x="7511852" y="2373314"/>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基板</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76" name="Rectangle 1060"/>
          <p:cNvSpPr>
            <a:spLocks noChangeArrowheads="1"/>
          </p:cNvSpPr>
          <p:nvPr/>
        </p:nvSpPr>
        <p:spPr bwMode="auto">
          <a:xfrm>
            <a:off x="9361289" y="1220789"/>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rPr>
              <a:t>白色</a:t>
            </a:r>
            <a:endParaRPr kumimoji="1" lang="en-US" altLang="ja-JP" sz="1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32877" name="Rectangle 1060"/>
          <p:cNvSpPr>
            <a:spLocks noChangeArrowheads="1"/>
          </p:cNvSpPr>
          <p:nvPr/>
        </p:nvSpPr>
        <p:spPr bwMode="auto">
          <a:xfrm>
            <a:off x="1631950" y="2754314"/>
            <a:ext cx="3810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LTPS TFT </a:t>
            </a:r>
            <a:r>
              <a:rPr kumimoji="1" lang="ja-JP"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 </a:t>
            </a:r>
            <a:r>
              <a:rPr kumimoji="1" lang="ja-JP"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大面積化困難 </a:t>
            </a: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(G6)</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RGB OLED: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作製 難しい</a:t>
            </a:r>
            <a:endPar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効率、輝度  </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良</a:t>
            </a:r>
            <a:endPar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色域　　　　  </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良</a:t>
            </a:r>
          </a:p>
        </p:txBody>
      </p:sp>
      <p:sp>
        <p:nvSpPr>
          <p:cNvPr id="632878" name="Rectangle 1060"/>
          <p:cNvSpPr>
            <a:spLocks noChangeArrowheads="1"/>
          </p:cNvSpPr>
          <p:nvPr/>
        </p:nvSpPr>
        <p:spPr bwMode="auto">
          <a:xfrm>
            <a:off x="6192638" y="2754314"/>
            <a:ext cx="5087938"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IGZO TFT : </a:t>
            </a:r>
            <a:r>
              <a:rPr kumimoji="1" lang="ja-JP"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大面積化</a:t>
            </a: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OK</a:t>
            </a:r>
            <a:r>
              <a:rPr kumimoji="1" lang="ja-JP"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a:t>
            </a: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(G8</a:t>
            </a:r>
            <a:r>
              <a:rPr kumimoji="1" lang="en-US" altLang="ja-JP" sz="16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1,200</a:t>
            </a:r>
            <a:r>
              <a:rPr kumimoji="1" lang="en-US" altLang="ja-JP" sz="16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a:t>
            </a:r>
            <a:r>
              <a:rPr kumimoji="1" lang="en-US" altLang="ja-JP" sz="1600" b="0"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2,200mm</a:t>
            </a:r>
            <a:r>
              <a:rPr kumimoji="1" lang="en-US" altLang="ja-JP" sz="1600" b="0" i="0" u="none" strike="noStrike" kern="1200" cap="none" spc="0" normalizeH="0" baseline="3000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2</a:t>
            </a: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WOLED    :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作製容易 </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(G8</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を</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2</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分割</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効率、輝度 </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悪</a:t>
            </a:r>
            <a:endPar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色域　　　　 </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良</a:t>
            </a:r>
          </a:p>
        </p:txBody>
      </p:sp>
      <p:sp>
        <p:nvSpPr>
          <p:cNvPr id="220" name="フリーフォーム 219"/>
          <p:cNvSpPr/>
          <p:nvPr/>
        </p:nvSpPr>
        <p:spPr>
          <a:xfrm>
            <a:off x="6140252" y="1376363"/>
            <a:ext cx="257175" cy="692150"/>
          </a:xfrm>
          <a:custGeom>
            <a:avLst/>
            <a:gdLst>
              <a:gd name="connsiteX0" fmla="*/ 248351 w 765726"/>
              <a:gd name="connsiteY0" fmla="*/ 0 h 838606"/>
              <a:gd name="connsiteX1" fmla="*/ 19751 w 765726"/>
              <a:gd name="connsiteY1" fmla="*/ 548640 h 838606"/>
              <a:gd name="connsiteX2" fmla="*/ 697931 w 765726"/>
              <a:gd name="connsiteY2" fmla="*/ 792480 h 838606"/>
              <a:gd name="connsiteX3" fmla="*/ 705551 w 765726"/>
              <a:gd name="connsiteY3" fmla="*/ 838200 h 838606"/>
              <a:gd name="connsiteX0" fmla="*/ 259294 w 763923"/>
              <a:gd name="connsiteY0" fmla="*/ 0 h 926759"/>
              <a:gd name="connsiteX1" fmla="*/ 17948 w 763923"/>
              <a:gd name="connsiteY1" fmla="*/ 636793 h 926759"/>
              <a:gd name="connsiteX2" fmla="*/ 696128 w 763923"/>
              <a:gd name="connsiteY2" fmla="*/ 880633 h 926759"/>
              <a:gd name="connsiteX3" fmla="*/ 703748 w 763923"/>
              <a:gd name="connsiteY3" fmla="*/ 926353 h 926759"/>
              <a:gd name="connsiteX0" fmla="*/ 244545 w 696628"/>
              <a:gd name="connsiteY0" fmla="*/ 0 h 926394"/>
              <a:gd name="connsiteX1" fmla="*/ 3199 w 696628"/>
              <a:gd name="connsiteY1" fmla="*/ 636793 h 926394"/>
              <a:gd name="connsiteX2" fmla="*/ 388243 w 696628"/>
              <a:gd name="connsiteY2" fmla="*/ 851249 h 926394"/>
              <a:gd name="connsiteX3" fmla="*/ 688999 w 696628"/>
              <a:gd name="connsiteY3" fmla="*/ 926353 h 926394"/>
              <a:gd name="connsiteX0" fmla="*/ 244545 w 646998"/>
              <a:gd name="connsiteY0" fmla="*/ 0 h 861399"/>
              <a:gd name="connsiteX1" fmla="*/ 3199 w 646998"/>
              <a:gd name="connsiteY1" fmla="*/ 636793 h 861399"/>
              <a:gd name="connsiteX2" fmla="*/ 388243 w 646998"/>
              <a:gd name="connsiteY2" fmla="*/ 851249 h 861399"/>
              <a:gd name="connsiteX3" fmla="*/ 638019 w 646998"/>
              <a:gd name="connsiteY3" fmla="*/ 828405 h 861399"/>
              <a:gd name="connsiteX0" fmla="*/ 244545 w 671761"/>
              <a:gd name="connsiteY0" fmla="*/ 0 h 874364"/>
              <a:gd name="connsiteX1" fmla="*/ 3199 w 671761"/>
              <a:gd name="connsiteY1" fmla="*/ 636793 h 874364"/>
              <a:gd name="connsiteX2" fmla="*/ 388243 w 671761"/>
              <a:gd name="connsiteY2" fmla="*/ 851249 h 874364"/>
              <a:gd name="connsiteX3" fmla="*/ 663510 w 671761"/>
              <a:gd name="connsiteY3" fmla="*/ 867584 h 874364"/>
              <a:gd name="connsiteX0" fmla="*/ 72858 w 499005"/>
              <a:gd name="connsiteY0" fmla="*/ 0 h 873097"/>
              <a:gd name="connsiteX1" fmla="*/ 73669 w 499005"/>
              <a:gd name="connsiteY1" fmla="*/ 656382 h 873097"/>
              <a:gd name="connsiteX2" fmla="*/ 216556 w 499005"/>
              <a:gd name="connsiteY2" fmla="*/ 851249 h 873097"/>
              <a:gd name="connsiteX3" fmla="*/ 491823 w 499005"/>
              <a:gd name="connsiteY3" fmla="*/ 867584 h 873097"/>
              <a:gd name="connsiteX0" fmla="*/ 22799 w 448948"/>
              <a:gd name="connsiteY0" fmla="*/ 0 h 873096"/>
              <a:gd name="connsiteX1" fmla="*/ 23610 w 448948"/>
              <a:gd name="connsiteY1" fmla="*/ 656382 h 873096"/>
              <a:gd name="connsiteX2" fmla="*/ 166497 w 448948"/>
              <a:gd name="connsiteY2" fmla="*/ 851249 h 873096"/>
              <a:gd name="connsiteX3" fmla="*/ 441764 w 448948"/>
              <a:gd name="connsiteY3" fmla="*/ 867584 h 873096"/>
              <a:gd name="connsiteX0" fmla="*/ 22799 w 448946"/>
              <a:gd name="connsiteY0" fmla="*/ 0 h 892366"/>
              <a:gd name="connsiteX1" fmla="*/ 23610 w 448946"/>
              <a:gd name="connsiteY1" fmla="*/ 656382 h 892366"/>
              <a:gd name="connsiteX2" fmla="*/ 166497 w 448946"/>
              <a:gd name="connsiteY2" fmla="*/ 851249 h 892366"/>
              <a:gd name="connsiteX3" fmla="*/ 441764 w 448946"/>
              <a:gd name="connsiteY3" fmla="*/ 892141 h 892366"/>
            </a:gdLst>
            <a:ahLst/>
            <a:cxnLst>
              <a:cxn ang="0">
                <a:pos x="connsiteX0" y="connsiteY0"/>
              </a:cxn>
              <a:cxn ang="0">
                <a:pos x="connsiteX1" y="connsiteY1"/>
              </a:cxn>
              <a:cxn ang="0">
                <a:pos x="connsiteX2" y="connsiteY2"/>
              </a:cxn>
              <a:cxn ang="0">
                <a:pos x="connsiteX3" y="connsiteY3"/>
              </a:cxn>
            </a:cxnLst>
            <a:rect l="l" t="t" r="r" b="b"/>
            <a:pathLst>
              <a:path w="448946" h="892366">
                <a:moveTo>
                  <a:pt x="22799" y="0"/>
                </a:moveTo>
                <a:cubicBezTo>
                  <a:pt x="-14261" y="355202"/>
                  <a:pt x="-340" y="514507"/>
                  <a:pt x="23610" y="656382"/>
                </a:cubicBezTo>
                <a:cubicBezTo>
                  <a:pt x="47560" y="798257"/>
                  <a:pt x="96805" y="811956"/>
                  <a:pt x="166497" y="851249"/>
                </a:cubicBezTo>
                <a:cubicBezTo>
                  <a:pt x="236189" y="890542"/>
                  <a:pt x="495104" y="893411"/>
                  <a:pt x="441764" y="892141"/>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632884" name="Rectangle 1060"/>
          <p:cNvSpPr>
            <a:spLocks noChangeArrowheads="1"/>
          </p:cNvSpPr>
          <p:nvPr/>
        </p:nvSpPr>
        <p:spPr bwMode="auto">
          <a:xfrm>
            <a:off x="2070100" y="-1046163"/>
            <a:ext cx="2725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RGB</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三色塗り分け方式</a:t>
            </a:r>
            <a:endPar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低温多結晶</a:t>
            </a: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Si TFT</a:t>
            </a:r>
          </a:p>
        </p:txBody>
      </p:sp>
      <p:sp>
        <p:nvSpPr>
          <p:cNvPr id="632885" name="Rectangle 1060"/>
          <p:cNvSpPr>
            <a:spLocks noChangeArrowheads="1"/>
          </p:cNvSpPr>
          <p:nvPr/>
        </p:nvSpPr>
        <p:spPr bwMode="auto">
          <a:xfrm>
            <a:off x="6523038" y="-1112838"/>
            <a:ext cx="28892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タンデム白色</a:t>
            </a: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OLED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W+RGB</a:t>
            </a:r>
            <a:r>
              <a:rPr kumimoji="1" lang="ja-JP"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カラーフィルター</a:t>
            </a:r>
            <a:b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br>
            <a:r>
              <a:rPr kumimoji="1" lang="en-US" altLang="ja-JP" sz="20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IGZO TFT</a:t>
            </a:r>
          </a:p>
        </p:txBody>
      </p:sp>
      <p:sp>
        <p:nvSpPr>
          <p:cNvPr id="632886" name="正方形/長方形 14"/>
          <p:cNvSpPr>
            <a:spLocks noChangeArrowheads="1"/>
          </p:cNvSpPr>
          <p:nvPr/>
        </p:nvSpPr>
        <p:spPr bwMode="auto">
          <a:xfrm>
            <a:off x="1557338" y="4032250"/>
            <a:ext cx="255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GALAXY Note Edge</a:t>
            </a:r>
          </a:p>
        </p:txBody>
      </p:sp>
      <p:pic>
        <p:nvPicPr>
          <p:cNvPr id="632887" name="図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52676" y="4389439"/>
            <a:ext cx="13763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88" name="Text Box 1027"/>
          <p:cNvSpPr txBox="1">
            <a:spLocks noChangeArrowheads="1"/>
          </p:cNvSpPr>
          <p:nvPr/>
        </p:nvSpPr>
        <p:spPr bwMode="auto">
          <a:xfrm>
            <a:off x="3979863" y="3903664"/>
            <a:ext cx="1733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Nexus</a:t>
            </a:r>
            <a:r>
              <a:rPr kumimoji="1" lang="ja-JP" altLang="en-US"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6</a:t>
            </a:r>
            <a:endParaRPr kumimoji="1" lang="ja-JP" altLang="en-US"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pic>
        <p:nvPicPr>
          <p:cNvPr id="632889" name="図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1900" y="4194176"/>
            <a:ext cx="1473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2890" name="正方形/長方形 35"/>
          <p:cNvSpPr>
            <a:spLocks noChangeArrowheads="1"/>
          </p:cNvSpPr>
          <p:nvPr/>
        </p:nvSpPr>
        <p:spPr bwMode="auto">
          <a:xfrm>
            <a:off x="1423988" y="5472114"/>
            <a:ext cx="296545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LG G Watch R</a:t>
            </a:r>
          </a:p>
        </p:txBody>
      </p:sp>
      <p:sp>
        <p:nvSpPr>
          <p:cNvPr id="632891" name="Text Box 13"/>
          <p:cNvSpPr txBox="1">
            <a:spLocks noChangeArrowheads="1"/>
          </p:cNvSpPr>
          <p:nvPr/>
        </p:nvSpPr>
        <p:spPr bwMode="auto">
          <a:xfrm>
            <a:off x="8899526" y="6416675"/>
            <a:ext cx="1909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55” </a:t>
            </a:r>
            <a:r>
              <a:rPr kumimoji="1" lang="ja-JP" altLang="en-US" sz="18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有機</a:t>
            </a:r>
            <a:r>
              <a:rPr kumimoji="1" lang="en-US" altLang="ja-JP" sz="1800"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EL TV</a:t>
            </a:r>
          </a:p>
        </p:txBody>
      </p:sp>
    </p:spTree>
    <p:extLst>
      <p:ext uri="{BB962C8B-B14F-4D97-AF65-F5344CB8AC3E}">
        <p14:creationId xmlns:p14="http://schemas.microsoft.com/office/powerpoint/2010/main" val="279889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41A9-D0A1-E8C6-4C54-222C1F29760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62AF6D-5A00-633E-6737-86136A0469F7}"/>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Rectangle 2">
            <a:extLst>
              <a:ext uri="{FF2B5EF4-FFF2-40B4-BE49-F238E27FC236}">
                <a16:creationId xmlns:a16="http://schemas.microsoft.com/office/drawing/2014/main" id="{697CE262-D399-E693-F725-729CE79D68C6}"/>
              </a:ext>
            </a:extLst>
          </p:cNvPr>
          <p:cNvSpPr txBox="1">
            <a:spLocks noChangeArrowheads="1"/>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ギャップ内欠陥とその影響</a:t>
            </a:r>
            <a:endParaRPr kumimoji="1" lang="en-US" altLang="ja-JP"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68250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3286125" y="3190876"/>
            <a:ext cx="3333750" cy="26273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latin typeface="Times New Roman"/>
              <a:ea typeface="ＭＳ Ｐゴシック"/>
            </a:endParaRPr>
          </a:p>
        </p:txBody>
      </p:sp>
      <p:sp>
        <p:nvSpPr>
          <p:cNvPr id="181252" name="Rectangle 1026"/>
          <p:cNvSpPr>
            <a:spLocks noGrp="1" noChangeArrowheads="1"/>
          </p:cNvSpPr>
          <p:nvPr>
            <p:ph type="title" idx="4294967295"/>
          </p:nvPr>
        </p:nvSpPr>
        <p:spPr>
          <a:xfrm>
            <a:off x="1524000" y="0"/>
            <a:ext cx="9144000" cy="762000"/>
          </a:xfrm>
          <a:noFill/>
        </p:spPr>
        <p:txBody>
          <a:bodyPr/>
          <a:lstStyle/>
          <a:p>
            <a:pPr eaLnBrk="1" hangingPunct="1"/>
            <a:r>
              <a:rPr lang="en-US" altLang="ja-JP" sz="3600" b="1" dirty="0">
                <a:solidFill>
                  <a:srgbClr val="0000FF"/>
                </a:solidFill>
              </a:rPr>
              <a:t>a-IGZO</a:t>
            </a:r>
            <a:r>
              <a:rPr lang="ja-JP" altLang="en-US" sz="3600" b="1" dirty="0">
                <a:solidFill>
                  <a:srgbClr val="0000FF"/>
                </a:solidFill>
              </a:rPr>
              <a:t>の電子構造</a:t>
            </a:r>
          </a:p>
        </p:txBody>
      </p:sp>
      <p:sp>
        <p:nvSpPr>
          <p:cNvPr id="256003" name="Freeform 1027"/>
          <p:cNvSpPr>
            <a:spLocks noChangeAspect="1"/>
          </p:cNvSpPr>
          <p:nvPr/>
        </p:nvSpPr>
        <p:spPr bwMode="auto">
          <a:xfrm>
            <a:off x="3271838" y="434340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defRPr/>
            </a:pPr>
            <a:endParaRPr lang="ja-JP" altLang="en-US">
              <a:solidFill>
                <a:srgbClr val="000000"/>
              </a:solidFill>
              <a:latin typeface="Times New Roman"/>
              <a:ea typeface="ＭＳ Ｐゴシック"/>
            </a:endParaRPr>
          </a:p>
        </p:txBody>
      </p:sp>
      <p:sp>
        <p:nvSpPr>
          <p:cNvPr id="2" name="Freeform 1028"/>
          <p:cNvSpPr>
            <a:spLocks noChangeAspect="1"/>
          </p:cNvSpPr>
          <p:nvPr/>
        </p:nvSpPr>
        <p:spPr bwMode="auto">
          <a:xfrm>
            <a:off x="3273425" y="2733675"/>
            <a:ext cx="609600" cy="3048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defRPr/>
            </a:pPr>
            <a:endParaRPr lang="ja-JP" altLang="en-US">
              <a:solidFill>
                <a:srgbClr val="000000"/>
              </a:solidFill>
              <a:latin typeface="Times New Roman"/>
              <a:ea typeface="ＭＳ Ｐゴシック"/>
            </a:endParaRPr>
          </a:p>
        </p:txBody>
      </p:sp>
      <p:sp>
        <p:nvSpPr>
          <p:cNvPr id="181255" name="Line 1029"/>
          <p:cNvSpPr>
            <a:spLocks noChangeAspect="1" noChangeShapeType="1"/>
          </p:cNvSpPr>
          <p:nvPr/>
        </p:nvSpPr>
        <p:spPr bwMode="auto">
          <a:xfrm>
            <a:off x="3263901" y="2241550"/>
            <a:ext cx="38084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56" name="Line 1030"/>
          <p:cNvSpPr>
            <a:spLocks noChangeAspect="1" noChangeShapeType="1"/>
          </p:cNvSpPr>
          <p:nvPr/>
        </p:nvSpPr>
        <p:spPr bwMode="auto">
          <a:xfrm>
            <a:off x="3263900" y="6426200"/>
            <a:ext cx="35448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57" name="Line 1031"/>
          <p:cNvSpPr>
            <a:spLocks noChangeAspect="1" noChangeShapeType="1"/>
          </p:cNvSpPr>
          <p:nvPr/>
        </p:nvSpPr>
        <p:spPr bwMode="auto">
          <a:xfrm>
            <a:off x="3263900" y="5830888"/>
            <a:ext cx="35448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58" name="Line 1032"/>
          <p:cNvSpPr>
            <a:spLocks noChangeShapeType="1"/>
          </p:cNvSpPr>
          <p:nvPr/>
        </p:nvSpPr>
        <p:spPr bwMode="auto">
          <a:xfrm>
            <a:off x="3228975" y="54102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59" name="Freeform 1033"/>
          <p:cNvSpPr>
            <a:spLocks noChangeAspect="1"/>
          </p:cNvSpPr>
          <p:nvPr/>
        </p:nvSpPr>
        <p:spPr bwMode="auto">
          <a:xfrm>
            <a:off x="4295775" y="115411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60" name="Freeform 1034"/>
          <p:cNvSpPr>
            <a:spLocks noChangeAspect="1"/>
          </p:cNvSpPr>
          <p:nvPr/>
        </p:nvSpPr>
        <p:spPr bwMode="auto">
          <a:xfrm>
            <a:off x="5600700" y="5830888"/>
            <a:ext cx="344488"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61" name="Text Box 1035"/>
          <p:cNvSpPr txBox="1">
            <a:spLocks noChangeAspect="1" noChangeArrowheads="1"/>
          </p:cNvSpPr>
          <p:nvPr/>
        </p:nvSpPr>
        <p:spPr bwMode="auto">
          <a:xfrm>
            <a:off x="4314826" y="640080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en-US" altLang="ja-JP">
                <a:solidFill>
                  <a:srgbClr val="000000"/>
                </a:solidFill>
              </a:rPr>
              <a:t>Log (DOS)</a:t>
            </a:r>
          </a:p>
        </p:txBody>
      </p:sp>
      <p:sp>
        <p:nvSpPr>
          <p:cNvPr id="181262" name="Text Box 1037"/>
          <p:cNvSpPr txBox="1">
            <a:spLocks noChangeAspect="1" noChangeArrowheads="1"/>
          </p:cNvSpPr>
          <p:nvPr/>
        </p:nvSpPr>
        <p:spPr bwMode="auto">
          <a:xfrm>
            <a:off x="5803900" y="6096001"/>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en-US" altLang="ja-JP" sz="1800">
                <a:solidFill>
                  <a:srgbClr val="000000"/>
                </a:solidFill>
              </a:rPr>
              <a:t>VB</a:t>
            </a:r>
          </a:p>
        </p:txBody>
      </p:sp>
      <p:sp>
        <p:nvSpPr>
          <p:cNvPr id="181263" name="Line 1038"/>
          <p:cNvSpPr>
            <a:spLocks noChangeAspect="1" noChangeShapeType="1"/>
          </p:cNvSpPr>
          <p:nvPr/>
        </p:nvSpPr>
        <p:spPr bwMode="auto">
          <a:xfrm>
            <a:off x="6629400" y="2209801"/>
            <a:ext cx="0" cy="34956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64" name="Text Box 1039"/>
          <p:cNvSpPr txBox="1">
            <a:spLocks noChangeAspect="1" noChangeArrowheads="1"/>
          </p:cNvSpPr>
          <p:nvPr/>
        </p:nvSpPr>
        <p:spPr bwMode="auto">
          <a:xfrm>
            <a:off x="6553200" y="3744913"/>
            <a:ext cx="2300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en-US" altLang="ja-JP" sz="1800" b="1" dirty="0" err="1">
                <a:solidFill>
                  <a:srgbClr val="FF0000"/>
                </a:solidFill>
              </a:rPr>
              <a:t>Tauc</a:t>
            </a:r>
            <a:r>
              <a:rPr kumimoji="0" lang="ja-JP" altLang="en-US" sz="1800" b="1" dirty="0">
                <a:solidFill>
                  <a:srgbClr val="FF0000"/>
                </a:solidFill>
              </a:rPr>
              <a:t>ギャップ</a:t>
            </a:r>
            <a:r>
              <a:rPr kumimoji="0" lang="en-US" altLang="ja-JP" sz="1800" b="1" dirty="0">
                <a:solidFill>
                  <a:srgbClr val="FF0000"/>
                </a:solidFill>
              </a:rPr>
              <a:t> ~ 3.2 </a:t>
            </a:r>
            <a:r>
              <a:rPr kumimoji="0" lang="en-US" altLang="ja-JP" sz="1800" b="1" dirty="0" err="1">
                <a:solidFill>
                  <a:srgbClr val="FF0000"/>
                </a:solidFill>
              </a:rPr>
              <a:t>eV</a:t>
            </a:r>
            <a:endParaRPr kumimoji="0" lang="en-US" altLang="ja-JP" sz="1800" b="1" dirty="0">
              <a:solidFill>
                <a:srgbClr val="FF0000"/>
              </a:solidFill>
            </a:endParaRPr>
          </a:p>
        </p:txBody>
      </p:sp>
      <p:sp>
        <p:nvSpPr>
          <p:cNvPr id="181265" name="Text Box 1040"/>
          <p:cNvSpPr txBox="1">
            <a:spLocks noChangeAspect="1" noChangeArrowheads="1"/>
          </p:cNvSpPr>
          <p:nvPr/>
        </p:nvSpPr>
        <p:spPr bwMode="auto">
          <a:xfrm>
            <a:off x="4640264" y="5335588"/>
            <a:ext cx="958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ja-JP" altLang="en-US" sz="2000" b="1" dirty="0">
                <a:solidFill>
                  <a:srgbClr val="FF0000"/>
                </a:solidFill>
              </a:rPr>
              <a:t>裾状態</a:t>
            </a:r>
            <a:endParaRPr kumimoji="0" lang="en-US" altLang="ja-JP" sz="2000" b="1" dirty="0">
              <a:solidFill>
                <a:srgbClr val="FF0000"/>
              </a:solidFill>
            </a:endParaRPr>
          </a:p>
        </p:txBody>
      </p:sp>
      <p:sp>
        <p:nvSpPr>
          <p:cNvPr id="181266" name="Text Box 1041"/>
          <p:cNvSpPr txBox="1">
            <a:spLocks noChangeAspect="1" noChangeArrowheads="1"/>
          </p:cNvSpPr>
          <p:nvPr/>
        </p:nvSpPr>
        <p:spPr bwMode="auto">
          <a:xfrm>
            <a:off x="7008813" y="2071688"/>
            <a:ext cx="11144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ja-JP" altLang="en-US" sz="1800" b="1" dirty="0">
                <a:solidFill>
                  <a:srgbClr val="FF0000"/>
                </a:solidFill>
              </a:rPr>
              <a:t>移動度端</a:t>
            </a:r>
            <a:endParaRPr kumimoji="0" lang="en-US" altLang="ja-JP" sz="1800" b="1" dirty="0">
              <a:solidFill>
                <a:srgbClr val="FF0000"/>
              </a:solidFill>
            </a:endParaRPr>
          </a:p>
        </p:txBody>
      </p:sp>
      <p:sp>
        <p:nvSpPr>
          <p:cNvPr id="181267" name="Text Box 1042"/>
          <p:cNvSpPr txBox="1">
            <a:spLocks noChangeAspect="1" noChangeArrowheads="1"/>
          </p:cNvSpPr>
          <p:nvPr/>
        </p:nvSpPr>
        <p:spPr bwMode="auto">
          <a:xfrm>
            <a:off x="5803900" y="5772150"/>
            <a:ext cx="1333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en-US" altLang="ja-JP" sz="1600">
                <a:solidFill>
                  <a:srgbClr val="000000"/>
                </a:solidFill>
              </a:rPr>
              <a:t>Mobility edge</a:t>
            </a:r>
          </a:p>
        </p:txBody>
      </p:sp>
      <p:sp>
        <p:nvSpPr>
          <p:cNvPr id="181268" name="Text Box 1043"/>
          <p:cNvSpPr txBox="1">
            <a:spLocks noChangeAspect="1" noChangeArrowheads="1"/>
          </p:cNvSpPr>
          <p:nvPr/>
        </p:nvSpPr>
        <p:spPr bwMode="auto">
          <a:xfrm>
            <a:off x="4017962" y="2318659"/>
            <a:ext cx="2904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ja-JP" altLang="en-US" sz="1800" b="1" dirty="0">
                <a:solidFill>
                  <a:srgbClr val="FF0000"/>
                </a:solidFill>
              </a:rPr>
              <a:t>裾状態</a:t>
            </a:r>
            <a:r>
              <a:rPr kumimoji="0" lang="en-US" altLang="ja-JP" sz="1800" b="1" dirty="0">
                <a:solidFill>
                  <a:srgbClr val="FF0000"/>
                </a:solidFill>
              </a:rPr>
              <a:t> (</a:t>
            </a:r>
            <a:r>
              <a:rPr kumimoji="0" lang="en-US" altLang="ja-JP" sz="1800" b="1" i="1" dirty="0" err="1">
                <a:solidFill>
                  <a:srgbClr val="FF0000"/>
                </a:solidFill>
              </a:rPr>
              <a:t>E</a:t>
            </a:r>
            <a:r>
              <a:rPr kumimoji="0" lang="en-US" altLang="ja-JP" sz="1800" b="1" baseline="-25000" dirty="0" err="1">
                <a:solidFill>
                  <a:srgbClr val="FF0000"/>
                </a:solidFill>
              </a:rPr>
              <a:t>u</a:t>
            </a:r>
            <a:r>
              <a:rPr kumimoji="0" lang="en-US" altLang="ja-JP" sz="1800" b="1" dirty="0">
                <a:solidFill>
                  <a:srgbClr val="FF0000"/>
                </a:solidFill>
              </a:rPr>
              <a:t> ~ 80 – 150 </a:t>
            </a:r>
            <a:r>
              <a:rPr kumimoji="0" lang="en-US" altLang="ja-JP" sz="1800" b="1" dirty="0" err="1">
                <a:solidFill>
                  <a:srgbClr val="FF0000"/>
                </a:solidFill>
              </a:rPr>
              <a:t>meV</a:t>
            </a:r>
            <a:r>
              <a:rPr kumimoji="0" lang="en-US" altLang="ja-JP" sz="1800" b="1" dirty="0">
                <a:solidFill>
                  <a:srgbClr val="FF0000"/>
                </a:solidFill>
              </a:rPr>
              <a:t>, </a:t>
            </a:r>
            <a:br>
              <a:rPr kumimoji="0" lang="en-US" altLang="ja-JP" sz="1800" b="1" dirty="0">
                <a:solidFill>
                  <a:srgbClr val="FF0000"/>
                </a:solidFill>
              </a:rPr>
            </a:br>
            <a:r>
              <a:rPr kumimoji="0" lang="en-US" altLang="ja-JP" sz="1800" b="1" dirty="0">
                <a:solidFill>
                  <a:srgbClr val="FF0000"/>
                </a:solidFill>
              </a:rPr>
              <a:t>          </a:t>
            </a:r>
            <a:r>
              <a:rPr kumimoji="0" lang="en-US" altLang="ja-JP" sz="1800" b="1" i="1" dirty="0" err="1">
                <a:solidFill>
                  <a:srgbClr val="FF0000"/>
                </a:solidFill>
              </a:rPr>
              <a:t>N</a:t>
            </a:r>
            <a:r>
              <a:rPr kumimoji="0" lang="en-US" altLang="ja-JP" sz="1800" b="1" baseline="-25000" dirty="0" err="1">
                <a:solidFill>
                  <a:srgbClr val="FF0000"/>
                </a:solidFill>
              </a:rPr>
              <a:t>total</a:t>
            </a:r>
            <a:r>
              <a:rPr kumimoji="0" lang="en-US" altLang="ja-JP" sz="1800" b="1" dirty="0">
                <a:solidFill>
                  <a:srgbClr val="FF0000"/>
                </a:solidFill>
              </a:rPr>
              <a:t> ~ 10</a:t>
            </a:r>
            <a:r>
              <a:rPr kumimoji="0" lang="en-US" altLang="ja-JP" sz="1800" b="1" baseline="30000" dirty="0">
                <a:solidFill>
                  <a:srgbClr val="FF0000"/>
                </a:solidFill>
              </a:rPr>
              <a:t>17</a:t>
            </a:r>
            <a:r>
              <a:rPr kumimoji="0" lang="en-US" altLang="ja-JP" sz="1800" b="1" dirty="0">
                <a:solidFill>
                  <a:srgbClr val="FF0000"/>
                </a:solidFill>
              </a:rPr>
              <a:t> cm</a:t>
            </a:r>
            <a:r>
              <a:rPr kumimoji="0" lang="en-US" altLang="ja-JP" sz="1800" b="1" baseline="30000" dirty="0">
                <a:solidFill>
                  <a:srgbClr val="FF0000"/>
                </a:solidFill>
              </a:rPr>
              <a:t>-3</a:t>
            </a:r>
            <a:r>
              <a:rPr kumimoji="0" lang="en-US" altLang="ja-JP" sz="1800" b="1" dirty="0">
                <a:solidFill>
                  <a:srgbClr val="FF0000"/>
                </a:solidFill>
              </a:rPr>
              <a:t>)</a:t>
            </a:r>
          </a:p>
        </p:txBody>
      </p:sp>
      <p:sp>
        <p:nvSpPr>
          <p:cNvPr id="181269" name="Freeform 1044"/>
          <p:cNvSpPr>
            <a:spLocks/>
          </p:cNvSpPr>
          <p:nvPr/>
        </p:nvSpPr>
        <p:spPr bwMode="auto">
          <a:xfrm>
            <a:off x="3381376" y="2238375"/>
            <a:ext cx="923925" cy="755650"/>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70" name="Freeform 1045"/>
          <p:cNvSpPr>
            <a:spLocks noChangeAspect="1"/>
          </p:cNvSpPr>
          <p:nvPr/>
        </p:nvSpPr>
        <p:spPr bwMode="auto">
          <a:xfrm>
            <a:off x="3305175" y="2971801"/>
            <a:ext cx="76200" cy="1393825"/>
          </a:xfrm>
          <a:custGeom>
            <a:avLst/>
            <a:gdLst>
              <a:gd name="T0" fmla="*/ 2147483647 w 48"/>
              <a:gd name="T1" fmla="*/ 2147483647 h 878"/>
              <a:gd name="T2" fmla="*/ 2147483647 w 48"/>
              <a:gd name="T3" fmla="*/ 2147483647 h 878"/>
              <a:gd name="T4" fmla="*/ 2147483647 w 48"/>
              <a:gd name="T5" fmla="*/ 2147483647 h 878"/>
              <a:gd name="T6" fmla="*/ 2147483647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71" name="Text Box 1046"/>
          <p:cNvSpPr txBox="1">
            <a:spLocks noChangeAspect="1" noChangeArrowheads="1"/>
          </p:cNvSpPr>
          <p:nvPr/>
        </p:nvSpPr>
        <p:spPr bwMode="auto">
          <a:xfrm>
            <a:off x="3278189" y="3671888"/>
            <a:ext cx="332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ja-JP" altLang="en-US" sz="1800" b="1" dirty="0">
                <a:solidFill>
                  <a:srgbClr val="009900"/>
                </a:solidFill>
              </a:rPr>
              <a:t>深い捕獲準位</a:t>
            </a:r>
            <a:r>
              <a:rPr kumimoji="0" lang="en-US" altLang="ja-JP" sz="1800" b="1" dirty="0">
                <a:solidFill>
                  <a:srgbClr val="009900"/>
                </a:solidFill>
              </a:rPr>
              <a:t> (~2x10</a:t>
            </a:r>
            <a:r>
              <a:rPr kumimoji="0" lang="en-US" altLang="ja-JP" sz="1800" b="1" baseline="30000" dirty="0">
                <a:solidFill>
                  <a:srgbClr val="009900"/>
                </a:solidFill>
              </a:rPr>
              <a:t>16</a:t>
            </a:r>
            <a:r>
              <a:rPr kumimoji="0" lang="en-US" altLang="ja-JP" sz="1800" b="1" dirty="0">
                <a:solidFill>
                  <a:srgbClr val="009900"/>
                </a:solidFill>
              </a:rPr>
              <a:t> cm</a:t>
            </a:r>
            <a:r>
              <a:rPr kumimoji="0" lang="en-US" altLang="ja-JP" sz="1800" b="1" baseline="30000" dirty="0">
                <a:solidFill>
                  <a:srgbClr val="009900"/>
                </a:solidFill>
              </a:rPr>
              <a:t>-3</a:t>
            </a:r>
            <a:r>
              <a:rPr kumimoji="0" lang="en-US" altLang="ja-JP" sz="1800" b="1" dirty="0">
                <a:solidFill>
                  <a:srgbClr val="009900"/>
                </a:solidFill>
              </a:rPr>
              <a:t>/</a:t>
            </a:r>
            <a:r>
              <a:rPr kumimoji="0" lang="en-US" altLang="ja-JP" sz="1800" b="1" dirty="0" err="1">
                <a:solidFill>
                  <a:srgbClr val="009900"/>
                </a:solidFill>
              </a:rPr>
              <a:t>eV</a:t>
            </a:r>
            <a:r>
              <a:rPr kumimoji="0" lang="en-US" altLang="ja-JP" sz="1800" b="1" dirty="0">
                <a:solidFill>
                  <a:srgbClr val="009900"/>
                </a:solidFill>
              </a:rPr>
              <a:t>)</a:t>
            </a:r>
          </a:p>
        </p:txBody>
      </p:sp>
      <p:sp>
        <p:nvSpPr>
          <p:cNvPr id="181272" name="Line 16"/>
          <p:cNvSpPr>
            <a:spLocks noChangeShapeType="1"/>
          </p:cNvSpPr>
          <p:nvPr/>
        </p:nvSpPr>
        <p:spPr bwMode="auto">
          <a:xfrm flipH="1">
            <a:off x="3124200" y="3124200"/>
            <a:ext cx="0" cy="2743200"/>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73" name="Rectangle 1050"/>
          <p:cNvSpPr>
            <a:spLocks noChangeArrowheads="1"/>
          </p:cNvSpPr>
          <p:nvPr/>
        </p:nvSpPr>
        <p:spPr bwMode="auto">
          <a:xfrm>
            <a:off x="3643314" y="2876550"/>
            <a:ext cx="22317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kumimoji="0" lang="ja-JP" altLang="en-US" sz="1600" b="1" dirty="0">
                <a:solidFill>
                  <a:srgbClr val="0000CC"/>
                </a:solidFill>
                <a:latin typeface="Times New Roman"/>
                <a:ea typeface="ＭＳ Ｐゴシック"/>
              </a:rPr>
              <a:t>非熱処理での局在準位</a:t>
            </a:r>
            <a:endParaRPr kumimoji="0" lang="en-US" altLang="ja-JP" sz="1600" b="1" dirty="0">
              <a:solidFill>
                <a:srgbClr val="0000CC"/>
              </a:solidFill>
              <a:latin typeface="Times New Roman"/>
              <a:ea typeface="ＭＳ Ｐゴシック"/>
            </a:endParaRPr>
          </a:p>
        </p:txBody>
      </p:sp>
      <p:sp>
        <p:nvSpPr>
          <p:cNvPr id="181274" name="Line 1051"/>
          <p:cNvSpPr>
            <a:spLocks noChangeAspect="1" noChangeShapeType="1"/>
          </p:cNvSpPr>
          <p:nvPr/>
        </p:nvSpPr>
        <p:spPr bwMode="auto">
          <a:xfrm>
            <a:off x="3263900" y="99060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defRPr/>
            </a:pPr>
            <a:endParaRPr lang="ja-JP" altLang="en-US">
              <a:solidFill>
                <a:srgbClr val="000000"/>
              </a:solidFill>
              <a:latin typeface="Times New Roman"/>
              <a:ea typeface="ＭＳ Ｐゴシック"/>
            </a:endParaRPr>
          </a:p>
        </p:txBody>
      </p:sp>
      <p:sp>
        <p:nvSpPr>
          <p:cNvPr id="181275" name="Text Box 1052"/>
          <p:cNvSpPr txBox="1">
            <a:spLocks noChangeAspect="1" noChangeArrowheads="1"/>
          </p:cNvSpPr>
          <p:nvPr/>
        </p:nvSpPr>
        <p:spPr bwMode="auto">
          <a:xfrm>
            <a:off x="6909862" y="2376488"/>
            <a:ext cx="4655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ja-JP" altLang="en-US" sz="1800" b="1" dirty="0">
                <a:solidFill>
                  <a:srgbClr val="0000CC"/>
                </a:solidFill>
              </a:rPr>
              <a:t>ドナーの可能性</a:t>
            </a:r>
            <a:r>
              <a:rPr kumimoji="0" lang="en-US" altLang="ja-JP" sz="1800" b="1" dirty="0">
                <a:solidFill>
                  <a:srgbClr val="0000CC"/>
                </a:solidFill>
              </a:rPr>
              <a:t>: V</a:t>
            </a:r>
            <a:r>
              <a:rPr kumimoji="0" lang="en-US" altLang="ja-JP" sz="1800" b="1" baseline="-25000" dirty="0">
                <a:solidFill>
                  <a:srgbClr val="0000CC"/>
                </a:solidFill>
              </a:rPr>
              <a:t>O</a:t>
            </a:r>
            <a:r>
              <a:rPr kumimoji="0" lang="en-US" altLang="ja-JP" sz="1800" b="1" dirty="0">
                <a:solidFill>
                  <a:srgbClr val="0000CC"/>
                </a:solidFill>
              </a:rPr>
              <a:t>, H, under-coordinated In</a:t>
            </a:r>
          </a:p>
        </p:txBody>
      </p:sp>
      <p:sp>
        <p:nvSpPr>
          <p:cNvPr id="181276" name="Text Box 1053"/>
          <p:cNvSpPr txBox="1">
            <a:spLocks noChangeAspect="1" noChangeArrowheads="1"/>
          </p:cNvSpPr>
          <p:nvPr/>
        </p:nvSpPr>
        <p:spPr bwMode="auto">
          <a:xfrm>
            <a:off x="6599238" y="4738688"/>
            <a:ext cx="4337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en-US" altLang="ja-JP" sz="1800" b="1" dirty="0">
                <a:solidFill>
                  <a:srgbClr val="0000CC"/>
                </a:solidFill>
              </a:rPr>
              <a:t>VBM</a:t>
            </a:r>
            <a:r>
              <a:rPr kumimoji="0" lang="ja-JP" altLang="en-US" sz="1800" b="1" dirty="0">
                <a:solidFill>
                  <a:srgbClr val="0000CC"/>
                </a:solidFill>
              </a:rPr>
              <a:t>上の局在準位</a:t>
            </a:r>
            <a:r>
              <a:rPr kumimoji="0" lang="en-US" altLang="ja-JP" sz="1800" b="1" dirty="0">
                <a:solidFill>
                  <a:srgbClr val="0000CC"/>
                </a:solidFill>
              </a:rPr>
              <a:t> (</a:t>
            </a:r>
            <a:r>
              <a:rPr kumimoji="0" lang="ja-JP" altLang="en-US" sz="1800" b="1" dirty="0">
                <a:solidFill>
                  <a:srgbClr val="0000CC"/>
                </a:solidFill>
              </a:rPr>
              <a:t>可能性</a:t>
            </a:r>
            <a:r>
              <a:rPr kumimoji="0" lang="en-US" altLang="ja-JP" sz="1800" b="1" dirty="0">
                <a:solidFill>
                  <a:srgbClr val="0000CC"/>
                </a:solidFill>
              </a:rPr>
              <a:t>): V</a:t>
            </a:r>
            <a:r>
              <a:rPr kumimoji="0" lang="en-US" altLang="ja-JP" sz="1800" b="1" baseline="-25000" dirty="0">
                <a:solidFill>
                  <a:srgbClr val="0000CC"/>
                </a:solidFill>
              </a:rPr>
              <a:t>O</a:t>
            </a:r>
            <a:r>
              <a:rPr kumimoji="0" lang="en-US" altLang="ja-JP" sz="1800" b="1" dirty="0">
                <a:solidFill>
                  <a:srgbClr val="0000CC"/>
                </a:solidFill>
              </a:rPr>
              <a:t>, OH</a:t>
            </a:r>
            <a:r>
              <a:rPr kumimoji="0" lang="en-US" altLang="ja-JP" sz="1800" b="1" baseline="30000" dirty="0">
                <a:solidFill>
                  <a:srgbClr val="0000CC"/>
                </a:solidFill>
              </a:rPr>
              <a:t>-</a:t>
            </a:r>
            <a:r>
              <a:rPr kumimoji="0" lang="en-US" altLang="ja-JP" sz="1800" b="1" dirty="0">
                <a:solidFill>
                  <a:srgbClr val="0000CC"/>
                </a:solidFill>
              </a:rPr>
              <a:t>, H</a:t>
            </a:r>
            <a:r>
              <a:rPr kumimoji="0" lang="en-US" altLang="ja-JP" sz="1800" b="1" baseline="30000" dirty="0">
                <a:solidFill>
                  <a:srgbClr val="0000CC"/>
                </a:solidFill>
              </a:rPr>
              <a:t>-</a:t>
            </a:r>
          </a:p>
        </p:txBody>
      </p:sp>
      <p:sp>
        <p:nvSpPr>
          <p:cNvPr id="181277" name="AutoShape 1054"/>
          <p:cNvSpPr>
            <a:spLocks/>
          </p:cNvSpPr>
          <p:nvPr/>
        </p:nvSpPr>
        <p:spPr bwMode="auto">
          <a:xfrm>
            <a:off x="2728913" y="2667000"/>
            <a:ext cx="381000" cy="1676400"/>
          </a:xfrm>
          <a:prstGeom prst="leftBrace">
            <a:avLst>
              <a:gd name="adj1" fmla="val 36667"/>
              <a:gd name="adj2" fmla="val 50000"/>
            </a:avLst>
          </a:prstGeom>
          <a:noFill/>
          <a:ln w="317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a:solidFill>
                <a:srgbClr val="000000"/>
              </a:solidFill>
              <a:latin typeface="Times New Roman"/>
              <a:ea typeface="ＭＳ Ｐゴシック"/>
            </a:endParaRPr>
          </a:p>
        </p:txBody>
      </p:sp>
      <p:sp>
        <p:nvSpPr>
          <p:cNvPr id="181278" name="Rectangle 17"/>
          <p:cNvSpPr>
            <a:spLocks noChangeArrowheads="1"/>
          </p:cNvSpPr>
          <p:nvPr/>
        </p:nvSpPr>
        <p:spPr bwMode="auto">
          <a:xfrm>
            <a:off x="1914525" y="331946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altLang="ja-JP" sz="1800" b="1">
                <a:solidFill>
                  <a:srgbClr val="FF0000"/>
                </a:solidFill>
                <a:latin typeface="Times New Roman"/>
                <a:ea typeface="ＭＳ ゴシック" pitchFamily="49" charset="-128"/>
              </a:rPr>
              <a:t>n-TFT</a:t>
            </a:r>
          </a:p>
        </p:txBody>
      </p:sp>
      <p:sp>
        <p:nvSpPr>
          <p:cNvPr id="181279" name="AutoShape 1056"/>
          <p:cNvSpPr>
            <a:spLocks/>
          </p:cNvSpPr>
          <p:nvPr/>
        </p:nvSpPr>
        <p:spPr bwMode="auto">
          <a:xfrm>
            <a:off x="2728913" y="4376738"/>
            <a:ext cx="381000" cy="1676400"/>
          </a:xfrm>
          <a:prstGeom prst="leftBrace">
            <a:avLst>
              <a:gd name="adj1" fmla="val 36667"/>
              <a:gd name="adj2" fmla="val 50000"/>
            </a:avLst>
          </a:prstGeom>
          <a:noFill/>
          <a:ln w="317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a:solidFill>
                <a:srgbClr val="000000"/>
              </a:solidFill>
              <a:latin typeface="Times New Roman"/>
              <a:ea typeface="ＭＳ Ｐゴシック"/>
            </a:endParaRPr>
          </a:p>
        </p:txBody>
      </p:sp>
      <p:sp>
        <p:nvSpPr>
          <p:cNvPr id="181280" name="Rectangle 17"/>
          <p:cNvSpPr>
            <a:spLocks noChangeArrowheads="1"/>
          </p:cNvSpPr>
          <p:nvPr/>
        </p:nvSpPr>
        <p:spPr bwMode="auto">
          <a:xfrm>
            <a:off x="1695467" y="4883151"/>
            <a:ext cx="11144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defRPr/>
            </a:pPr>
            <a:r>
              <a:rPr lang="ja-JP" altLang="en-US" sz="1800" b="1" dirty="0">
                <a:solidFill>
                  <a:srgbClr val="FF0000"/>
                </a:solidFill>
                <a:latin typeface="Times New Roman"/>
                <a:ea typeface="ＭＳ ゴシック" pitchFamily="49" charset="-128"/>
              </a:rPr>
              <a:t>反転動作</a:t>
            </a:r>
            <a:br>
              <a:rPr lang="en-US" altLang="ja-JP" sz="1800" b="1" dirty="0">
                <a:solidFill>
                  <a:srgbClr val="FF0000"/>
                </a:solidFill>
                <a:latin typeface="Times New Roman"/>
                <a:ea typeface="ＭＳ ゴシック" pitchFamily="49" charset="-128"/>
              </a:rPr>
            </a:br>
            <a:r>
              <a:rPr lang="en-US" altLang="ja-JP" sz="1800" b="1" dirty="0">
                <a:solidFill>
                  <a:srgbClr val="FF0000"/>
                </a:solidFill>
                <a:latin typeface="Times New Roman"/>
                <a:ea typeface="ＭＳ ゴシック" pitchFamily="49" charset="-128"/>
              </a:rPr>
              <a:t>/ p-TFT</a:t>
            </a:r>
          </a:p>
        </p:txBody>
      </p:sp>
      <p:sp>
        <p:nvSpPr>
          <p:cNvPr id="181281" name="AutoShape 1058"/>
          <p:cNvSpPr>
            <a:spLocks/>
          </p:cNvSpPr>
          <p:nvPr/>
        </p:nvSpPr>
        <p:spPr bwMode="auto">
          <a:xfrm>
            <a:off x="2767013" y="942975"/>
            <a:ext cx="381000" cy="1676400"/>
          </a:xfrm>
          <a:prstGeom prst="leftBrace">
            <a:avLst>
              <a:gd name="adj1" fmla="val 36667"/>
              <a:gd name="adj2" fmla="val 50000"/>
            </a:avLst>
          </a:prstGeom>
          <a:noFill/>
          <a:ln w="317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a:solidFill>
                <a:srgbClr val="000000"/>
              </a:solidFill>
              <a:latin typeface="Times New Roman"/>
              <a:ea typeface="ＭＳ Ｐゴシック"/>
            </a:endParaRPr>
          </a:p>
        </p:txBody>
      </p:sp>
      <p:sp>
        <p:nvSpPr>
          <p:cNvPr id="181282" name="Rectangle 17"/>
          <p:cNvSpPr>
            <a:spLocks noChangeArrowheads="1"/>
          </p:cNvSpPr>
          <p:nvPr/>
        </p:nvSpPr>
        <p:spPr bwMode="auto">
          <a:xfrm>
            <a:off x="2139950" y="1581151"/>
            <a:ext cx="603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altLang="ja-JP" sz="1800" b="1">
                <a:solidFill>
                  <a:srgbClr val="FF0000"/>
                </a:solidFill>
                <a:latin typeface="Times New Roman"/>
                <a:ea typeface="ＭＳ ゴシック" pitchFamily="49" charset="-128"/>
              </a:rPr>
              <a:t>Hall</a:t>
            </a:r>
          </a:p>
        </p:txBody>
      </p:sp>
      <p:sp>
        <p:nvSpPr>
          <p:cNvPr id="256036" name="Freeform 1060"/>
          <p:cNvSpPr>
            <a:spLocks noChangeAspect="1"/>
          </p:cNvSpPr>
          <p:nvPr/>
        </p:nvSpPr>
        <p:spPr bwMode="auto">
          <a:xfrm>
            <a:off x="3262313" y="2444750"/>
            <a:ext cx="609600" cy="1524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rgbClr val="FF9966"/>
              </a:gs>
              <a:gs pos="100000">
                <a:schemeClr val="bg1"/>
              </a:gs>
            </a:gsLst>
            <a:lin ang="5400000" scaled="1"/>
          </a:gradFill>
          <a:ln w="9525">
            <a:solidFill>
              <a:schemeClr val="tx1"/>
            </a:solidFill>
            <a:round/>
            <a:headEnd/>
            <a:tailEnd/>
          </a:ln>
          <a:effectLst/>
        </p:spPr>
        <p:txBody>
          <a:bodyPr wrap="none" anchor="ctr"/>
          <a:lstStyle/>
          <a:p>
            <a:pPr>
              <a:defRPr/>
            </a:pPr>
            <a:endParaRPr lang="ja-JP" altLang="en-US">
              <a:solidFill>
                <a:srgbClr val="000000"/>
              </a:solidFill>
              <a:latin typeface="Times New Roman"/>
              <a:ea typeface="ＭＳ Ｐゴシック"/>
            </a:endParaRPr>
          </a:p>
        </p:txBody>
      </p:sp>
      <p:sp>
        <p:nvSpPr>
          <p:cNvPr id="181284" name="Line 14"/>
          <p:cNvSpPr>
            <a:spLocks noChangeShapeType="1"/>
          </p:cNvSpPr>
          <p:nvPr/>
        </p:nvSpPr>
        <p:spPr bwMode="auto">
          <a:xfrm>
            <a:off x="3963988" y="1900238"/>
            <a:ext cx="100965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85" name="Rectangle 15"/>
          <p:cNvSpPr>
            <a:spLocks noChangeArrowheads="1"/>
          </p:cNvSpPr>
          <p:nvPr/>
        </p:nvSpPr>
        <p:spPr bwMode="auto">
          <a:xfrm>
            <a:off x="3260726" y="1828800"/>
            <a:ext cx="2225675" cy="147638"/>
          </a:xfrm>
          <a:prstGeom prst="rect">
            <a:avLst/>
          </a:prstGeom>
          <a:gradFill rotWithShape="0">
            <a:gsLst>
              <a:gs pos="0">
                <a:srgbClr val="00FFFF"/>
              </a:gs>
              <a:gs pos="50000">
                <a:srgbClr val="007676"/>
              </a:gs>
              <a:gs pos="100000">
                <a:srgbClr val="00FFFF"/>
              </a:gs>
            </a:gsLst>
            <a:lin ang="540000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defRPr/>
            </a:pPr>
            <a:endParaRPr lang="ja-JP" altLang="ja-JP">
              <a:solidFill>
                <a:srgbClr val="000000"/>
              </a:solidFill>
              <a:latin typeface="Times New Roman"/>
              <a:ea typeface="ＭＳ ゴシック" pitchFamily="49" charset="-128"/>
            </a:endParaRPr>
          </a:p>
        </p:txBody>
      </p:sp>
      <p:sp>
        <p:nvSpPr>
          <p:cNvPr id="181286" name="Line 16"/>
          <p:cNvSpPr>
            <a:spLocks noChangeShapeType="1"/>
          </p:cNvSpPr>
          <p:nvPr/>
        </p:nvSpPr>
        <p:spPr bwMode="auto">
          <a:xfrm flipH="1">
            <a:off x="5181600" y="1900238"/>
            <a:ext cx="0" cy="304800"/>
          </a:xfrm>
          <a:prstGeom prst="line">
            <a:avLst/>
          </a:prstGeom>
          <a:noFill/>
          <a:ln w="19050">
            <a:solidFill>
              <a:srgbClr val="00008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87" name="Line 18"/>
          <p:cNvSpPr>
            <a:spLocks noChangeShapeType="1"/>
          </p:cNvSpPr>
          <p:nvPr/>
        </p:nvSpPr>
        <p:spPr bwMode="auto">
          <a:xfrm>
            <a:off x="4252913" y="1585913"/>
            <a:ext cx="0" cy="215900"/>
          </a:xfrm>
          <a:prstGeom prst="line">
            <a:avLst/>
          </a:prstGeom>
          <a:noFill/>
          <a:ln w="19050">
            <a:solidFill>
              <a:srgbClr val="000080"/>
            </a:solidFill>
            <a:round/>
            <a:headEnd/>
            <a:tailEnd type="stealth"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88" name="Line 19"/>
          <p:cNvSpPr>
            <a:spLocks noChangeShapeType="1"/>
          </p:cNvSpPr>
          <p:nvPr/>
        </p:nvSpPr>
        <p:spPr bwMode="auto">
          <a:xfrm>
            <a:off x="4252913" y="1947863"/>
            <a:ext cx="0" cy="247650"/>
          </a:xfrm>
          <a:prstGeom prst="line">
            <a:avLst/>
          </a:prstGeom>
          <a:noFill/>
          <a:ln w="19050">
            <a:solidFill>
              <a:srgbClr val="000080"/>
            </a:solidFill>
            <a:round/>
            <a:headEnd type="stealth" w="med" len="me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89" name="Rectangle 20"/>
          <p:cNvSpPr>
            <a:spLocks noChangeArrowheads="1"/>
          </p:cNvSpPr>
          <p:nvPr/>
        </p:nvSpPr>
        <p:spPr bwMode="auto">
          <a:xfrm>
            <a:off x="3821113" y="1295401"/>
            <a:ext cx="127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defRPr/>
            </a:pPr>
            <a:r>
              <a:rPr kumimoji="0" lang="en-US" altLang="ja-JP" sz="1800" b="1">
                <a:solidFill>
                  <a:srgbClr val="289482"/>
                </a:solidFill>
                <a:latin typeface="Times New Roman"/>
                <a:ea typeface="ＭＳ Ｐゴシック"/>
              </a:rPr>
              <a:t>23–42 meV</a:t>
            </a:r>
          </a:p>
        </p:txBody>
      </p:sp>
      <p:sp>
        <p:nvSpPr>
          <p:cNvPr id="181290" name="Rectangle 1068"/>
          <p:cNvSpPr>
            <a:spLocks noChangeArrowheads="1"/>
          </p:cNvSpPr>
          <p:nvPr/>
        </p:nvSpPr>
        <p:spPr bwMode="auto">
          <a:xfrm>
            <a:off x="1590463" y="2154629"/>
            <a:ext cx="13195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kumimoji="0" lang="ja-JP" altLang="en-US" sz="1800" b="1" dirty="0">
                <a:solidFill>
                  <a:srgbClr val="FF0000"/>
                </a:solidFill>
                <a:latin typeface="Times New Roman"/>
                <a:ea typeface="ＭＳ Ｐゴシック"/>
              </a:rPr>
              <a:t>ドナー準位</a:t>
            </a:r>
            <a:br>
              <a:rPr kumimoji="0" lang="en-US" altLang="ja-JP" sz="1800" b="1" dirty="0">
                <a:solidFill>
                  <a:srgbClr val="FF0000"/>
                </a:solidFill>
                <a:latin typeface="Times New Roman"/>
                <a:ea typeface="ＭＳ Ｐゴシック"/>
              </a:rPr>
            </a:br>
            <a:r>
              <a:rPr kumimoji="0" lang="en-US" altLang="ja-JP" sz="1800" b="1" dirty="0">
                <a:solidFill>
                  <a:srgbClr val="FF0000"/>
                </a:solidFill>
                <a:latin typeface="Times New Roman"/>
                <a:ea typeface="ＭＳ Ｐゴシック"/>
              </a:rPr>
              <a:t>0.1–0.15 </a:t>
            </a:r>
            <a:r>
              <a:rPr kumimoji="0" lang="en-US" altLang="ja-JP" sz="1800" b="1" dirty="0" err="1">
                <a:solidFill>
                  <a:srgbClr val="FF0000"/>
                </a:solidFill>
                <a:latin typeface="Times New Roman"/>
                <a:ea typeface="ＭＳ Ｐゴシック"/>
              </a:rPr>
              <a:t>eV</a:t>
            </a:r>
            <a:endParaRPr kumimoji="0" lang="en-US" altLang="ja-JP" sz="1800" b="1" dirty="0">
              <a:solidFill>
                <a:srgbClr val="FF0000"/>
              </a:solidFill>
              <a:latin typeface="Times New Roman"/>
              <a:ea typeface="ＭＳ Ｐゴシック"/>
            </a:endParaRPr>
          </a:p>
        </p:txBody>
      </p:sp>
      <p:sp>
        <p:nvSpPr>
          <p:cNvPr id="181291" name="Line 1069"/>
          <p:cNvSpPr>
            <a:spLocks noChangeShapeType="1"/>
          </p:cNvSpPr>
          <p:nvPr/>
        </p:nvSpPr>
        <p:spPr bwMode="auto">
          <a:xfrm>
            <a:off x="2876550" y="2524125"/>
            <a:ext cx="381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93" name="Text Box 56"/>
          <p:cNvSpPr txBox="1">
            <a:spLocks noChangeAspect="1" noChangeArrowheads="1"/>
          </p:cNvSpPr>
          <p:nvPr/>
        </p:nvSpPr>
        <p:spPr bwMode="auto">
          <a:xfrm>
            <a:off x="6996114" y="5638800"/>
            <a:ext cx="30893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en-US" altLang="ja-JP" sz="2000" b="1" dirty="0">
                <a:solidFill>
                  <a:srgbClr val="FF0000"/>
                </a:solidFill>
              </a:rPr>
              <a:t>VBM: </a:t>
            </a:r>
            <a:r>
              <a:rPr kumimoji="0" lang="ja-JP" altLang="en-US" sz="2000" b="1" dirty="0">
                <a:solidFill>
                  <a:srgbClr val="FF0000"/>
                </a:solidFill>
              </a:rPr>
              <a:t>強く局在</a:t>
            </a:r>
            <a:br>
              <a:rPr kumimoji="0" lang="en-US" altLang="ja-JP" sz="2000" b="1" dirty="0">
                <a:solidFill>
                  <a:srgbClr val="FF0000"/>
                </a:solidFill>
              </a:rPr>
            </a:br>
            <a:r>
              <a:rPr kumimoji="0" lang="ja-JP" altLang="en-US" sz="2000" b="1" dirty="0">
                <a:solidFill>
                  <a:srgbClr val="FF0000"/>
                </a:solidFill>
              </a:rPr>
              <a:t>　</a:t>
            </a:r>
            <a:r>
              <a:rPr kumimoji="0" lang="ja-JP" altLang="en-US" sz="2000" dirty="0">
                <a:solidFill>
                  <a:srgbClr val="FF0000"/>
                </a:solidFill>
              </a:rPr>
              <a:t>良い正孔輸送は難しい？</a:t>
            </a:r>
            <a:endParaRPr kumimoji="0" lang="en-US" altLang="ja-JP" sz="2000" dirty="0">
              <a:solidFill>
                <a:srgbClr val="FF0000"/>
              </a:solidFill>
            </a:endParaRPr>
          </a:p>
        </p:txBody>
      </p:sp>
      <p:sp>
        <p:nvSpPr>
          <p:cNvPr id="181294" name="Line 46"/>
          <p:cNvSpPr>
            <a:spLocks noChangeShapeType="1"/>
          </p:cNvSpPr>
          <p:nvPr/>
        </p:nvSpPr>
        <p:spPr bwMode="auto">
          <a:xfrm>
            <a:off x="3262313" y="5705475"/>
            <a:ext cx="4191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295" name="Rectangle 48"/>
          <p:cNvSpPr>
            <a:spLocks noChangeArrowheads="1"/>
          </p:cNvSpPr>
          <p:nvPr/>
        </p:nvSpPr>
        <p:spPr bwMode="auto">
          <a:xfrm>
            <a:off x="5486400" y="17145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latin typeface="Times New Roman"/>
              <a:ea typeface="ＭＳ Ｐゴシック"/>
            </a:endParaRPr>
          </a:p>
        </p:txBody>
      </p:sp>
      <p:sp>
        <p:nvSpPr>
          <p:cNvPr id="181296" name="Rectangle 1067"/>
          <p:cNvSpPr>
            <a:spLocks noChangeArrowheads="1"/>
          </p:cNvSpPr>
          <p:nvPr/>
        </p:nvSpPr>
        <p:spPr bwMode="auto">
          <a:xfrm>
            <a:off x="5429748" y="1644651"/>
            <a:ext cx="19623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eaLnBrk="0" hangingPunct="0">
              <a:defRPr/>
            </a:pPr>
            <a:r>
              <a:rPr kumimoji="0" lang="ja-JP" altLang="en-US" sz="1800" b="1" dirty="0">
                <a:solidFill>
                  <a:srgbClr val="289482"/>
                </a:solidFill>
                <a:latin typeface="Times New Roman"/>
                <a:ea typeface="ＭＳ Ｐゴシック"/>
              </a:rPr>
              <a:t>キャリア輸送障壁</a:t>
            </a:r>
            <a:r>
              <a:rPr kumimoji="0" lang="en-US" altLang="ja-JP" sz="1800" b="1" dirty="0">
                <a:solidFill>
                  <a:srgbClr val="289482"/>
                </a:solidFill>
                <a:latin typeface="Times New Roman"/>
                <a:ea typeface="ＭＳ Ｐゴシック"/>
              </a:rPr>
              <a:t> </a:t>
            </a:r>
            <a:br>
              <a:rPr kumimoji="0" lang="en-US" altLang="ja-JP" sz="1800" b="1" dirty="0">
                <a:solidFill>
                  <a:srgbClr val="289482"/>
                </a:solidFill>
                <a:latin typeface="Times New Roman"/>
                <a:ea typeface="ＭＳ Ｐゴシック"/>
              </a:rPr>
            </a:br>
            <a:r>
              <a:rPr kumimoji="0" lang="en-US" altLang="ja-JP" sz="1800" b="1" dirty="0">
                <a:solidFill>
                  <a:srgbClr val="289482"/>
                </a:solidFill>
                <a:latin typeface="Times New Roman"/>
                <a:ea typeface="ＭＳ Ｐゴシック"/>
              </a:rPr>
              <a:t>0.05-0.1eV</a:t>
            </a:r>
          </a:p>
        </p:txBody>
      </p:sp>
      <p:sp>
        <p:nvSpPr>
          <p:cNvPr id="181297" name="Text Box 56"/>
          <p:cNvSpPr txBox="1">
            <a:spLocks noChangeAspect="1" noChangeArrowheads="1"/>
          </p:cNvSpPr>
          <p:nvPr/>
        </p:nvSpPr>
        <p:spPr bwMode="auto">
          <a:xfrm>
            <a:off x="3563939" y="838200"/>
            <a:ext cx="2733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kumimoji="0" lang="ja-JP" altLang="en-US" sz="2000" b="1" dirty="0">
                <a:solidFill>
                  <a:srgbClr val="FF0000"/>
                </a:solidFill>
              </a:rPr>
              <a:t>伝導帯</a:t>
            </a:r>
            <a:r>
              <a:rPr kumimoji="0" lang="en-US" altLang="ja-JP" sz="2000" b="1" dirty="0">
                <a:solidFill>
                  <a:srgbClr val="FF0000"/>
                </a:solidFill>
              </a:rPr>
              <a:t>: c-IGZO</a:t>
            </a:r>
            <a:r>
              <a:rPr kumimoji="0" lang="ja-JP" altLang="en-US" sz="2000" b="1" dirty="0">
                <a:solidFill>
                  <a:srgbClr val="FF0000"/>
                </a:solidFill>
              </a:rPr>
              <a:t>に類似</a:t>
            </a:r>
            <a:endParaRPr kumimoji="0" lang="en-US" altLang="ja-JP" sz="2000" dirty="0">
              <a:solidFill>
                <a:srgbClr val="FF0000"/>
              </a:solidFill>
            </a:endParaRPr>
          </a:p>
        </p:txBody>
      </p:sp>
      <p:sp>
        <p:nvSpPr>
          <p:cNvPr id="181298" name="Rectangle 51"/>
          <p:cNvSpPr>
            <a:spLocks noChangeArrowheads="1"/>
          </p:cNvSpPr>
          <p:nvPr/>
        </p:nvSpPr>
        <p:spPr bwMode="auto">
          <a:xfrm>
            <a:off x="2800350" y="4048125"/>
            <a:ext cx="2286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latin typeface="Times New Roman"/>
              <a:ea typeface="ＭＳ Ｐゴシック"/>
            </a:endParaRPr>
          </a:p>
        </p:txBody>
      </p:sp>
      <p:sp>
        <p:nvSpPr>
          <p:cNvPr id="181299" name="Rectangle 52"/>
          <p:cNvSpPr>
            <a:spLocks noChangeArrowheads="1"/>
          </p:cNvSpPr>
          <p:nvPr/>
        </p:nvSpPr>
        <p:spPr bwMode="auto">
          <a:xfrm>
            <a:off x="3105150" y="4038600"/>
            <a:ext cx="228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latin typeface="Times New Roman"/>
              <a:ea typeface="ＭＳ Ｐゴシック"/>
            </a:endParaRPr>
          </a:p>
        </p:txBody>
      </p:sp>
      <p:sp>
        <p:nvSpPr>
          <p:cNvPr id="181300" name="Rectangle 17"/>
          <p:cNvSpPr>
            <a:spLocks noChangeArrowheads="1"/>
          </p:cNvSpPr>
          <p:nvPr/>
        </p:nvSpPr>
        <p:spPr bwMode="auto">
          <a:xfrm>
            <a:off x="1936750" y="3943351"/>
            <a:ext cx="1579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altLang="ja-JP" sz="1800" b="1" i="1" dirty="0">
                <a:solidFill>
                  <a:srgbClr val="0000CC"/>
                </a:solidFill>
                <a:latin typeface="Times New Roman"/>
                <a:ea typeface="ＭＳ ゴシック" pitchFamily="49" charset="-128"/>
              </a:rPr>
              <a:t>n-</a:t>
            </a:r>
            <a:r>
              <a:rPr lang="en-US" altLang="ja-JP" sz="1800" b="1" i="1" dirty="0" err="1">
                <a:solidFill>
                  <a:srgbClr val="0000CC"/>
                </a:solidFill>
                <a:latin typeface="Times New Roman"/>
                <a:ea typeface="ＭＳ ゴシック" pitchFamily="49" charset="-128"/>
              </a:rPr>
              <a:t>ch</a:t>
            </a:r>
            <a:r>
              <a:rPr lang="en-US" altLang="ja-JP" sz="1800" b="1" i="1" dirty="0">
                <a:solidFill>
                  <a:srgbClr val="0000CC"/>
                </a:solidFill>
                <a:latin typeface="Times New Roman"/>
                <a:ea typeface="ＭＳ ゴシック" pitchFamily="49" charset="-128"/>
              </a:rPr>
              <a:t> TFT</a:t>
            </a:r>
            <a:r>
              <a:rPr lang="ja-JP" altLang="en-US" sz="1800" b="1" i="1" dirty="0" err="1">
                <a:solidFill>
                  <a:srgbClr val="0000CC"/>
                </a:solidFill>
                <a:latin typeface="Times New Roman"/>
                <a:ea typeface="ＭＳ ゴシック" pitchFamily="49" charset="-128"/>
              </a:rPr>
              <a:t>には</a:t>
            </a:r>
            <a:br>
              <a:rPr lang="en-US" altLang="ja-JP" sz="1800" b="1" i="1" dirty="0">
                <a:solidFill>
                  <a:srgbClr val="0000CC"/>
                </a:solidFill>
                <a:latin typeface="Times New Roman"/>
                <a:ea typeface="ＭＳ ゴシック" pitchFamily="49" charset="-128"/>
              </a:rPr>
            </a:br>
            <a:r>
              <a:rPr lang="ja-JP" altLang="en-US" sz="1800" b="1" i="1" dirty="0">
                <a:solidFill>
                  <a:srgbClr val="0000CC"/>
                </a:solidFill>
                <a:latin typeface="Times New Roman"/>
                <a:ea typeface="ＭＳ ゴシック" pitchFamily="49" charset="-128"/>
              </a:rPr>
              <a:t>不活性</a:t>
            </a:r>
            <a:endParaRPr lang="en-US" altLang="ja-JP" sz="1800" b="1" i="1" dirty="0">
              <a:solidFill>
                <a:srgbClr val="0000CC"/>
              </a:solidFill>
              <a:latin typeface="Times New Roman"/>
              <a:ea typeface="ＭＳ ゴシック" pitchFamily="49" charset="-128"/>
            </a:endParaRPr>
          </a:p>
        </p:txBody>
      </p:sp>
      <p:sp>
        <p:nvSpPr>
          <p:cNvPr id="181301" name="Rectangle 54"/>
          <p:cNvSpPr>
            <a:spLocks noChangeArrowheads="1"/>
          </p:cNvSpPr>
          <p:nvPr/>
        </p:nvSpPr>
        <p:spPr bwMode="auto">
          <a:xfrm>
            <a:off x="6600825" y="4591050"/>
            <a:ext cx="2286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latin typeface="Times New Roman"/>
              <a:ea typeface="ＭＳ Ｐゴシック"/>
            </a:endParaRPr>
          </a:p>
        </p:txBody>
      </p:sp>
      <p:sp>
        <p:nvSpPr>
          <p:cNvPr id="181302" name="Text Box 1047"/>
          <p:cNvSpPr txBox="1">
            <a:spLocks noChangeAspect="1" noChangeArrowheads="1"/>
          </p:cNvSpPr>
          <p:nvPr/>
        </p:nvSpPr>
        <p:spPr bwMode="auto">
          <a:xfrm>
            <a:off x="3795714" y="4214814"/>
            <a:ext cx="3225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defRPr/>
            </a:pPr>
            <a:r>
              <a:rPr kumimoji="0" lang="ja-JP" altLang="en-US" sz="1800" b="1" dirty="0">
                <a:solidFill>
                  <a:srgbClr val="0000CC"/>
                </a:solidFill>
              </a:rPr>
              <a:t>深い捕獲準位</a:t>
            </a:r>
            <a:r>
              <a:rPr kumimoji="0" lang="en-US" altLang="ja-JP" sz="1800" b="1" dirty="0">
                <a:solidFill>
                  <a:srgbClr val="0000CC"/>
                </a:solidFill>
              </a:rPr>
              <a:t> (&gt;5</a:t>
            </a:r>
            <a:r>
              <a:rPr kumimoji="0" lang="en-US" altLang="ja-JP" sz="1800" b="1" dirty="0">
                <a:solidFill>
                  <a:srgbClr val="0000CC"/>
                </a:solidFill>
                <a:cs typeface="Times New Roman" pitchFamily="18" charset="0"/>
              </a:rPr>
              <a:t>×</a:t>
            </a:r>
            <a:r>
              <a:rPr kumimoji="0" lang="en-US" altLang="ja-JP" sz="1800" b="1" dirty="0">
                <a:solidFill>
                  <a:srgbClr val="0000CC"/>
                </a:solidFill>
              </a:rPr>
              <a:t>10</a:t>
            </a:r>
            <a:r>
              <a:rPr kumimoji="0" lang="en-US" altLang="ja-JP" sz="1800" b="1" baseline="30000" dirty="0">
                <a:solidFill>
                  <a:srgbClr val="0000CC"/>
                </a:solidFill>
              </a:rPr>
              <a:t>20</a:t>
            </a:r>
            <a:r>
              <a:rPr kumimoji="0" lang="en-US" altLang="ja-JP" sz="1800" b="1" dirty="0">
                <a:solidFill>
                  <a:srgbClr val="0000CC"/>
                </a:solidFill>
              </a:rPr>
              <a:t> cm</a:t>
            </a:r>
            <a:r>
              <a:rPr kumimoji="0" lang="en-US" altLang="ja-JP" sz="1800" b="1" baseline="30000" dirty="0">
                <a:solidFill>
                  <a:srgbClr val="0000CC"/>
                </a:solidFill>
              </a:rPr>
              <a:t>-3</a:t>
            </a:r>
            <a:r>
              <a:rPr kumimoji="0" lang="en-US" altLang="ja-JP" sz="1800" b="1" dirty="0">
                <a:solidFill>
                  <a:srgbClr val="0000CC"/>
                </a:solidFill>
              </a:rPr>
              <a:t>)</a:t>
            </a:r>
            <a:br>
              <a:rPr kumimoji="0" lang="en-US" altLang="ja-JP" sz="1800" b="1" dirty="0">
                <a:solidFill>
                  <a:srgbClr val="0000CC"/>
                </a:solidFill>
              </a:rPr>
            </a:br>
            <a:r>
              <a:rPr kumimoji="0" lang="ja-JP" altLang="en-US" sz="1800" b="1" dirty="0">
                <a:solidFill>
                  <a:srgbClr val="0000CC"/>
                </a:solidFill>
              </a:rPr>
              <a:t>　　　　</a:t>
            </a:r>
            <a:r>
              <a:rPr kumimoji="0" lang="en-US" altLang="ja-JP" sz="1800" b="1" dirty="0">
                <a:solidFill>
                  <a:srgbClr val="0000CC"/>
                </a:solidFill>
              </a:rPr>
              <a:t>p-</a:t>
            </a:r>
            <a:r>
              <a:rPr kumimoji="0" lang="en-US" altLang="ja-JP" sz="1800" b="1" dirty="0" err="1">
                <a:solidFill>
                  <a:srgbClr val="0000CC"/>
                </a:solidFill>
              </a:rPr>
              <a:t>ch</a:t>
            </a:r>
            <a:r>
              <a:rPr kumimoji="0" lang="ja-JP" altLang="en-US" sz="1800" b="1" dirty="0">
                <a:solidFill>
                  <a:srgbClr val="0000CC"/>
                </a:solidFill>
              </a:rPr>
              <a:t>動作を抑制</a:t>
            </a:r>
            <a:endParaRPr kumimoji="0" lang="en-US" altLang="ja-JP" sz="1800" b="1" dirty="0">
              <a:solidFill>
                <a:srgbClr val="0000CC"/>
              </a:solidFill>
            </a:endParaRPr>
          </a:p>
        </p:txBody>
      </p:sp>
      <p:sp>
        <p:nvSpPr>
          <p:cNvPr id="181303" name="Line 16"/>
          <p:cNvSpPr>
            <a:spLocks noChangeShapeType="1"/>
          </p:cNvSpPr>
          <p:nvPr/>
        </p:nvSpPr>
        <p:spPr bwMode="auto">
          <a:xfrm flipH="1">
            <a:off x="3448050" y="4314825"/>
            <a:ext cx="0" cy="1066800"/>
          </a:xfrm>
          <a:prstGeom prst="line">
            <a:avLst/>
          </a:prstGeom>
          <a:noFill/>
          <a:ln w="381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Times New Roman"/>
              <a:ea typeface="ＭＳ Ｐゴシック"/>
            </a:endParaRPr>
          </a:p>
        </p:txBody>
      </p:sp>
      <p:sp>
        <p:nvSpPr>
          <p:cNvPr id="181304" name="Rectangle 17"/>
          <p:cNvSpPr>
            <a:spLocks noChangeArrowheads="1"/>
          </p:cNvSpPr>
          <p:nvPr/>
        </p:nvSpPr>
        <p:spPr bwMode="auto">
          <a:xfrm>
            <a:off x="3200401" y="4681538"/>
            <a:ext cx="912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altLang="ja-JP" sz="1800" b="1">
                <a:solidFill>
                  <a:srgbClr val="FFFFFF"/>
                </a:solidFill>
                <a:latin typeface="Times New Roman"/>
                <a:ea typeface="ＭＳ ゴシック" pitchFamily="49" charset="-128"/>
              </a:rPr>
              <a:t>~1.5 eV</a:t>
            </a:r>
          </a:p>
        </p:txBody>
      </p:sp>
    </p:spTree>
    <p:extLst>
      <p:ext uri="{BB962C8B-B14F-4D97-AF65-F5344CB8AC3E}">
        <p14:creationId xmlns:p14="http://schemas.microsoft.com/office/powerpoint/2010/main" val="13129649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ChangeArrowheads="1"/>
          </p:cNvSpPr>
          <p:nvPr/>
        </p:nvSpPr>
        <p:spPr bwMode="auto">
          <a:xfrm>
            <a:off x="2103438" y="4267200"/>
            <a:ext cx="6276685"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75" name="Rectangle 1026"/>
          <p:cNvSpPr>
            <a:spLocks noGrp="1" noChangeArrowheads="1"/>
          </p:cNvSpPr>
          <p:nvPr>
            <p:ph type="title" idx="4294967295"/>
          </p:nvPr>
        </p:nvSpPr>
        <p:spPr>
          <a:xfrm>
            <a:off x="1524000" y="0"/>
            <a:ext cx="9144000" cy="762000"/>
          </a:xfrm>
          <a:noFill/>
        </p:spPr>
        <p:txBody>
          <a:bodyPr/>
          <a:lstStyle/>
          <a:p>
            <a:pPr eaLnBrk="1" hangingPunct="1"/>
            <a:r>
              <a:rPr lang="en-US" altLang="ja-JP" sz="3600" b="1" dirty="0">
                <a:solidFill>
                  <a:srgbClr val="0000FF"/>
                </a:solidFill>
                <a:latin typeface="Times New Roman" pitchFamily="18" charset="0"/>
                <a:cs typeface="Times New Roman" pitchFamily="18" charset="0"/>
              </a:rPr>
              <a:t>a-IGZO</a:t>
            </a:r>
            <a:r>
              <a:rPr lang="ja-JP" altLang="en-US" sz="3600" b="1" dirty="0">
                <a:solidFill>
                  <a:srgbClr val="0000FF"/>
                </a:solidFill>
                <a:latin typeface="Times New Roman" pitchFamily="18" charset="0"/>
                <a:cs typeface="Times New Roman" pitchFamily="18" charset="0"/>
              </a:rPr>
              <a:t>はきれいな半導体か？</a:t>
            </a:r>
            <a:endParaRPr lang="en-US" altLang="ja-JP" sz="3600" b="1" dirty="0">
              <a:solidFill>
                <a:srgbClr val="0000FF"/>
              </a:solidFill>
              <a:latin typeface="Times New Roman" pitchFamily="18" charset="0"/>
              <a:cs typeface="Times New Roman" pitchFamily="18" charset="0"/>
            </a:endParaRPr>
          </a:p>
        </p:txBody>
      </p:sp>
      <p:sp>
        <p:nvSpPr>
          <p:cNvPr id="256003" name="Freeform 1027"/>
          <p:cNvSpPr>
            <a:spLocks noChangeAspect="1"/>
          </p:cNvSpPr>
          <p:nvPr/>
        </p:nvSpPr>
        <p:spPr bwMode="auto">
          <a:xfrm>
            <a:off x="2101850" y="434340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77" name="Freeform 1028"/>
          <p:cNvSpPr>
            <a:spLocks noChangeAspect="1"/>
          </p:cNvSpPr>
          <p:nvPr/>
        </p:nvSpPr>
        <p:spPr bwMode="auto">
          <a:xfrm>
            <a:off x="2103438" y="2733675"/>
            <a:ext cx="609600" cy="304800"/>
          </a:xfrm>
          <a:custGeom>
            <a:avLst/>
            <a:gdLst>
              <a:gd name="T0" fmla="*/ 0 w 624"/>
              <a:gd name="T1" fmla="*/ 0 h 528"/>
              <a:gd name="T2" fmla="*/ 609600 w 624"/>
              <a:gd name="T3" fmla="*/ 166255 h 528"/>
              <a:gd name="T4" fmla="*/ 0 w 624"/>
              <a:gd name="T5" fmla="*/ 3048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78" name="Line 1029"/>
          <p:cNvSpPr>
            <a:spLocks noChangeAspect="1" noChangeShapeType="1"/>
          </p:cNvSpPr>
          <p:nvPr/>
        </p:nvSpPr>
        <p:spPr bwMode="auto">
          <a:xfrm>
            <a:off x="2093913" y="2241550"/>
            <a:ext cx="645096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79" name="Line 1030"/>
          <p:cNvSpPr>
            <a:spLocks noChangeAspect="1" noChangeShapeType="1"/>
          </p:cNvSpPr>
          <p:nvPr/>
        </p:nvSpPr>
        <p:spPr bwMode="auto">
          <a:xfrm>
            <a:off x="2093914" y="64262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80" name="Line 1031"/>
          <p:cNvSpPr>
            <a:spLocks noChangeAspect="1" noChangeShapeType="1"/>
          </p:cNvSpPr>
          <p:nvPr/>
        </p:nvSpPr>
        <p:spPr bwMode="auto">
          <a:xfrm>
            <a:off x="2093914" y="5830888"/>
            <a:ext cx="652444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81" name="Line 1032"/>
          <p:cNvSpPr>
            <a:spLocks noChangeShapeType="1"/>
          </p:cNvSpPr>
          <p:nvPr/>
        </p:nvSpPr>
        <p:spPr bwMode="auto">
          <a:xfrm>
            <a:off x="2058988" y="54102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82" name="Freeform 1033"/>
          <p:cNvSpPr>
            <a:spLocks noChangeAspect="1"/>
          </p:cNvSpPr>
          <p:nvPr/>
        </p:nvSpPr>
        <p:spPr bwMode="auto">
          <a:xfrm>
            <a:off x="3125788" y="1154114"/>
            <a:ext cx="1752600" cy="1089025"/>
          </a:xfrm>
          <a:custGeom>
            <a:avLst/>
            <a:gdLst>
              <a:gd name="T0" fmla="*/ 0 w 1104"/>
              <a:gd name="T1" fmla="*/ 1089025 h 686"/>
              <a:gd name="T2" fmla="*/ 1077912 w 1104"/>
              <a:gd name="T3" fmla="*/ 849313 h 686"/>
              <a:gd name="T4" fmla="*/ 1622425 w 1104"/>
              <a:gd name="T5" fmla="*/ 457200 h 686"/>
              <a:gd name="T6" fmla="*/ 1752600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83" name="Freeform 1034"/>
          <p:cNvSpPr>
            <a:spLocks noChangeAspect="1"/>
          </p:cNvSpPr>
          <p:nvPr/>
        </p:nvSpPr>
        <p:spPr bwMode="auto">
          <a:xfrm>
            <a:off x="4430714" y="5830888"/>
            <a:ext cx="344487" cy="595312"/>
          </a:xfrm>
          <a:custGeom>
            <a:avLst/>
            <a:gdLst>
              <a:gd name="T0" fmla="*/ 0 w 192"/>
              <a:gd name="T1" fmla="*/ 0 h 288"/>
              <a:gd name="T2" fmla="*/ 258365 w 192"/>
              <a:gd name="T3" fmla="*/ 396875 h 288"/>
              <a:gd name="T4" fmla="*/ 344487 w 192"/>
              <a:gd name="T5" fmla="*/ 5953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84" name="Text Box 1035"/>
          <p:cNvSpPr txBox="1">
            <a:spLocks noChangeAspect="1" noChangeArrowheads="1"/>
          </p:cNvSpPr>
          <p:nvPr/>
        </p:nvSpPr>
        <p:spPr bwMode="auto">
          <a:xfrm>
            <a:off x="3144838" y="6400800"/>
            <a:ext cx="11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en-US" altLang="ja-JP" sz="1600" b="1" baseline="0">
                <a:solidFill>
                  <a:prstClr val="black"/>
                </a:solidFill>
                <a:ea typeface="ＭＳ Ｐゴシック" pitchFamily="50" charset="-128"/>
                <a:cs typeface="Times New Roman" pitchFamily="18" charset="0"/>
              </a:rPr>
              <a:t>Log (DOS)</a:t>
            </a:r>
          </a:p>
        </p:txBody>
      </p:sp>
      <p:sp>
        <p:nvSpPr>
          <p:cNvPr id="28685" name="Text Box 1037"/>
          <p:cNvSpPr txBox="1">
            <a:spLocks noChangeAspect="1" noChangeArrowheads="1"/>
          </p:cNvSpPr>
          <p:nvPr/>
        </p:nvSpPr>
        <p:spPr bwMode="auto">
          <a:xfrm>
            <a:off x="4633913" y="6096000"/>
            <a:ext cx="468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en-US" altLang="ja-JP" sz="1600" b="1" baseline="0">
                <a:solidFill>
                  <a:prstClr val="black"/>
                </a:solidFill>
                <a:ea typeface="ＭＳ Ｐゴシック" pitchFamily="50" charset="-128"/>
                <a:cs typeface="Times New Roman" pitchFamily="18" charset="0"/>
              </a:rPr>
              <a:t>VB</a:t>
            </a:r>
          </a:p>
        </p:txBody>
      </p:sp>
      <p:sp>
        <p:nvSpPr>
          <p:cNvPr id="28686" name="Text Box 1040"/>
          <p:cNvSpPr txBox="1">
            <a:spLocks noChangeAspect="1" noChangeArrowheads="1"/>
          </p:cNvSpPr>
          <p:nvPr/>
        </p:nvSpPr>
        <p:spPr bwMode="auto">
          <a:xfrm>
            <a:off x="2779930" y="5308180"/>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ja-JP" altLang="en-US" sz="1600" b="1" baseline="0">
                <a:solidFill>
                  <a:prstClr val="black"/>
                </a:solidFill>
                <a:ea typeface="ＭＳ Ｐゴシック" pitchFamily="50" charset="-128"/>
                <a:cs typeface="Times New Roman" pitchFamily="18" charset="0"/>
              </a:rPr>
              <a:t>裾状欠陥</a:t>
            </a:r>
            <a:endParaRPr kumimoji="0" lang="en-US" altLang="ja-JP" sz="1600" b="1" baseline="0" dirty="0">
              <a:solidFill>
                <a:prstClr val="black"/>
              </a:solidFill>
              <a:ea typeface="ＭＳ Ｐゴシック" pitchFamily="50" charset="-128"/>
              <a:cs typeface="Times New Roman" pitchFamily="18" charset="0"/>
            </a:endParaRPr>
          </a:p>
        </p:txBody>
      </p:sp>
      <p:sp>
        <p:nvSpPr>
          <p:cNvPr id="28687" name="Text Box 1043"/>
          <p:cNvSpPr txBox="1">
            <a:spLocks noChangeAspect="1" noChangeArrowheads="1"/>
          </p:cNvSpPr>
          <p:nvPr/>
        </p:nvSpPr>
        <p:spPr bwMode="auto">
          <a:xfrm>
            <a:off x="2895600" y="2286001"/>
            <a:ext cx="2848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ja-JP" altLang="en-US" sz="1600" b="1" baseline="0" dirty="0">
                <a:solidFill>
                  <a:prstClr val="black"/>
                </a:solidFill>
                <a:ea typeface="ＭＳ Ｐゴシック" pitchFamily="50" charset="-128"/>
                <a:cs typeface="Times New Roman" pitchFamily="18" charset="0"/>
              </a:rPr>
              <a:t>裾状欠陥</a:t>
            </a:r>
            <a:r>
              <a:rPr kumimoji="0" lang="en-US" altLang="ja-JP" sz="1600" b="1" baseline="0" dirty="0">
                <a:solidFill>
                  <a:prstClr val="black"/>
                </a:solidFill>
                <a:ea typeface="ＭＳ Ｐゴシック" pitchFamily="50" charset="-128"/>
                <a:cs typeface="Times New Roman" pitchFamily="18" charset="0"/>
              </a:rPr>
              <a:t> (</a:t>
            </a:r>
            <a:r>
              <a:rPr kumimoji="0" lang="en-US" altLang="ja-JP" sz="1600" b="1" i="1" baseline="0" dirty="0" err="1">
                <a:solidFill>
                  <a:prstClr val="black"/>
                </a:solidFill>
                <a:ea typeface="ＭＳ Ｐゴシック" pitchFamily="50" charset="-128"/>
                <a:cs typeface="Times New Roman" pitchFamily="18" charset="0"/>
              </a:rPr>
              <a:t>E</a:t>
            </a:r>
            <a:r>
              <a:rPr kumimoji="0" lang="en-US" altLang="ja-JP" sz="1600" b="1" dirty="0" err="1">
                <a:solidFill>
                  <a:prstClr val="black"/>
                </a:solidFill>
                <a:ea typeface="ＭＳ Ｐゴシック" pitchFamily="50" charset="-128"/>
                <a:cs typeface="Times New Roman" pitchFamily="18" charset="0"/>
              </a:rPr>
              <a:t>u</a:t>
            </a:r>
            <a:r>
              <a:rPr kumimoji="0" lang="en-US" altLang="ja-JP" sz="1600" b="1" baseline="0" dirty="0">
                <a:solidFill>
                  <a:prstClr val="black"/>
                </a:solidFill>
                <a:ea typeface="ＭＳ Ｐゴシック" pitchFamily="50" charset="-128"/>
                <a:cs typeface="Times New Roman" pitchFamily="18" charset="0"/>
              </a:rPr>
              <a:t> ~ 13 – 150 </a:t>
            </a:r>
            <a:r>
              <a:rPr kumimoji="0" lang="en-US" altLang="ja-JP" sz="1600" b="1" baseline="0" dirty="0" err="1">
                <a:solidFill>
                  <a:prstClr val="black"/>
                </a:solidFill>
                <a:ea typeface="ＭＳ Ｐゴシック" pitchFamily="50" charset="-128"/>
                <a:cs typeface="Times New Roman" pitchFamily="18" charset="0"/>
              </a:rPr>
              <a:t>meV</a:t>
            </a:r>
            <a:r>
              <a:rPr kumimoji="0" lang="en-US" altLang="ja-JP" sz="1600" b="1" baseline="0" dirty="0">
                <a:solidFill>
                  <a:prstClr val="black"/>
                </a:solidFill>
                <a:ea typeface="ＭＳ Ｐゴシック" pitchFamily="50" charset="-128"/>
                <a:cs typeface="Times New Roman" pitchFamily="18" charset="0"/>
              </a:rPr>
              <a:t>, </a:t>
            </a:r>
            <a:br>
              <a:rPr kumimoji="0" lang="en-US" altLang="ja-JP" sz="1600" b="1" baseline="0" dirty="0">
                <a:solidFill>
                  <a:prstClr val="black"/>
                </a:solidFill>
                <a:ea typeface="ＭＳ Ｐゴシック" pitchFamily="50" charset="-128"/>
                <a:cs typeface="Times New Roman" pitchFamily="18" charset="0"/>
              </a:rPr>
            </a:br>
            <a:r>
              <a:rPr kumimoji="0" lang="en-US" altLang="ja-JP" sz="1600" b="1" baseline="0" dirty="0">
                <a:solidFill>
                  <a:prstClr val="black"/>
                </a:solidFill>
                <a:ea typeface="ＭＳ Ｐゴシック" pitchFamily="50" charset="-128"/>
                <a:cs typeface="Times New Roman" pitchFamily="18" charset="0"/>
              </a:rPr>
              <a:t>          </a:t>
            </a:r>
            <a:r>
              <a:rPr kumimoji="0" lang="en-US" altLang="ja-JP" sz="1600" b="1" i="1" baseline="0" dirty="0" err="1">
                <a:solidFill>
                  <a:prstClr val="black"/>
                </a:solidFill>
                <a:ea typeface="ＭＳ Ｐゴシック" pitchFamily="50" charset="-128"/>
                <a:cs typeface="Times New Roman" pitchFamily="18" charset="0"/>
              </a:rPr>
              <a:t>N</a:t>
            </a:r>
            <a:r>
              <a:rPr kumimoji="0" lang="en-US" altLang="ja-JP" sz="1600" b="1" dirty="0" err="1">
                <a:solidFill>
                  <a:prstClr val="black"/>
                </a:solidFill>
                <a:ea typeface="ＭＳ Ｐゴシック" pitchFamily="50" charset="-128"/>
                <a:cs typeface="Times New Roman" pitchFamily="18" charset="0"/>
              </a:rPr>
              <a:t>total</a:t>
            </a:r>
            <a:r>
              <a:rPr kumimoji="0" lang="en-US" altLang="ja-JP" sz="1600" b="1" baseline="0" dirty="0">
                <a:solidFill>
                  <a:prstClr val="black"/>
                </a:solidFill>
                <a:ea typeface="ＭＳ Ｐゴシック" pitchFamily="50" charset="-128"/>
                <a:cs typeface="Times New Roman" pitchFamily="18" charset="0"/>
              </a:rPr>
              <a:t> ~ 10</a:t>
            </a:r>
            <a:r>
              <a:rPr kumimoji="0" lang="en-US" altLang="ja-JP" sz="1600" b="1" baseline="30000" dirty="0">
                <a:solidFill>
                  <a:prstClr val="black"/>
                </a:solidFill>
                <a:ea typeface="ＭＳ Ｐゴシック" pitchFamily="50" charset="-128"/>
                <a:cs typeface="Times New Roman" pitchFamily="18" charset="0"/>
              </a:rPr>
              <a:t>17</a:t>
            </a:r>
            <a:r>
              <a:rPr kumimoji="0" lang="en-US" altLang="ja-JP" sz="1600" b="1" baseline="0" dirty="0">
                <a:solidFill>
                  <a:prstClr val="black"/>
                </a:solidFill>
                <a:ea typeface="ＭＳ Ｐゴシック" pitchFamily="50" charset="-128"/>
                <a:cs typeface="Times New Roman" pitchFamily="18" charset="0"/>
              </a:rPr>
              <a:t> cm</a:t>
            </a:r>
            <a:r>
              <a:rPr kumimoji="0" lang="en-US" altLang="ja-JP" sz="1600" b="1" baseline="30000" dirty="0">
                <a:solidFill>
                  <a:prstClr val="black"/>
                </a:solidFill>
                <a:ea typeface="ＭＳ Ｐゴシック" pitchFamily="50" charset="-128"/>
                <a:cs typeface="Times New Roman" pitchFamily="18" charset="0"/>
              </a:rPr>
              <a:t>-3</a:t>
            </a:r>
            <a:r>
              <a:rPr kumimoji="0" lang="en-US" altLang="ja-JP" sz="1600" b="1" baseline="0" dirty="0">
                <a:solidFill>
                  <a:prstClr val="black"/>
                </a:solidFill>
                <a:ea typeface="ＭＳ Ｐゴシック" pitchFamily="50" charset="-128"/>
                <a:cs typeface="Times New Roman" pitchFamily="18" charset="0"/>
              </a:rPr>
              <a:t>)</a:t>
            </a:r>
          </a:p>
        </p:txBody>
      </p:sp>
      <p:sp>
        <p:nvSpPr>
          <p:cNvPr id="28688" name="Freeform 1044"/>
          <p:cNvSpPr>
            <a:spLocks/>
          </p:cNvSpPr>
          <p:nvPr/>
        </p:nvSpPr>
        <p:spPr bwMode="auto">
          <a:xfrm>
            <a:off x="2211389" y="2238375"/>
            <a:ext cx="923925" cy="755650"/>
          </a:xfrm>
          <a:custGeom>
            <a:avLst/>
            <a:gdLst>
              <a:gd name="T0" fmla="*/ 0 w 582"/>
              <a:gd name="T1" fmla="*/ 755650 h 476"/>
              <a:gd name="T2" fmla="*/ 923925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89" name="Freeform 1045"/>
          <p:cNvSpPr>
            <a:spLocks noChangeAspect="1"/>
          </p:cNvSpPr>
          <p:nvPr/>
        </p:nvSpPr>
        <p:spPr bwMode="auto">
          <a:xfrm>
            <a:off x="2135188" y="2971801"/>
            <a:ext cx="76200" cy="1393825"/>
          </a:xfrm>
          <a:custGeom>
            <a:avLst/>
            <a:gdLst>
              <a:gd name="T0" fmla="*/ 11112 w 48"/>
              <a:gd name="T1" fmla="*/ 1393825 h 878"/>
              <a:gd name="T2" fmla="*/ 11112 w 48"/>
              <a:gd name="T3" fmla="*/ 979488 h 878"/>
              <a:gd name="T4" fmla="*/ 11112 w 48"/>
              <a:gd name="T5" fmla="*/ 414338 h 878"/>
              <a:gd name="T6" fmla="*/ 76200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90" name="Text Box 1046"/>
          <p:cNvSpPr txBox="1">
            <a:spLocks noChangeAspect="1" noChangeArrowheads="1"/>
          </p:cNvSpPr>
          <p:nvPr/>
        </p:nvSpPr>
        <p:spPr bwMode="auto">
          <a:xfrm>
            <a:off x="2108201" y="3671888"/>
            <a:ext cx="338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ja-JP" altLang="en-US" sz="1600" b="1" baseline="0" dirty="0">
                <a:solidFill>
                  <a:prstClr val="black"/>
                </a:solidFill>
                <a:ea typeface="ＭＳ Ｐゴシック" pitchFamily="50" charset="-128"/>
                <a:cs typeface="Times New Roman" pitchFamily="18" charset="0"/>
              </a:rPr>
              <a:t>深い連続的な準位</a:t>
            </a:r>
            <a:r>
              <a:rPr kumimoji="0" lang="en-US" altLang="ja-JP" sz="1600" b="1" baseline="0" dirty="0">
                <a:solidFill>
                  <a:prstClr val="black"/>
                </a:solidFill>
                <a:ea typeface="ＭＳ Ｐゴシック" pitchFamily="50" charset="-128"/>
                <a:cs typeface="Times New Roman" pitchFamily="18" charset="0"/>
              </a:rPr>
              <a:t> (~2</a:t>
            </a:r>
            <a:r>
              <a:rPr kumimoji="0" lang="en-US" altLang="ja-JP" sz="1600" b="1" baseline="0" dirty="0">
                <a:solidFill>
                  <a:prstClr val="black"/>
                </a:solidFill>
                <a:ea typeface="ＭＳ Ｐゴシック" pitchFamily="50" charset="-128"/>
                <a:cs typeface="Times New Roman" pitchFamily="18" charset="0"/>
                <a:sym typeface="Symbol" pitchFamily="18" charset="2"/>
              </a:rPr>
              <a:t></a:t>
            </a:r>
            <a:r>
              <a:rPr kumimoji="0" lang="en-US" altLang="ja-JP" sz="1600" b="1" baseline="0" dirty="0">
                <a:solidFill>
                  <a:prstClr val="black"/>
                </a:solidFill>
                <a:ea typeface="ＭＳ Ｐゴシック" pitchFamily="50" charset="-128"/>
                <a:cs typeface="Times New Roman" pitchFamily="18" charset="0"/>
              </a:rPr>
              <a:t>10</a:t>
            </a:r>
            <a:r>
              <a:rPr kumimoji="0" lang="en-US" altLang="ja-JP" sz="1600" b="1" baseline="30000" dirty="0">
                <a:solidFill>
                  <a:prstClr val="black"/>
                </a:solidFill>
                <a:ea typeface="ＭＳ Ｐゴシック" pitchFamily="50" charset="-128"/>
                <a:cs typeface="Times New Roman" pitchFamily="18" charset="0"/>
              </a:rPr>
              <a:t>16</a:t>
            </a:r>
            <a:r>
              <a:rPr kumimoji="0" lang="en-US" altLang="ja-JP" sz="1600" b="1" baseline="0" dirty="0">
                <a:solidFill>
                  <a:prstClr val="black"/>
                </a:solidFill>
                <a:ea typeface="ＭＳ Ｐゴシック" pitchFamily="50" charset="-128"/>
                <a:cs typeface="Times New Roman" pitchFamily="18" charset="0"/>
              </a:rPr>
              <a:t> cm</a:t>
            </a:r>
            <a:r>
              <a:rPr kumimoji="0" lang="en-US" altLang="ja-JP" sz="1600" b="1" baseline="30000" dirty="0">
                <a:solidFill>
                  <a:prstClr val="black"/>
                </a:solidFill>
                <a:ea typeface="ＭＳ Ｐゴシック" pitchFamily="50" charset="-128"/>
                <a:cs typeface="Times New Roman" pitchFamily="18" charset="0"/>
              </a:rPr>
              <a:t>-3</a:t>
            </a:r>
            <a:r>
              <a:rPr kumimoji="0" lang="en-US" altLang="ja-JP" sz="1600" b="1" baseline="0" dirty="0">
                <a:solidFill>
                  <a:prstClr val="black"/>
                </a:solidFill>
                <a:ea typeface="ＭＳ Ｐゴシック" pitchFamily="50" charset="-128"/>
                <a:cs typeface="Times New Roman" pitchFamily="18" charset="0"/>
              </a:rPr>
              <a:t>/</a:t>
            </a:r>
            <a:r>
              <a:rPr kumimoji="0" lang="en-US" altLang="ja-JP" sz="1600" b="1" baseline="0" dirty="0" err="1">
                <a:solidFill>
                  <a:prstClr val="black"/>
                </a:solidFill>
                <a:ea typeface="ＭＳ Ｐゴシック" pitchFamily="50" charset="-128"/>
                <a:cs typeface="Times New Roman" pitchFamily="18" charset="0"/>
              </a:rPr>
              <a:t>eV</a:t>
            </a:r>
            <a:r>
              <a:rPr kumimoji="0" lang="en-US" altLang="ja-JP" sz="1600" b="1" baseline="0" dirty="0">
                <a:solidFill>
                  <a:prstClr val="black"/>
                </a:solidFill>
                <a:ea typeface="ＭＳ Ｐゴシック" pitchFamily="50" charset="-128"/>
                <a:cs typeface="Times New Roman" pitchFamily="18" charset="0"/>
              </a:rPr>
              <a:t>)</a:t>
            </a:r>
          </a:p>
        </p:txBody>
      </p:sp>
      <p:sp>
        <p:nvSpPr>
          <p:cNvPr id="28691" name="Rectangle 1050"/>
          <p:cNvSpPr>
            <a:spLocks noChangeArrowheads="1"/>
          </p:cNvSpPr>
          <p:nvPr/>
        </p:nvSpPr>
        <p:spPr bwMode="auto">
          <a:xfrm>
            <a:off x="2335213" y="2940050"/>
            <a:ext cx="2409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ja-JP" altLang="en-US" sz="1600" b="1" dirty="0">
                <a:solidFill>
                  <a:prstClr val="black"/>
                </a:solidFill>
                <a:latin typeface="Times New Roman"/>
                <a:ea typeface="ＭＳ Ｐゴシック"/>
                <a:cs typeface="Times New Roman" pitchFamily="18" charset="0"/>
              </a:rPr>
              <a:t>非熱処理に存在する欠陥</a:t>
            </a:r>
            <a:endParaRPr kumimoji="0" lang="en-US" altLang="ja-JP" sz="1600" b="1" dirty="0">
              <a:solidFill>
                <a:prstClr val="black"/>
              </a:solidFill>
              <a:latin typeface="Times New Roman"/>
              <a:ea typeface="ＭＳ Ｐゴシック"/>
              <a:cs typeface="Times New Roman" pitchFamily="18" charset="0"/>
            </a:endParaRPr>
          </a:p>
        </p:txBody>
      </p:sp>
      <p:sp>
        <p:nvSpPr>
          <p:cNvPr id="28692" name="Line 1051"/>
          <p:cNvSpPr>
            <a:spLocks noChangeAspect="1" noChangeShapeType="1"/>
          </p:cNvSpPr>
          <p:nvPr/>
        </p:nvSpPr>
        <p:spPr bwMode="auto">
          <a:xfrm>
            <a:off x="2093913" y="1154113"/>
            <a:ext cx="0" cy="527208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93" name="Freeform 1060"/>
          <p:cNvSpPr>
            <a:spLocks noChangeAspect="1"/>
          </p:cNvSpPr>
          <p:nvPr/>
        </p:nvSpPr>
        <p:spPr bwMode="auto">
          <a:xfrm>
            <a:off x="2092325" y="2444750"/>
            <a:ext cx="609600" cy="152400"/>
          </a:xfrm>
          <a:custGeom>
            <a:avLst/>
            <a:gdLst>
              <a:gd name="T0" fmla="*/ 0 w 624"/>
              <a:gd name="T1" fmla="*/ 0 h 528"/>
              <a:gd name="T2" fmla="*/ 609600 w 624"/>
              <a:gd name="T3" fmla="*/ 83127 h 528"/>
              <a:gd name="T4" fmla="*/ 0 w 624"/>
              <a:gd name="T5" fmla="*/ 1524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94" name="Line 14"/>
          <p:cNvSpPr>
            <a:spLocks noChangeShapeType="1"/>
          </p:cNvSpPr>
          <p:nvPr/>
        </p:nvSpPr>
        <p:spPr bwMode="auto">
          <a:xfrm>
            <a:off x="2794000" y="1900238"/>
            <a:ext cx="100965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95" name="Rectangle 15"/>
          <p:cNvSpPr>
            <a:spLocks noChangeArrowheads="1"/>
          </p:cNvSpPr>
          <p:nvPr/>
        </p:nvSpPr>
        <p:spPr bwMode="auto">
          <a:xfrm>
            <a:off x="2090739" y="1828800"/>
            <a:ext cx="2225675" cy="147638"/>
          </a:xfrm>
          <a:prstGeom prst="rect">
            <a:avLst/>
          </a:prstGeom>
          <a:solidFill>
            <a:srgbClr val="C0C0C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fontAlgn="auto">
              <a:spcBef>
                <a:spcPts val="0"/>
              </a:spcBef>
              <a:spcAft>
                <a:spcPts val="0"/>
              </a:spcAft>
              <a:defRPr/>
            </a:pPr>
            <a:endParaRPr lang="ja-JP" altLang="ja-JP" sz="1600" b="1">
              <a:solidFill>
                <a:prstClr val="black"/>
              </a:solidFill>
              <a:latin typeface="Times New Roman"/>
              <a:ea typeface="ＭＳ Ｐゴシック"/>
              <a:cs typeface="Times New Roman" pitchFamily="18" charset="0"/>
            </a:endParaRPr>
          </a:p>
        </p:txBody>
      </p:sp>
      <p:sp>
        <p:nvSpPr>
          <p:cNvPr id="28696" name="Line 16"/>
          <p:cNvSpPr>
            <a:spLocks noChangeShapeType="1"/>
          </p:cNvSpPr>
          <p:nvPr/>
        </p:nvSpPr>
        <p:spPr bwMode="auto">
          <a:xfrm flipH="1">
            <a:off x="4011613" y="1900238"/>
            <a:ext cx="0" cy="304800"/>
          </a:xfrm>
          <a:prstGeom prst="line">
            <a:avLst/>
          </a:prstGeom>
          <a:noFill/>
          <a:ln w="19050">
            <a:solidFill>
              <a:srgbClr val="00008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97" name="Line 18"/>
          <p:cNvSpPr>
            <a:spLocks noChangeShapeType="1"/>
          </p:cNvSpPr>
          <p:nvPr/>
        </p:nvSpPr>
        <p:spPr bwMode="auto">
          <a:xfrm>
            <a:off x="3082925" y="1585913"/>
            <a:ext cx="0" cy="215900"/>
          </a:xfrm>
          <a:prstGeom prst="line">
            <a:avLst/>
          </a:prstGeom>
          <a:noFill/>
          <a:ln w="19050">
            <a:solidFill>
              <a:srgbClr val="000080"/>
            </a:solidFill>
            <a:round/>
            <a:headEnd/>
            <a:tailEnd type="stealth"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98" name="Line 19"/>
          <p:cNvSpPr>
            <a:spLocks noChangeShapeType="1"/>
          </p:cNvSpPr>
          <p:nvPr/>
        </p:nvSpPr>
        <p:spPr bwMode="auto">
          <a:xfrm>
            <a:off x="3082925" y="1947863"/>
            <a:ext cx="0" cy="247650"/>
          </a:xfrm>
          <a:prstGeom prst="line">
            <a:avLst/>
          </a:prstGeom>
          <a:noFill/>
          <a:ln w="19050">
            <a:solidFill>
              <a:srgbClr val="000080"/>
            </a:solidFill>
            <a:round/>
            <a:headEnd type="stealth" w="med" len="me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699" name="Rectangle 20"/>
          <p:cNvSpPr>
            <a:spLocks noChangeArrowheads="1"/>
          </p:cNvSpPr>
          <p:nvPr/>
        </p:nvSpPr>
        <p:spPr bwMode="auto">
          <a:xfrm>
            <a:off x="2761833" y="1295400"/>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fontAlgn="auto" hangingPunct="0">
              <a:spcBef>
                <a:spcPts val="0"/>
              </a:spcBef>
              <a:spcAft>
                <a:spcPts val="0"/>
              </a:spcAft>
              <a:defRPr/>
            </a:pPr>
            <a:r>
              <a:rPr kumimoji="0" lang="en-US" altLang="ja-JP" sz="1600" b="1">
                <a:solidFill>
                  <a:prstClr val="black"/>
                </a:solidFill>
                <a:latin typeface="Times New Roman"/>
                <a:ea typeface="ＭＳ Ｐゴシック"/>
                <a:cs typeface="Times New Roman" pitchFamily="18" charset="0"/>
              </a:rPr>
              <a:t>23–42 meV</a:t>
            </a:r>
          </a:p>
        </p:txBody>
      </p:sp>
      <p:sp>
        <p:nvSpPr>
          <p:cNvPr id="28700" name="Text Box 56"/>
          <p:cNvSpPr txBox="1">
            <a:spLocks noChangeAspect="1" noChangeArrowheads="1"/>
          </p:cNvSpPr>
          <p:nvPr/>
        </p:nvSpPr>
        <p:spPr bwMode="auto">
          <a:xfrm>
            <a:off x="3984198" y="5394702"/>
            <a:ext cx="16797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ja-JP" altLang="en-US" sz="1600" b="1" baseline="0">
                <a:solidFill>
                  <a:prstClr val="black"/>
                </a:solidFill>
                <a:ea typeface="ＭＳ Ｐゴシック" pitchFamily="50" charset="-128"/>
                <a:cs typeface="Times New Roman" pitchFamily="18" charset="0"/>
              </a:rPr>
              <a:t>局在化した</a:t>
            </a:r>
            <a:r>
              <a:rPr kumimoji="0" lang="en-US" altLang="ja-JP" sz="1600" b="1" baseline="0" dirty="0">
                <a:solidFill>
                  <a:prstClr val="black"/>
                </a:solidFill>
                <a:ea typeface="ＭＳ Ｐゴシック" pitchFamily="50" charset="-128"/>
                <a:cs typeface="Times New Roman" pitchFamily="18" charset="0"/>
              </a:rPr>
              <a:t>VBM</a:t>
            </a:r>
          </a:p>
        </p:txBody>
      </p:sp>
      <p:sp>
        <p:nvSpPr>
          <p:cNvPr id="28701" name="Line 39"/>
          <p:cNvSpPr>
            <a:spLocks noChangeShapeType="1"/>
          </p:cNvSpPr>
          <p:nvPr/>
        </p:nvSpPr>
        <p:spPr bwMode="auto">
          <a:xfrm>
            <a:off x="2092325" y="5705475"/>
            <a:ext cx="35194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02" name="Rectangle 40"/>
          <p:cNvSpPr>
            <a:spLocks noChangeArrowheads="1"/>
          </p:cNvSpPr>
          <p:nvPr/>
        </p:nvSpPr>
        <p:spPr bwMode="auto">
          <a:xfrm>
            <a:off x="4316413" y="17145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03" name="Rectangle 1067"/>
          <p:cNvSpPr>
            <a:spLocks noChangeArrowheads="1"/>
          </p:cNvSpPr>
          <p:nvPr/>
        </p:nvSpPr>
        <p:spPr bwMode="auto">
          <a:xfrm>
            <a:off x="4154567" y="1682751"/>
            <a:ext cx="11079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fontAlgn="auto" hangingPunct="0">
              <a:spcBef>
                <a:spcPts val="0"/>
              </a:spcBef>
              <a:spcAft>
                <a:spcPts val="0"/>
              </a:spcAft>
              <a:defRPr/>
            </a:pPr>
            <a:r>
              <a:rPr kumimoji="0" lang="ja-JP" altLang="en-US" sz="1600" b="1" dirty="0">
                <a:solidFill>
                  <a:prstClr val="black"/>
                </a:solidFill>
                <a:latin typeface="Times New Roman"/>
                <a:ea typeface="ＭＳ Ｐゴシック"/>
                <a:cs typeface="Times New Roman" pitchFamily="18" charset="0"/>
              </a:rPr>
              <a:t>障壁　　</a:t>
            </a:r>
            <a:r>
              <a:rPr kumimoji="0" lang="en-US" altLang="ja-JP" sz="1600" b="1" dirty="0">
                <a:solidFill>
                  <a:prstClr val="black"/>
                </a:solidFill>
                <a:latin typeface="Times New Roman"/>
                <a:ea typeface="ＭＳ Ｐゴシック"/>
                <a:cs typeface="Times New Roman" pitchFamily="18" charset="0"/>
              </a:rPr>
              <a:t> </a:t>
            </a:r>
            <a:br>
              <a:rPr kumimoji="0" lang="en-US" altLang="ja-JP" sz="1600" b="1" dirty="0">
                <a:solidFill>
                  <a:prstClr val="black"/>
                </a:solidFill>
                <a:latin typeface="Times New Roman"/>
                <a:ea typeface="ＭＳ Ｐゴシック"/>
                <a:cs typeface="Times New Roman" pitchFamily="18" charset="0"/>
              </a:rPr>
            </a:br>
            <a:r>
              <a:rPr kumimoji="0" lang="en-US" altLang="ja-JP" sz="1600" b="1" dirty="0">
                <a:solidFill>
                  <a:prstClr val="black"/>
                </a:solidFill>
                <a:latin typeface="Times New Roman"/>
                <a:ea typeface="ＭＳ Ｐゴシック"/>
                <a:cs typeface="Times New Roman" pitchFamily="18" charset="0"/>
              </a:rPr>
              <a:t>0.05-0.1eV</a:t>
            </a:r>
          </a:p>
        </p:txBody>
      </p:sp>
      <p:sp>
        <p:nvSpPr>
          <p:cNvPr id="28704" name="Text Box 1047"/>
          <p:cNvSpPr txBox="1">
            <a:spLocks noChangeAspect="1" noChangeArrowheads="1"/>
          </p:cNvSpPr>
          <p:nvPr/>
        </p:nvSpPr>
        <p:spPr bwMode="auto">
          <a:xfrm>
            <a:off x="3215680" y="4437112"/>
            <a:ext cx="2542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algn="r" eaLnBrk="1" fontAlgn="auto" hangingPunct="1">
              <a:spcBef>
                <a:spcPts val="0"/>
              </a:spcBef>
              <a:spcAft>
                <a:spcPts val="0"/>
              </a:spcAft>
              <a:defRPr/>
            </a:pPr>
            <a:r>
              <a:rPr kumimoji="0" lang="ja-JP" altLang="en-US" sz="2000" b="1" baseline="0" dirty="0">
                <a:solidFill>
                  <a:srgbClr val="0000CC"/>
                </a:solidFill>
                <a:ea typeface="ＭＳ Ｐゴシック" pitchFamily="50" charset="-128"/>
                <a:cs typeface="Times New Roman" pitchFamily="18" charset="0"/>
              </a:rPr>
              <a:t>深い欠陥</a:t>
            </a:r>
            <a:r>
              <a:rPr kumimoji="0" lang="en-US" altLang="ja-JP" sz="2000" b="1" baseline="0" dirty="0">
                <a:solidFill>
                  <a:srgbClr val="0000CC"/>
                </a:solidFill>
                <a:ea typeface="ＭＳ Ｐゴシック" pitchFamily="50" charset="-128"/>
                <a:cs typeface="Times New Roman" pitchFamily="18" charset="0"/>
              </a:rPr>
              <a:t> (&gt;10</a:t>
            </a:r>
            <a:r>
              <a:rPr kumimoji="0" lang="en-US" altLang="ja-JP" sz="2000" b="1" baseline="30000" dirty="0">
                <a:solidFill>
                  <a:srgbClr val="0000CC"/>
                </a:solidFill>
                <a:ea typeface="ＭＳ Ｐゴシック" pitchFamily="50" charset="-128"/>
                <a:cs typeface="Times New Roman" pitchFamily="18" charset="0"/>
              </a:rPr>
              <a:t>20</a:t>
            </a:r>
            <a:r>
              <a:rPr kumimoji="0" lang="en-US" altLang="ja-JP" sz="2000" b="1" baseline="0" dirty="0">
                <a:solidFill>
                  <a:srgbClr val="0000CC"/>
                </a:solidFill>
                <a:ea typeface="ＭＳ Ｐゴシック" pitchFamily="50" charset="-128"/>
                <a:cs typeface="Times New Roman" pitchFamily="18" charset="0"/>
              </a:rPr>
              <a:t> cm</a:t>
            </a:r>
            <a:r>
              <a:rPr kumimoji="0" lang="en-US" altLang="ja-JP" sz="2000" b="1" baseline="30000" dirty="0">
                <a:solidFill>
                  <a:srgbClr val="0000CC"/>
                </a:solidFill>
                <a:ea typeface="ＭＳ Ｐゴシック" pitchFamily="50" charset="-128"/>
                <a:cs typeface="Times New Roman" pitchFamily="18" charset="0"/>
              </a:rPr>
              <a:t>-3</a:t>
            </a:r>
            <a:r>
              <a:rPr kumimoji="0" lang="en-US" altLang="ja-JP" sz="2000" b="1" baseline="0" dirty="0">
                <a:solidFill>
                  <a:srgbClr val="0000CC"/>
                </a:solidFill>
                <a:ea typeface="ＭＳ Ｐゴシック" pitchFamily="50" charset="-128"/>
                <a:cs typeface="Times New Roman" pitchFamily="18" charset="0"/>
              </a:rPr>
              <a:t>)</a:t>
            </a:r>
          </a:p>
        </p:txBody>
      </p:sp>
      <p:sp>
        <p:nvSpPr>
          <p:cNvPr id="28705" name="Line 16"/>
          <p:cNvSpPr>
            <a:spLocks noChangeShapeType="1"/>
          </p:cNvSpPr>
          <p:nvPr/>
        </p:nvSpPr>
        <p:spPr bwMode="auto">
          <a:xfrm flipH="1">
            <a:off x="2278063" y="4314825"/>
            <a:ext cx="0" cy="1066800"/>
          </a:xfrm>
          <a:prstGeom prst="line">
            <a:avLst/>
          </a:prstGeom>
          <a:noFill/>
          <a:ln w="1905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06" name="Rectangle 17"/>
          <p:cNvSpPr>
            <a:spLocks noChangeArrowheads="1"/>
          </p:cNvSpPr>
          <p:nvPr/>
        </p:nvSpPr>
        <p:spPr bwMode="auto">
          <a:xfrm>
            <a:off x="2235201" y="4648200"/>
            <a:ext cx="1002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lang="en-US" altLang="ja-JP" sz="2000" b="1">
                <a:solidFill>
                  <a:prstClr val="white"/>
                </a:solidFill>
                <a:latin typeface="Times New Roman"/>
                <a:ea typeface="ＭＳ Ｐゴシック"/>
                <a:cs typeface="Times New Roman" pitchFamily="18" charset="0"/>
              </a:rPr>
              <a:t>~1.5 eV</a:t>
            </a:r>
          </a:p>
        </p:txBody>
      </p:sp>
      <p:sp>
        <p:nvSpPr>
          <p:cNvPr id="28707" name="Rectangle 45"/>
          <p:cNvSpPr>
            <a:spLocks noChangeArrowheads="1"/>
          </p:cNvSpPr>
          <p:nvPr/>
        </p:nvSpPr>
        <p:spPr bwMode="auto">
          <a:xfrm>
            <a:off x="2106613" y="2095500"/>
            <a:ext cx="9144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08" name="Rectangle 1068"/>
          <p:cNvSpPr>
            <a:spLocks noChangeArrowheads="1"/>
          </p:cNvSpPr>
          <p:nvPr/>
        </p:nvSpPr>
        <p:spPr bwMode="auto">
          <a:xfrm>
            <a:off x="2030414" y="2109788"/>
            <a:ext cx="1023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1600" b="1" dirty="0">
                <a:solidFill>
                  <a:prstClr val="black"/>
                </a:solidFill>
                <a:latin typeface="Times New Roman"/>
                <a:ea typeface="ＭＳ Ｐゴシック"/>
                <a:cs typeface="Times New Roman" pitchFamily="18" charset="0"/>
              </a:rPr>
              <a:t>E</a:t>
            </a:r>
            <a:r>
              <a:rPr kumimoji="0" lang="en-US" altLang="ja-JP" sz="1600" b="1" baseline="-25000" dirty="0">
                <a:solidFill>
                  <a:prstClr val="black"/>
                </a:solidFill>
                <a:latin typeface="Calibri"/>
                <a:ea typeface="ＭＳ Ｐゴシック"/>
                <a:cs typeface="Times New Roman" pitchFamily="18" charset="0"/>
              </a:rPr>
              <a:t>D</a:t>
            </a:r>
            <a:r>
              <a:rPr kumimoji="0" lang="en-US" altLang="ja-JP" sz="1600" b="1" dirty="0">
                <a:solidFill>
                  <a:prstClr val="black"/>
                </a:solidFill>
                <a:latin typeface="Times New Roman"/>
                <a:ea typeface="ＭＳ Ｐゴシック"/>
                <a:cs typeface="Times New Roman" pitchFamily="18" charset="0"/>
              </a:rPr>
              <a:t>~0.1eV</a:t>
            </a:r>
          </a:p>
        </p:txBody>
      </p:sp>
      <p:sp>
        <p:nvSpPr>
          <p:cNvPr id="28710" name="Line 1038"/>
          <p:cNvSpPr>
            <a:spLocks noChangeAspect="1" noChangeShapeType="1"/>
          </p:cNvSpPr>
          <p:nvPr/>
        </p:nvSpPr>
        <p:spPr bwMode="auto">
          <a:xfrm>
            <a:off x="1892300" y="2362201"/>
            <a:ext cx="0" cy="3343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11" name="Rectangle 51"/>
          <p:cNvSpPr>
            <a:spLocks noChangeArrowheads="1"/>
          </p:cNvSpPr>
          <p:nvPr/>
        </p:nvSpPr>
        <p:spPr bwMode="auto">
          <a:xfrm>
            <a:off x="1657350" y="4583113"/>
            <a:ext cx="2286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12" name="Rectangle 52"/>
          <p:cNvSpPr>
            <a:spLocks noChangeArrowheads="1"/>
          </p:cNvSpPr>
          <p:nvPr/>
        </p:nvSpPr>
        <p:spPr bwMode="auto">
          <a:xfrm>
            <a:off x="1752600" y="3697288"/>
            <a:ext cx="304800" cy="1181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28713" name="Text Box 1039"/>
          <p:cNvSpPr txBox="1">
            <a:spLocks noChangeAspect="1" noChangeArrowheads="1"/>
          </p:cNvSpPr>
          <p:nvPr/>
        </p:nvSpPr>
        <p:spPr bwMode="auto">
          <a:xfrm rot="-5400000">
            <a:off x="1207175" y="4121428"/>
            <a:ext cx="130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fontAlgn="auto">
              <a:spcBef>
                <a:spcPts val="0"/>
              </a:spcBef>
              <a:spcAft>
                <a:spcPts val="0"/>
              </a:spcAft>
              <a:defRPr/>
            </a:pPr>
            <a:r>
              <a:rPr kumimoji="0" lang="en-US" altLang="ja-JP" sz="1800" b="1" baseline="0" dirty="0" err="1">
                <a:solidFill>
                  <a:prstClr val="black"/>
                </a:solidFill>
                <a:ea typeface="ＭＳ Ｐゴシック" pitchFamily="50" charset="-128"/>
                <a:cs typeface="Times New Roman" pitchFamily="18" charset="0"/>
              </a:rPr>
              <a:t>Eg</a:t>
            </a:r>
            <a:r>
              <a:rPr kumimoji="0" lang="en-US" altLang="ja-JP" sz="1800" b="1" baseline="0" dirty="0">
                <a:solidFill>
                  <a:prstClr val="black"/>
                </a:solidFill>
                <a:ea typeface="ＭＳ Ｐゴシック" pitchFamily="50" charset="-128"/>
                <a:cs typeface="Times New Roman" pitchFamily="18" charset="0"/>
              </a:rPr>
              <a:t> ~ 3.2 </a:t>
            </a:r>
            <a:r>
              <a:rPr kumimoji="0" lang="en-US" altLang="ja-JP" sz="1800" b="1" baseline="0" dirty="0" err="1">
                <a:solidFill>
                  <a:prstClr val="black"/>
                </a:solidFill>
                <a:ea typeface="ＭＳ Ｐゴシック" pitchFamily="50" charset="-128"/>
                <a:cs typeface="Times New Roman" pitchFamily="18" charset="0"/>
              </a:rPr>
              <a:t>eV</a:t>
            </a:r>
            <a:endParaRPr kumimoji="0" lang="en-US" altLang="ja-JP" sz="1800" b="1" baseline="0" dirty="0">
              <a:solidFill>
                <a:prstClr val="black"/>
              </a:solidFill>
              <a:ea typeface="ＭＳ Ｐゴシック" pitchFamily="50" charset="-128"/>
              <a:cs typeface="Times New Roman" pitchFamily="18" charset="0"/>
            </a:endParaRPr>
          </a:p>
        </p:txBody>
      </p:sp>
      <p:sp>
        <p:nvSpPr>
          <p:cNvPr id="28714" name="Rectangle 54"/>
          <p:cNvSpPr>
            <a:spLocks noChangeArrowheads="1"/>
          </p:cNvSpPr>
          <p:nvPr/>
        </p:nvSpPr>
        <p:spPr bwMode="auto">
          <a:xfrm>
            <a:off x="1600200" y="1981200"/>
            <a:ext cx="47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000" b="1" i="1" dirty="0">
                <a:solidFill>
                  <a:srgbClr val="FF0000"/>
                </a:solidFill>
                <a:latin typeface="Times New Roman"/>
                <a:ea typeface="ＭＳ Ｐゴシック"/>
                <a:cs typeface="Times New Roman" pitchFamily="18" charset="0"/>
              </a:rPr>
              <a:t>E</a:t>
            </a:r>
            <a:r>
              <a:rPr kumimoji="0" lang="en-US" altLang="ja-JP" sz="2000" b="1" baseline="-25000" dirty="0">
                <a:solidFill>
                  <a:srgbClr val="FF0000"/>
                </a:solidFill>
                <a:latin typeface="Times New Roman"/>
                <a:ea typeface="ＭＳ Ｐゴシック"/>
                <a:cs typeface="Times New Roman" pitchFamily="18" charset="0"/>
              </a:rPr>
              <a:t>C</a:t>
            </a:r>
          </a:p>
        </p:txBody>
      </p:sp>
      <p:sp>
        <p:nvSpPr>
          <p:cNvPr id="28715" name="Rectangle 55"/>
          <p:cNvSpPr>
            <a:spLocks noChangeArrowheads="1"/>
          </p:cNvSpPr>
          <p:nvPr/>
        </p:nvSpPr>
        <p:spPr bwMode="auto">
          <a:xfrm>
            <a:off x="1600200" y="5619750"/>
            <a:ext cx="47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000" b="1" i="1" dirty="0">
                <a:solidFill>
                  <a:srgbClr val="FF0000"/>
                </a:solidFill>
                <a:latin typeface="Times New Roman"/>
                <a:ea typeface="ＭＳ Ｐゴシック"/>
                <a:cs typeface="Times New Roman" pitchFamily="18" charset="0"/>
              </a:rPr>
              <a:t>E</a:t>
            </a:r>
            <a:r>
              <a:rPr kumimoji="0" lang="en-US" altLang="ja-JP" sz="2000" b="1" baseline="-25000" dirty="0">
                <a:solidFill>
                  <a:srgbClr val="FF0000"/>
                </a:solidFill>
                <a:latin typeface="Times New Roman"/>
                <a:ea typeface="ＭＳ Ｐゴシック"/>
                <a:cs typeface="Times New Roman" pitchFamily="18" charset="0"/>
              </a:rPr>
              <a:t>V</a:t>
            </a:r>
            <a:endParaRPr kumimoji="0" lang="en-US" altLang="ja-JP" sz="2000" b="1" dirty="0">
              <a:solidFill>
                <a:srgbClr val="FF0000"/>
              </a:solidFill>
              <a:latin typeface="Times New Roman"/>
              <a:ea typeface="ＭＳ Ｐゴシック"/>
              <a:cs typeface="Times New Roman" pitchFamily="18" charset="0"/>
            </a:endParaRPr>
          </a:p>
        </p:txBody>
      </p:sp>
      <p:sp>
        <p:nvSpPr>
          <p:cNvPr id="28716" name="Rectangle 57"/>
          <p:cNvSpPr>
            <a:spLocks noChangeArrowheads="1"/>
          </p:cNvSpPr>
          <p:nvPr/>
        </p:nvSpPr>
        <p:spPr bwMode="auto">
          <a:xfrm>
            <a:off x="1549400" y="25908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3" name="正方形/長方形 2"/>
          <p:cNvSpPr/>
          <p:nvPr/>
        </p:nvSpPr>
        <p:spPr>
          <a:xfrm>
            <a:off x="3791744" y="4757082"/>
            <a:ext cx="2286000" cy="400110"/>
          </a:xfrm>
          <a:prstGeom prst="rect">
            <a:avLst/>
          </a:prstGeom>
        </p:spPr>
        <p:txBody>
          <a:bodyPr wrap="square">
            <a:spAutoFit/>
          </a:bodyPr>
          <a:lstStyle/>
          <a:p>
            <a:pPr fontAlgn="auto">
              <a:spcBef>
                <a:spcPts val="0"/>
              </a:spcBef>
              <a:spcAft>
                <a:spcPts val="0"/>
              </a:spcAft>
              <a:defRPr/>
            </a:pPr>
            <a:r>
              <a:rPr lang="ja-JP" altLang="en-US" sz="2000" b="1" dirty="0">
                <a:solidFill>
                  <a:prstClr val="black"/>
                </a:solidFill>
                <a:latin typeface="Times New Roman"/>
                <a:ea typeface="ＭＳ Ｐゴシック"/>
              </a:rPr>
              <a:t>表面状態</a:t>
            </a:r>
          </a:p>
        </p:txBody>
      </p:sp>
      <p:sp>
        <p:nvSpPr>
          <p:cNvPr id="50" name="Line 63"/>
          <p:cNvSpPr>
            <a:spLocks noChangeShapeType="1"/>
          </p:cNvSpPr>
          <p:nvPr/>
        </p:nvSpPr>
        <p:spPr bwMode="auto">
          <a:xfrm>
            <a:off x="5590991" y="2233330"/>
            <a:ext cx="28963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51" name="Line 63"/>
          <p:cNvSpPr>
            <a:spLocks noChangeShapeType="1"/>
          </p:cNvSpPr>
          <p:nvPr/>
        </p:nvSpPr>
        <p:spPr bwMode="auto">
          <a:xfrm>
            <a:off x="5663952" y="3356992"/>
            <a:ext cx="289639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52" name="Rectangle 66"/>
          <p:cNvSpPr>
            <a:spLocks noChangeArrowheads="1"/>
          </p:cNvSpPr>
          <p:nvPr/>
        </p:nvSpPr>
        <p:spPr bwMode="auto">
          <a:xfrm>
            <a:off x="6649061" y="1692098"/>
            <a:ext cx="526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3200" b="1" dirty="0">
                <a:solidFill>
                  <a:srgbClr val="FF0000"/>
                </a:solidFill>
                <a:latin typeface="Times New Roman"/>
                <a:ea typeface="ＭＳ Ｐゴシック"/>
                <a:cs typeface="Times New Roman" pitchFamily="18" charset="0"/>
              </a:rPr>
              <a:t>Si</a:t>
            </a:r>
          </a:p>
        </p:txBody>
      </p:sp>
      <p:sp>
        <p:nvSpPr>
          <p:cNvPr id="53" name="Line 63"/>
          <p:cNvSpPr>
            <a:spLocks noChangeShapeType="1"/>
          </p:cNvSpPr>
          <p:nvPr/>
        </p:nvSpPr>
        <p:spPr bwMode="auto">
          <a:xfrm>
            <a:off x="5648485" y="2751900"/>
            <a:ext cx="2896394" cy="0"/>
          </a:xfrm>
          <a:prstGeom prst="line">
            <a:avLst/>
          </a:prstGeom>
          <a:noFill/>
          <a:ln w="25400">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54" name="Rectangle 66"/>
          <p:cNvSpPr>
            <a:spLocks noChangeArrowheads="1"/>
          </p:cNvSpPr>
          <p:nvPr/>
        </p:nvSpPr>
        <p:spPr bwMode="auto">
          <a:xfrm>
            <a:off x="6184000" y="2679892"/>
            <a:ext cx="16401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000" b="1" dirty="0" err="1">
                <a:solidFill>
                  <a:srgbClr val="0000FF"/>
                </a:solidFill>
                <a:latin typeface="Times New Roman"/>
                <a:ea typeface="ＭＳ Ｐゴシック"/>
                <a:cs typeface="Times New Roman" pitchFamily="18" charset="0"/>
              </a:rPr>
              <a:t>E</a:t>
            </a:r>
            <a:r>
              <a:rPr kumimoji="0" lang="en-US" altLang="ja-JP" sz="2000" b="1" baseline="-25000" dirty="0" err="1">
                <a:solidFill>
                  <a:srgbClr val="0000FF"/>
                </a:solidFill>
                <a:latin typeface="Times New Roman"/>
                <a:ea typeface="ＭＳ Ｐゴシック"/>
                <a:cs typeface="Times New Roman" pitchFamily="18" charset="0"/>
              </a:rPr>
              <a:t>i</a:t>
            </a:r>
            <a:r>
              <a:rPr kumimoji="0" lang="en-US" altLang="ja-JP" sz="2000" b="1" dirty="0">
                <a:solidFill>
                  <a:srgbClr val="0000FF"/>
                </a:solidFill>
                <a:latin typeface="Times New Roman"/>
                <a:ea typeface="ＭＳ Ｐゴシック"/>
                <a:cs typeface="Times New Roman" pitchFamily="18" charset="0"/>
              </a:rPr>
              <a:t> ~ 0.56 </a:t>
            </a:r>
            <a:r>
              <a:rPr kumimoji="0" lang="en-US" altLang="ja-JP" sz="2000" b="1" dirty="0" err="1">
                <a:solidFill>
                  <a:srgbClr val="0000FF"/>
                </a:solidFill>
                <a:latin typeface="Times New Roman"/>
                <a:ea typeface="ＭＳ Ｐゴシック"/>
                <a:cs typeface="Times New Roman" pitchFamily="18" charset="0"/>
              </a:rPr>
              <a:t>eV</a:t>
            </a:r>
            <a:br>
              <a:rPr kumimoji="0" lang="en-US" altLang="ja-JP" sz="2000" b="1" dirty="0">
                <a:solidFill>
                  <a:srgbClr val="0000FF"/>
                </a:solidFill>
                <a:latin typeface="Times New Roman"/>
                <a:ea typeface="ＭＳ Ｐゴシック"/>
                <a:cs typeface="Times New Roman" pitchFamily="18" charset="0"/>
              </a:rPr>
            </a:br>
            <a:r>
              <a:rPr kumimoji="0" lang="en-US" altLang="ja-JP" sz="2000" b="1" dirty="0">
                <a:solidFill>
                  <a:srgbClr val="0000FF"/>
                </a:solidFill>
                <a:latin typeface="Times New Roman"/>
                <a:ea typeface="ＭＳ Ｐゴシック"/>
                <a:cs typeface="Times New Roman" pitchFamily="18" charset="0"/>
              </a:rPr>
              <a:t>N</a:t>
            </a:r>
            <a:r>
              <a:rPr kumimoji="0" lang="en-US" altLang="ja-JP" sz="2000" b="1" baseline="-25000" dirty="0">
                <a:solidFill>
                  <a:srgbClr val="0000FF"/>
                </a:solidFill>
                <a:latin typeface="Times New Roman"/>
                <a:ea typeface="ＭＳ Ｐゴシック"/>
                <a:cs typeface="Times New Roman" pitchFamily="18" charset="0"/>
              </a:rPr>
              <a:t>i</a:t>
            </a:r>
            <a:r>
              <a:rPr kumimoji="0" lang="en-US" altLang="ja-JP" sz="2000" b="1" dirty="0">
                <a:solidFill>
                  <a:srgbClr val="0000FF"/>
                </a:solidFill>
                <a:latin typeface="Times New Roman"/>
                <a:ea typeface="ＭＳ Ｐゴシック"/>
                <a:cs typeface="Times New Roman" pitchFamily="18" charset="0"/>
              </a:rPr>
              <a:t> ~ 10</a:t>
            </a:r>
            <a:r>
              <a:rPr kumimoji="0" lang="en-US" altLang="ja-JP" sz="2000" b="1" baseline="30000" dirty="0">
                <a:solidFill>
                  <a:srgbClr val="0000FF"/>
                </a:solidFill>
                <a:latin typeface="Times New Roman"/>
                <a:ea typeface="ＭＳ Ｐゴシック"/>
                <a:cs typeface="Times New Roman" pitchFamily="18" charset="0"/>
              </a:rPr>
              <a:t>10</a:t>
            </a:r>
            <a:r>
              <a:rPr kumimoji="0" lang="en-US" altLang="ja-JP" sz="2000" b="1" dirty="0">
                <a:solidFill>
                  <a:srgbClr val="0000FF"/>
                </a:solidFill>
                <a:latin typeface="Times New Roman"/>
                <a:ea typeface="ＭＳ Ｐゴシック"/>
                <a:cs typeface="Times New Roman" pitchFamily="18" charset="0"/>
              </a:rPr>
              <a:t> cm</a:t>
            </a:r>
            <a:r>
              <a:rPr kumimoji="0" lang="en-US" altLang="ja-JP" sz="2000" b="1" baseline="30000" dirty="0">
                <a:solidFill>
                  <a:srgbClr val="0000FF"/>
                </a:solidFill>
                <a:latin typeface="Times New Roman"/>
                <a:ea typeface="ＭＳ Ｐゴシック"/>
                <a:cs typeface="Times New Roman" pitchFamily="18" charset="0"/>
              </a:rPr>
              <a:t>-3</a:t>
            </a:r>
          </a:p>
        </p:txBody>
      </p:sp>
      <p:sp>
        <p:nvSpPr>
          <p:cNvPr id="55" name="Rectangle 66"/>
          <p:cNvSpPr>
            <a:spLocks noChangeArrowheads="1"/>
          </p:cNvSpPr>
          <p:nvPr/>
        </p:nvSpPr>
        <p:spPr bwMode="auto">
          <a:xfrm>
            <a:off x="5862890" y="3283833"/>
            <a:ext cx="2249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000" b="1" dirty="0">
                <a:solidFill>
                  <a:srgbClr val="0000FF"/>
                </a:solidFill>
                <a:latin typeface="Times New Roman"/>
                <a:ea typeface="ＭＳ Ｐゴシック"/>
                <a:cs typeface="Times New Roman" pitchFamily="18" charset="0"/>
              </a:rPr>
              <a:t>E</a:t>
            </a:r>
            <a:r>
              <a:rPr kumimoji="0" lang="en-US" altLang="ja-JP" sz="2000" b="1" baseline="-25000" dirty="0">
                <a:solidFill>
                  <a:srgbClr val="0000FF"/>
                </a:solidFill>
                <a:latin typeface="Times New Roman"/>
                <a:ea typeface="ＭＳ Ｐゴシック"/>
                <a:cs typeface="Times New Roman" pitchFamily="18" charset="0"/>
              </a:rPr>
              <a:t>F</a:t>
            </a:r>
            <a:r>
              <a:rPr kumimoji="0" lang="ja-JP" altLang="en-US" sz="2000" b="1" baseline="-25000" dirty="0">
                <a:solidFill>
                  <a:srgbClr val="0000FF"/>
                </a:solidFill>
                <a:latin typeface="Times New Roman"/>
                <a:ea typeface="ＭＳ Ｐゴシック"/>
                <a:cs typeface="Times New Roman" pitchFamily="18" charset="0"/>
              </a:rPr>
              <a:t> </a:t>
            </a:r>
            <a:r>
              <a:rPr kumimoji="0" lang="en-US" altLang="ja-JP" sz="2000" b="1" dirty="0">
                <a:solidFill>
                  <a:srgbClr val="0000FF"/>
                </a:solidFill>
                <a:latin typeface="Times New Roman"/>
                <a:ea typeface="ＭＳ Ｐゴシック"/>
                <a:cs typeface="Times New Roman" pitchFamily="18" charset="0"/>
              </a:rPr>
              <a:t>p-Si ~ 1.0 </a:t>
            </a:r>
            <a:r>
              <a:rPr kumimoji="0" lang="en-US" altLang="ja-JP" sz="2000" b="1" dirty="0" err="1">
                <a:solidFill>
                  <a:srgbClr val="0000FF"/>
                </a:solidFill>
                <a:latin typeface="Times New Roman"/>
                <a:ea typeface="ＭＳ Ｐゴシック"/>
                <a:cs typeface="Times New Roman" pitchFamily="18" charset="0"/>
              </a:rPr>
              <a:t>eV</a:t>
            </a:r>
            <a:endParaRPr kumimoji="0" lang="en-US" altLang="ja-JP" sz="2000" b="1" dirty="0">
              <a:solidFill>
                <a:srgbClr val="0000FF"/>
              </a:solidFill>
              <a:latin typeface="Times New Roman"/>
              <a:ea typeface="ＭＳ Ｐゴシック"/>
              <a:cs typeface="Times New Roman" pitchFamily="18" charset="0"/>
            </a:endParaRPr>
          </a:p>
          <a:p>
            <a:pPr fontAlgn="auto">
              <a:spcBef>
                <a:spcPts val="0"/>
              </a:spcBef>
              <a:spcAft>
                <a:spcPts val="0"/>
              </a:spcAft>
              <a:defRPr/>
            </a:pPr>
            <a:r>
              <a:rPr kumimoji="0" lang="en-US" altLang="ja-JP" sz="2000" b="1" dirty="0" err="1">
                <a:solidFill>
                  <a:srgbClr val="0000FF"/>
                </a:solidFill>
                <a:latin typeface="Times New Roman"/>
                <a:ea typeface="ＭＳ Ｐゴシック"/>
                <a:cs typeface="Times New Roman" pitchFamily="18" charset="0"/>
              </a:rPr>
              <a:t>Nn</a:t>
            </a:r>
            <a:r>
              <a:rPr kumimoji="0" lang="en-US" altLang="ja-JP" sz="2000" b="1" baseline="-25000" dirty="0" err="1">
                <a:solidFill>
                  <a:srgbClr val="0000FF"/>
                </a:solidFill>
                <a:latin typeface="Times New Roman"/>
                <a:ea typeface="ＭＳ Ｐゴシック"/>
                <a:cs typeface="Times New Roman" pitchFamily="18" charset="0"/>
              </a:rPr>
              <a:t>n</a:t>
            </a:r>
            <a:r>
              <a:rPr kumimoji="0" lang="ja-JP" altLang="en-US" sz="2000" b="1" dirty="0">
                <a:solidFill>
                  <a:srgbClr val="0000FF"/>
                </a:solidFill>
                <a:latin typeface="Times New Roman"/>
                <a:ea typeface="ＭＳ Ｐゴシック"/>
                <a:cs typeface="Times New Roman" pitchFamily="18" charset="0"/>
              </a:rPr>
              <a:t> </a:t>
            </a:r>
            <a:r>
              <a:rPr kumimoji="0" lang="en-US" altLang="ja-JP" sz="2000" b="1" dirty="0">
                <a:solidFill>
                  <a:srgbClr val="0000FF"/>
                </a:solidFill>
                <a:latin typeface="Times New Roman"/>
                <a:ea typeface="ＭＳ Ｐゴシック"/>
                <a:cs typeface="Times New Roman" pitchFamily="18" charset="0"/>
              </a:rPr>
              <a:t>p-Si ~ 10</a:t>
            </a:r>
            <a:r>
              <a:rPr kumimoji="0" lang="en-US" altLang="ja-JP" sz="2000" b="1" baseline="30000" dirty="0">
                <a:solidFill>
                  <a:srgbClr val="0000FF"/>
                </a:solidFill>
                <a:latin typeface="Times New Roman"/>
                <a:ea typeface="ＭＳ Ｐゴシック"/>
                <a:cs typeface="Times New Roman" pitchFamily="18" charset="0"/>
              </a:rPr>
              <a:t>2</a:t>
            </a:r>
            <a:r>
              <a:rPr kumimoji="0" lang="en-US" altLang="ja-JP" sz="2000" b="1" dirty="0">
                <a:solidFill>
                  <a:srgbClr val="0000FF"/>
                </a:solidFill>
                <a:latin typeface="Times New Roman"/>
                <a:ea typeface="ＭＳ Ｐゴシック"/>
                <a:cs typeface="Times New Roman" pitchFamily="18" charset="0"/>
              </a:rPr>
              <a:t> cm</a:t>
            </a:r>
            <a:r>
              <a:rPr kumimoji="0" lang="en-US" altLang="ja-JP" sz="2000" b="1" baseline="30000" dirty="0">
                <a:solidFill>
                  <a:srgbClr val="0000FF"/>
                </a:solidFill>
                <a:latin typeface="Times New Roman"/>
                <a:ea typeface="ＭＳ Ｐゴシック"/>
                <a:cs typeface="Times New Roman" pitchFamily="18" charset="0"/>
              </a:rPr>
              <a:t>-3</a:t>
            </a:r>
          </a:p>
        </p:txBody>
      </p:sp>
      <p:sp>
        <p:nvSpPr>
          <p:cNvPr id="56" name="Line 63"/>
          <p:cNvSpPr>
            <a:spLocks noChangeShapeType="1"/>
          </p:cNvSpPr>
          <p:nvPr/>
        </p:nvSpPr>
        <p:spPr bwMode="auto">
          <a:xfrm>
            <a:off x="5638800" y="3919693"/>
            <a:ext cx="274132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57" name="Rectangle 66"/>
          <p:cNvSpPr>
            <a:spLocks noChangeArrowheads="1"/>
          </p:cNvSpPr>
          <p:nvPr/>
        </p:nvSpPr>
        <p:spPr bwMode="auto">
          <a:xfrm>
            <a:off x="5666866" y="3861048"/>
            <a:ext cx="1797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000" b="1" dirty="0" err="1">
                <a:solidFill>
                  <a:srgbClr val="0000FF"/>
                </a:solidFill>
                <a:latin typeface="Times New Roman"/>
                <a:ea typeface="ＭＳ Ｐゴシック"/>
                <a:cs typeface="Times New Roman" pitchFamily="18" charset="0"/>
              </a:rPr>
              <a:t>E</a:t>
            </a:r>
            <a:r>
              <a:rPr kumimoji="0" lang="en-US" altLang="ja-JP" sz="2000" b="1" baseline="-25000" dirty="0" err="1">
                <a:solidFill>
                  <a:srgbClr val="0000FF"/>
                </a:solidFill>
                <a:latin typeface="Times New Roman"/>
                <a:ea typeface="ＭＳ Ｐゴシック"/>
                <a:cs typeface="Times New Roman" pitchFamily="18" charset="0"/>
              </a:rPr>
              <a:t>i,ox</a:t>
            </a:r>
            <a:r>
              <a:rPr kumimoji="0" lang="en-US" altLang="ja-JP" sz="2000" b="1" dirty="0">
                <a:solidFill>
                  <a:srgbClr val="0000FF"/>
                </a:solidFill>
                <a:latin typeface="Times New Roman"/>
                <a:ea typeface="ＭＳ Ｐゴシック"/>
                <a:cs typeface="Times New Roman" pitchFamily="18" charset="0"/>
              </a:rPr>
              <a:t> ~ 1.5 </a:t>
            </a:r>
            <a:r>
              <a:rPr kumimoji="0" lang="en-US" altLang="ja-JP" sz="2000" b="1" dirty="0" err="1">
                <a:solidFill>
                  <a:srgbClr val="0000FF"/>
                </a:solidFill>
                <a:latin typeface="Times New Roman"/>
                <a:ea typeface="ＭＳ Ｐゴシック"/>
                <a:cs typeface="Times New Roman" pitchFamily="18" charset="0"/>
              </a:rPr>
              <a:t>eV</a:t>
            </a:r>
            <a:br>
              <a:rPr kumimoji="0" lang="en-US" altLang="ja-JP" sz="2000" b="1" dirty="0">
                <a:solidFill>
                  <a:srgbClr val="0000FF"/>
                </a:solidFill>
                <a:latin typeface="Times New Roman"/>
                <a:ea typeface="ＭＳ Ｐゴシック"/>
                <a:cs typeface="Times New Roman" pitchFamily="18" charset="0"/>
              </a:rPr>
            </a:br>
            <a:r>
              <a:rPr kumimoji="0" lang="en-US" altLang="ja-JP" sz="2000" b="1" dirty="0" err="1">
                <a:solidFill>
                  <a:srgbClr val="0000FF"/>
                </a:solidFill>
                <a:latin typeface="Times New Roman"/>
                <a:ea typeface="ＭＳ Ｐゴシック"/>
                <a:cs typeface="Times New Roman" pitchFamily="18" charset="0"/>
              </a:rPr>
              <a:t>N</a:t>
            </a:r>
            <a:r>
              <a:rPr kumimoji="0" lang="en-US" altLang="ja-JP" sz="2000" b="1" baseline="-25000" dirty="0" err="1">
                <a:solidFill>
                  <a:srgbClr val="0000FF"/>
                </a:solidFill>
                <a:latin typeface="Times New Roman"/>
                <a:ea typeface="ＭＳ Ｐゴシック"/>
                <a:cs typeface="Times New Roman" pitchFamily="18" charset="0"/>
              </a:rPr>
              <a:t>n,p</a:t>
            </a:r>
            <a:r>
              <a:rPr kumimoji="0" lang="en-US" altLang="ja-JP" sz="2000" b="1" dirty="0">
                <a:solidFill>
                  <a:srgbClr val="0000FF"/>
                </a:solidFill>
                <a:latin typeface="Times New Roman"/>
                <a:ea typeface="ＭＳ Ｐゴシック"/>
                <a:cs typeface="Times New Roman" pitchFamily="18" charset="0"/>
              </a:rPr>
              <a:t> ~ 10</a:t>
            </a:r>
            <a:r>
              <a:rPr kumimoji="0" lang="en-US" altLang="ja-JP" sz="2000" b="1" baseline="30000" dirty="0">
                <a:solidFill>
                  <a:srgbClr val="0000FF"/>
                </a:solidFill>
                <a:latin typeface="Times New Roman"/>
                <a:ea typeface="ＭＳ Ｐゴシック"/>
                <a:cs typeface="Times New Roman" pitchFamily="18" charset="0"/>
              </a:rPr>
              <a:t>-6</a:t>
            </a:r>
            <a:r>
              <a:rPr kumimoji="0" lang="en-US" altLang="ja-JP" sz="2000" b="1" dirty="0">
                <a:solidFill>
                  <a:srgbClr val="0000FF"/>
                </a:solidFill>
                <a:latin typeface="Times New Roman"/>
                <a:ea typeface="ＭＳ Ｐゴシック"/>
                <a:cs typeface="Times New Roman" pitchFamily="18" charset="0"/>
              </a:rPr>
              <a:t> cm</a:t>
            </a:r>
            <a:r>
              <a:rPr kumimoji="0" lang="en-US" altLang="ja-JP" sz="2000" b="1" baseline="30000" dirty="0">
                <a:solidFill>
                  <a:srgbClr val="0000FF"/>
                </a:solidFill>
                <a:latin typeface="Times New Roman"/>
                <a:ea typeface="ＭＳ Ｐゴシック"/>
                <a:cs typeface="Times New Roman" pitchFamily="18" charset="0"/>
              </a:rPr>
              <a:t>-3</a:t>
            </a:r>
          </a:p>
        </p:txBody>
      </p:sp>
      <p:sp>
        <p:nvSpPr>
          <p:cNvPr id="58" name="Line 63"/>
          <p:cNvSpPr>
            <a:spLocks noChangeShapeType="1"/>
          </p:cNvSpPr>
          <p:nvPr/>
        </p:nvSpPr>
        <p:spPr bwMode="auto">
          <a:xfrm>
            <a:off x="5791894" y="5834292"/>
            <a:ext cx="258822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4400" b="1">
              <a:solidFill>
                <a:prstClr val="black"/>
              </a:solidFill>
              <a:latin typeface="Times New Roman"/>
              <a:ea typeface="ＭＳ Ｐゴシック"/>
              <a:cs typeface="Times New Roman" pitchFamily="18" charset="0"/>
            </a:endParaRPr>
          </a:p>
        </p:txBody>
      </p:sp>
      <p:sp>
        <p:nvSpPr>
          <p:cNvPr id="59" name="Rectangle 66"/>
          <p:cNvSpPr>
            <a:spLocks noChangeArrowheads="1"/>
          </p:cNvSpPr>
          <p:nvPr/>
        </p:nvSpPr>
        <p:spPr bwMode="auto">
          <a:xfrm>
            <a:off x="5807969" y="5804675"/>
            <a:ext cx="28103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000" b="1" dirty="0" err="1">
                <a:solidFill>
                  <a:srgbClr val="0000FF"/>
                </a:solidFill>
                <a:latin typeface="Times New Roman"/>
                <a:ea typeface="ＭＳ Ｐゴシック"/>
                <a:cs typeface="Times New Roman" pitchFamily="18" charset="0"/>
              </a:rPr>
              <a:t>E</a:t>
            </a:r>
            <a:r>
              <a:rPr kumimoji="0" lang="en-US" altLang="ja-JP" sz="2000" b="1" baseline="-25000" dirty="0" err="1">
                <a:solidFill>
                  <a:srgbClr val="0000FF"/>
                </a:solidFill>
                <a:latin typeface="Times New Roman"/>
                <a:ea typeface="ＭＳ Ｐゴシック"/>
                <a:cs typeface="Times New Roman" pitchFamily="18" charset="0"/>
              </a:rPr>
              <a:t>VBM,ox</a:t>
            </a:r>
            <a:r>
              <a:rPr kumimoji="0" lang="en-US" altLang="ja-JP" sz="2000" b="1" dirty="0">
                <a:solidFill>
                  <a:srgbClr val="0000FF"/>
                </a:solidFill>
                <a:latin typeface="Times New Roman"/>
                <a:ea typeface="ＭＳ Ｐゴシック"/>
                <a:cs typeface="Times New Roman" pitchFamily="18" charset="0"/>
              </a:rPr>
              <a:t> ~ 3.0 </a:t>
            </a:r>
            <a:r>
              <a:rPr kumimoji="0" lang="en-US" altLang="ja-JP" sz="2000" b="1" dirty="0" err="1">
                <a:solidFill>
                  <a:srgbClr val="0000FF"/>
                </a:solidFill>
                <a:latin typeface="Times New Roman"/>
                <a:ea typeface="ＭＳ Ｐゴシック"/>
                <a:cs typeface="Times New Roman" pitchFamily="18" charset="0"/>
              </a:rPr>
              <a:t>eV</a:t>
            </a:r>
            <a:r>
              <a:rPr kumimoji="0" lang="en-US" altLang="ja-JP" sz="2000" b="1" dirty="0">
                <a:solidFill>
                  <a:srgbClr val="0000FF"/>
                </a:solidFill>
                <a:latin typeface="Times New Roman"/>
                <a:ea typeface="ＭＳ Ｐゴシック"/>
                <a:cs typeface="Times New Roman" pitchFamily="18" charset="0"/>
              </a:rPr>
              <a:t> </a:t>
            </a:r>
            <a:br>
              <a:rPr kumimoji="0" lang="en-US" altLang="ja-JP" sz="2000" b="1" dirty="0">
                <a:solidFill>
                  <a:srgbClr val="0000FF"/>
                </a:solidFill>
                <a:latin typeface="Times New Roman"/>
                <a:ea typeface="ＭＳ Ｐゴシック"/>
                <a:cs typeface="Times New Roman" pitchFamily="18" charset="0"/>
              </a:rPr>
            </a:br>
            <a:r>
              <a:rPr kumimoji="0" lang="en-US" altLang="ja-JP" sz="2000" b="1" dirty="0" err="1">
                <a:solidFill>
                  <a:srgbClr val="0000FF"/>
                </a:solidFill>
                <a:latin typeface="Times New Roman"/>
                <a:ea typeface="ＭＳ Ｐゴシック"/>
                <a:cs typeface="Times New Roman" pitchFamily="18" charset="0"/>
              </a:rPr>
              <a:t>N</a:t>
            </a:r>
            <a:r>
              <a:rPr kumimoji="0" lang="en-US" altLang="ja-JP" sz="2000" b="1" baseline="-25000" dirty="0" err="1">
                <a:solidFill>
                  <a:srgbClr val="0000FF"/>
                </a:solidFill>
                <a:latin typeface="Times New Roman"/>
                <a:ea typeface="ＭＳ Ｐゴシック"/>
                <a:cs typeface="Times New Roman" pitchFamily="18" charset="0"/>
              </a:rPr>
              <a:t>n</a:t>
            </a:r>
            <a:r>
              <a:rPr kumimoji="0" lang="en-US" altLang="ja-JP" sz="2000" b="1" dirty="0">
                <a:solidFill>
                  <a:srgbClr val="0000FF"/>
                </a:solidFill>
                <a:latin typeface="Times New Roman"/>
                <a:ea typeface="ＭＳ Ｐゴシック"/>
                <a:cs typeface="Times New Roman" pitchFamily="18" charset="0"/>
              </a:rPr>
              <a:t>(n-IGZO) ~ 10</a:t>
            </a:r>
            <a:r>
              <a:rPr kumimoji="0" lang="en-US" altLang="ja-JP" sz="2000" b="1" baseline="30000" dirty="0">
                <a:solidFill>
                  <a:srgbClr val="0000FF"/>
                </a:solidFill>
                <a:latin typeface="Times New Roman"/>
                <a:ea typeface="ＭＳ Ｐゴシック"/>
                <a:cs typeface="Times New Roman" pitchFamily="18" charset="0"/>
              </a:rPr>
              <a:t>-31</a:t>
            </a:r>
            <a:r>
              <a:rPr kumimoji="0" lang="en-US" altLang="ja-JP" sz="2000" b="1" dirty="0">
                <a:solidFill>
                  <a:srgbClr val="0000FF"/>
                </a:solidFill>
                <a:latin typeface="Times New Roman"/>
                <a:ea typeface="ＭＳ Ｐゴシック"/>
                <a:cs typeface="Times New Roman" pitchFamily="18" charset="0"/>
              </a:rPr>
              <a:t> cm</a:t>
            </a:r>
            <a:r>
              <a:rPr kumimoji="0" lang="en-US" altLang="ja-JP" sz="2000" b="1" baseline="30000" dirty="0">
                <a:solidFill>
                  <a:srgbClr val="0000FF"/>
                </a:solidFill>
                <a:latin typeface="Times New Roman"/>
                <a:ea typeface="ＭＳ Ｐゴシック"/>
                <a:cs typeface="Times New Roman" pitchFamily="18" charset="0"/>
              </a:rPr>
              <a:t>-3</a:t>
            </a:r>
          </a:p>
        </p:txBody>
      </p:sp>
      <p:sp>
        <p:nvSpPr>
          <p:cNvPr id="61" name="Rectangle 66"/>
          <p:cNvSpPr>
            <a:spLocks noChangeArrowheads="1"/>
          </p:cNvSpPr>
          <p:nvPr/>
        </p:nvSpPr>
        <p:spPr bwMode="auto">
          <a:xfrm>
            <a:off x="5447929" y="920914"/>
            <a:ext cx="4055919" cy="759182"/>
          </a:xfrm>
          <a:prstGeom prst="rect">
            <a:avLst/>
          </a:prstGeom>
          <a:solidFill>
            <a:srgbClr val="990033"/>
          </a:solidFill>
          <a:ln w="9525" algn="ctr">
            <a:noFill/>
            <a:miter lim="800000"/>
            <a:headEnd/>
            <a:tailEnd/>
          </a:ln>
        </p:spPr>
        <p:txBody>
          <a:bodyPr wrap="square">
            <a:spAutoFit/>
          </a:bodyPr>
          <a:lstStyle/>
          <a:p>
            <a:pPr fontAlgn="auto">
              <a:lnSpc>
                <a:spcPts val="2600"/>
              </a:lnSpc>
              <a:spcBef>
                <a:spcPts val="0"/>
              </a:spcBef>
              <a:spcAft>
                <a:spcPts val="0"/>
              </a:spcAft>
              <a:defRPr/>
            </a:pPr>
            <a:r>
              <a:rPr lang="ja-JP" altLang="en-US" sz="2000" b="1" dirty="0">
                <a:solidFill>
                  <a:srgbClr val="FFFF99"/>
                </a:solidFill>
                <a:ea typeface="ＭＳ ゴシック" pitchFamily="49" charset="-128"/>
                <a:cs typeface="Times New Roman" pitchFamily="18" charset="0"/>
              </a:rPr>
              <a:t>伝導帯近傍では非常にきれい</a:t>
            </a:r>
            <a:br>
              <a:rPr lang="en-US" altLang="ja-JP" sz="2000" b="1" dirty="0">
                <a:solidFill>
                  <a:srgbClr val="FFFF99"/>
                </a:solidFill>
                <a:ea typeface="ＭＳ ゴシック" pitchFamily="49" charset="-128"/>
                <a:cs typeface="Times New Roman" pitchFamily="18" charset="0"/>
              </a:rPr>
            </a:br>
            <a:r>
              <a:rPr lang="ja-JP" altLang="en-US" sz="2000" b="1" dirty="0">
                <a:solidFill>
                  <a:srgbClr val="FFFF99"/>
                </a:solidFill>
                <a:ea typeface="ＭＳ ゴシック" pitchFamily="49" charset="-128"/>
                <a:cs typeface="Times New Roman" pitchFamily="18" charset="0"/>
              </a:rPr>
              <a:t>バンドギャップ中央以下は？？？</a:t>
            </a:r>
            <a:endParaRPr lang="en-US" altLang="ja-JP" sz="2000" b="1" dirty="0">
              <a:solidFill>
                <a:srgbClr val="FFFF99"/>
              </a:solidFill>
              <a:ea typeface="ＭＳ ゴシック" pitchFamily="49" charset="-128"/>
              <a:cs typeface="Times New Roman" pitchFamily="18" charset="0"/>
            </a:endParaRPr>
          </a:p>
        </p:txBody>
      </p:sp>
      <p:sp>
        <p:nvSpPr>
          <p:cNvPr id="60" name="Text Box 29"/>
          <p:cNvSpPr txBox="1">
            <a:spLocks noChangeArrowheads="1"/>
          </p:cNvSpPr>
          <p:nvPr/>
        </p:nvSpPr>
        <p:spPr bwMode="auto">
          <a:xfrm>
            <a:off x="5879976" y="4765182"/>
            <a:ext cx="4248472" cy="2066528"/>
          </a:xfrm>
          <a:prstGeom prst="rect">
            <a:avLst/>
          </a:prstGeom>
          <a:solidFill>
            <a:srgbClr val="990033"/>
          </a:solidFill>
          <a:ln w="9525" algn="ctr">
            <a:noFill/>
            <a:miter lim="800000"/>
            <a:headEnd/>
            <a:tailEnd/>
          </a:ln>
        </p:spPr>
        <p:txBody>
          <a:bodyPr wrap="square">
            <a:spAutoFit/>
          </a:bodyPr>
          <a:lstStyle/>
          <a:p>
            <a:pPr fontAlgn="auto">
              <a:lnSpc>
                <a:spcPts val="2600"/>
              </a:lnSpc>
              <a:spcBef>
                <a:spcPts val="0"/>
              </a:spcBef>
              <a:spcAft>
                <a:spcPts val="0"/>
              </a:spcAft>
              <a:defRPr/>
            </a:pPr>
            <a:r>
              <a:rPr lang="ja-JP" altLang="en-US" sz="2000" b="1" dirty="0">
                <a:solidFill>
                  <a:srgbClr val="FFFF99"/>
                </a:solidFill>
                <a:ea typeface="ＭＳ ゴシック" pitchFamily="49" charset="-128"/>
                <a:cs typeface="Times New Roman" pitchFamily="18" charset="0"/>
              </a:rPr>
              <a:t>サブギャップ光照射不安定性</a:t>
            </a:r>
            <a:br>
              <a:rPr lang="en-US" altLang="ja-JP" sz="2000" b="1" dirty="0">
                <a:solidFill>
                  <a:srgbClr val="FFFF99"/>
                </a:solidFill>
                <a:ea typeface="ＭＳ ゴシック" pitchFamily="49" charset="-128"/>
                <a:cs typeface="Times New Roman" pitchFamily="18" charset="0"/>
              </a:rPr>
            </a:br>
            <a:r>
              <a:rPr lang="ja-JP" altLang="en-US" sz="2000" b="1" dirty="0">
                <a:solidFill>
                  <a:srgbClr val="FFFF99"/>
                </a:solidFill>
                <a:ea typeface="ＭＳ ゴシック" pitchFamily="49" charset="-128"/>
                <a:cs typeface="Times New Roman" pitchFamily="18" charset="0"/>
              </a:rPr>
              <a:t>　 </a:t>
            </a:r>
            <a:r>
              <a:rPr lang="en-US" altLang="ja-JP" sz="2000" b="1" dirty="0">
                <a:solidFill>
                  <a:srgbClr val="FFFF99"/>
                </a:solidFill>
                <a:ea typeface="ＭＳ ゴシック" pitchFamily="49" charset="-128"/>
                <a:cs typeface="Times New Roman" pitchFamily="18" charset="0"/>
              </a:rPr>
              <a:t>VBM</a:t>
            </a:r>
            <a:r>
              <a:rPr lang="ja-JP" altLang="en-US" sz="2000" b="1" dirty="0">
                <a:solidFill>
                  <a:srgbClr val="FFFF99"/>
                </a:solidFill>
                <a:ea typeface="ＭＳ ゴシック" pitchFamily="49" charset="-128"/>
                <a:cs typeface="Times New Roman" pitchFamily="18" charset="0"/>
              </a:rPr>
              <a:t>近傍欠陥から</a:t>
            </a:r>
            <a:r>
              <a:rPr lang="en-US" altLang="ja-JP" sz="2000" b="1" dirty="0">
                <a:solidFill>
                  <a:srgbClr val="FFFF99"/>
                </a:solidFill>
                <a:ea typeface="ＭＳ ゴシック" pitchFamily="49" charset="-128"/>
                <a:cs typeface="Times New Roman" pitchFamily="18" charset="0"/>
              </a:rPr>
              <a:t>CB</a:t>
            </a:r>
            <a:r>
              <a:rPr lang="ja-JP" altLang="en-US" sz="2000" b="1" dirty="0" err="1">
                <a:solidFill>
                  <a:srgbClr val="FFFF99"/>
                </a:solidFill>
                <a:ea typeface="ＭＳ ゴシック" pitchFamily="49" charset="-128"/>
                <a:cs typeface="Times New Roman" pitchFamily="18" charset="0"/>
              </a:rPr>
              <a:t>への</a:t>
            </a:r>
            <a:r>
              <a:rPr lang="ja-JP" altLang="en-US" sz="2000" b="1" dirty="0">
                <a:solidFill>
                  <a:srgbClr val="FFFF99"/>
                </a:solidFill>
                <a:ea typeface="ＭＳ ゴシック" pitchFamily="49" charset="-128"/>
                <a:cs typeface="Times New Roman" pitchFamily="18" charset="0"/>
              </a:rPr>
              <a:t>励起</a:t>
            </a:r>
            <a:endParaRPr lang="en-US" altLang="ja-JP" sz="2000" b="1" dirty="0">
              <a:solidFill>
                <a:srgbClr val="FFFF99"/>
              </a:solidFill>
              <a:ea typeface="ＭＳ ゴシック" pitchFamily="49" charset="-128"/>
              <a:cs typeface="Times New Roman" pitchFamily="18" charset="0"/>
            </a:endParaRPr>
          </a:p>
          <a:p>
            <a:pPr fontAlgn="auto">
              <a:lnSpc>
                <a:spcPts val="2600"/>
              </a:lnSpc>
              <a:spcBef>
                <a:spcPts val="0"/>
              </a:spcBef>
              <a:spcAft>
                <a:spcPts val="0"/>
              </a:spcAft>
              <a:defRPr/>
            </a:pPr>
            <a:r>
              <a:rPr lang="ja-JP" altLang="en-US" sz="2000" b="1" dirty="0">
                <a:solidFill>
                  <a:srgbClr val="FFFF99"/>
                </a:solidFill>
                <a:ea typeface="ＭＳ ゴシック" pitchFamily="49" charset="-128"/>
                <a:cs typeface="Times New Roman" pitchFamily="18" charset="0"/>
              </a:rPr>
              <a:t>　 </a:t>
            </a:r>
            <a:r>
              <a:rPr lang="en-US" altLang="ja-JP" sz="2000" b="1" dirty="0">
                <a:solidFill>
                  <a:srgbClr val="FFFF99"/>
                </a:solidFill>
                <a:ea typeface="ＭＳ ゴシック" pitchFamily="49" charset="-128"/>
                <a:cs typeface="Times New Roman" pitchFamily="18" charset="0"/>
              </a:rPr>
              <a:t>10</a:t>
            </a:r>
            <a:r>
              <a:rPr lang="en-US" altLang="ja-JP" sz="2000" b="1" baseline="30000" dirty="0">
                <a:solidFill>
                  <a:srgbClr val="FFFF99"/>
                </a:solidFill>
                <a:ea typeface="ＭＳ ゴシック" pitchFamily="49" charset="-128"/>
                <a:cs typeface="Times New Roman" pitchFamily="18" charset="0"/>
              </a:rPr>
              <a:t>3</a:t>
            </a:r>
            <a:r>
              <a:rPr lang="ja-JP" altLang="en-US" sz="2000" b="1" dirty="0">
                <a:solidFill>
                  <a:srgbClr val="FFFF99"/>
                </a:solidFill>
                <a:ea typeface="ＭＳ ゴシック" pitchFamily="49" charset="-128"/>
                <a:cs typeface="Times New Roman" pitchFamily="18" charset="0"/>
              </a:rPr>
              <a:t>秒以上の非常に遅い応答</a:t>
            </a:r>
            <a:endParaRPr lang="en-US" altLang="ja-JP" sz="2000" b="1" dirty="0">
              <a:solidFill>
                <a:srgbClr val="FFFF99"/>
              </a:solidFill>
              <a:ea typeface="ＭＳ ゴシック" pitchFamily="49" charset="-128"/>
              <a:cs typeface="Times New Roman" pitchFamily="18" charset="0"/>
            </a:endParaRPr>
          </a:p>
          <a:p>
            <a:pPr fontAlgn="auto">
              <a:lnSpc>
                <a:spcPts val="2600"/>
              </a:lnSpc>
              <a:spcBef>
                <a:spcPts val="0"/>
              </a:spcBef>
              <a:spcAft>
                <a:spcPts val="0"/>
              </a:spcAft>
              <a:defRPr/>
            </a:pPr>
            <a:r>
              <a:rPr lang="ja-JP" altLang="en-US" sz="2000" b="1" dirty="0">
                <a:solidFill>
                  <a:srgbClr val="FFFF99"/>
                </a:solidFill>
                <a:ea typeface="ＭＳ ゴシック" pitchFamily="49" charset="-128"/>
                <a:cs typeface="Times New Roman" pitchFamily="18" charset="0"/>
              </a:rPr>
              <a:t>低温</a:t>
            </a:r>
            <a:r>
              <a:rPr lang="en-US" altLang="ja-JP" sz="2000" b="1" dirty="0">
                <a:solidFill>
                  <a:srgbClr val="FFFF99"/>
                </a:solidFill>
                <a:ea typeface="ＭＳ ゴシック" pitchFamily="49" charset="-128"/>
                <a:cs typeface="Times New Roman" pitchFamily="18" charset="0"/>
              </a:rPr>
              <a:t>(&lt;200</a:t>
            </a:r>
            <a:r>
              <a:rPr lang="en-US" altLang="ja-JP" sz="2000" b="1" baseline="30000" dirty="0">
                <a:solidFill>
                  <a:srgbClr val="FFFF99"/>
                </a:solidFill>
                <a:ea typeface="ＭＳ ゴシック" pitchFamily="49" charset="-128"/>
                <a:cs typeface="Times New Roman" pitchFamily="18" charset="0"/>
              </a:rPr>
              <a:t>o</a:t>
            </a:r>
            <a:r>
              <a:rPr lang="en-US" altLang="ja-JP" sz="2000" b="1" dirty="0">
                <a:solidFill>
                  <a:srgbClr val="FFFF99"/>
                </a:solidFill>
                <a:ea typeface="ＭＳ ゴシック" pitchFamily="49" charset="-128"/>
                <a:cs typeface="Times New Roman" pitchFamily="18" charset="0"/>
              </a:rPr>
              <a:t>C)</a:t>
            </a:r>
            <a:r>
              <a:rPr lang="ja-JP" altLang="en-US" sz="2000" b="1" dirty="0">
                <a:solidFill>
                  <a:srgbClr val="FFFF99"/>
                </a:solidFill>
                <a:ea typeface="ＭＳ ゴシック" pitchFamily="49" charset="-128"/>
                <a:cs typeface="Times New Roman" pitchFamily="18" charset="0"/>
              </a:rPr>
              <a:t>熱処理で大きな負</a:t>
            </a:r>
            <a:r>
              <a:rPr lang="en-US" altLang="ja-JP" sz="2000" b="1" dirty="0" err="1">
                <a:solidFill>
                  <a:srgbClr val="FFFF99"/>
                </a:solidFill>
                <a:ea typeface="ＭＳ ゴシック" pitchFamily="49" charset="-128"/>
                <a:cs typeface="Times New Roman" pitchFamily="18" charset="0"/>
              </a:rPr>
              <a:t>V</a:t>
            </a:r>
            <a:r>
              <a:rPr lang="en-US" altLang="ja-JP" sz="2000" b="1" baseline="-25000" dirty="0" err="1">
                <a:solidFill>
                  <a:srgbClr val="FFFF99"/>
                </a:solidFill>
                <a:ea typeface="ＭＳ ゴシック" pitchFamily="49" charset="-128"/>
                <a:cs typeface="Times New Roman" pitchFamily="18" charset="0"/>
              </a:rPr>
              <a:t>th</a:t>
            </a:r>
            <a:endParaRPr lang="en-US" altLang="ja-JP" sz="2000" b="1" dirty="0">
              <a:solidFill>
                <a:srgbClr val="FFFF99"/>
              </a:solidFill>
              <a:ea typeface="ＭＳ ゴシック" pitchFamily="49" charset="-128"/>
              <a:cs typeface="Times New Roman" pitchFamily="18" charset="0"/>
            </a:endParaRPr>
          </a:p>
          <a:p>
            <a:pPr fontAlgn="auto">
              <a:lnSpc>
                <a:spcPts val="2600"/>
              </a:lnSpc>
              <a:spcBef>
                <a:spcPts val="0"/>
              </a:spcBef>
              <a:spcAft>
                <a:spcPts val="0"/>
              </a:spcAft>
              <a:defRPr/>
            </a:pPr>
            <a:r>
              <a:rPr lang="ja-JP" altLang="en-US" sz="2000" b="1" dirty="0">
                <a:solidFill>
                  <a:srgbClr val="FFFF99"/>
                </a:solidFill>
                <a:ea typeface="ＭＳ ゴシック" pitchFamily="49" charset="-128"/>
                <a:cs typeface="Times New Roman" pitchFamily="18" charset="0"/>
              </a:rPr>
              <a:t>　 </a:t>
            </a:r>
            <a:r>
              <a:rPr lang="en-US" altLang="ja-JP" sz="2000" b="1" dirty="0">
                <a:solidFill>
                  <a:srgbClr val="FFFF99"/>
                </a:solidFill>
                <a:ea typeface="ＭＳ ゴシック" pitchFamily="49" charset="-128"/>
                <a:cs typeface="Times New Roman" pitchFamily="18" charset="0"/>
              </a:rPr>
              <a:t>VBM</a:t>
            </a:r>
            <a:r>
              <a:rPr lang="ja-JP" altLang="en-US" sz="2000" b="1" dirty="0">
                <a:solidFill>
                  <a:srgbClr val="FFFF99"/>
                </a:solidFill>
                <a:ea typeface="ＭＳ ゴシック" pitchFamily="49" charset="-128"/>
                <a:cs typeface="Times New Roman" pitchFamily="18" charset="0"/>
              </a:rPr>
              <a:t>近傍欠陥の減少により</a:t>
            </a:r>
            <a:br>
              <a:rPr lang="en-US" altLang="ja-JP" sz="2000" b="1" dirty="0">
                <a:solidFill>
                  <a:srgbClr val="FFFF99"/>
                </a:solidFill>
                <a:ea typeface="ＭＳ ゴシック" pitchFamily="49" charset="-128"/>
                <a:cs typeface="Times New Roman" pitchFamily="18" charset="0"/>
              </a:rPr>
            </a:br>
            <a:r>
              <a:rPr lang="ja-JP" altLang="en-US" sz="2000" b="1" dirty="0">
                <a:solidFill>
                  <a:srgbClr val="FFFF99"/>
                </a:solidFill>
                <a:ea typeface="ＭＳ ゴシック" pitchFamily="49" charset="-128"/>
                <a:cs typeface="Times New Roman" pitchFamily="18" charset="0"/>
              </a:rPr>
              <a:t>　 自由キャリア生成</a:t>
            </a:r>
            <a:endParaRPr lang="en-US" altLang="ja-JP" sz="2000" b="1" dirty="0">
              <a:solidFill>
                <a:srgbClr val="FFFF99"/>
              </a:solidFill>
              <a:ea typeface="ＭＳ ゴシック" pitchFamily="49" charset="-128"/>
              <a:cs typeface="Times New Roman" pitchFamily="18" charset="0"/>
            </a:endParaRPr>
          </a:p>
        </p:txBody>
      </p:sp>
    </p:spTree>
    <p:extLst>
      <p:ext uri="{BB962C8B-B14F-4D97-AF65-F5344CB8AC3E}">
        <p14:creationId xmlns:p14="http://schemas.microsoft.com/office/powerpoint/2010/main" val="122859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6"/>
          <p:cNvSpPr>
            <a:spLocks noGrp="1" noChangeArrowheads="1"/>
          </p:cNvSpPr>
          <p:nvPr>
            <p:ph type="title" idx="4294967295"/>
          </p:nvPr>
        </p:nvSpPr>
        <p:spPr>
          <a:xfrm>
            <a:off x="1524000" y="0"/>
            <a:ext cx="9144000" cy="762000"/>
          </a:xfrm>
        </p:spPr>
        <p:txBody>
          <a:bodyPr/>
          <a:lstStyle/>
          <a:p>
            <a:r>
              <a:rPr lang="ja-JP" altLang="en-US" sz="3600" b="1" dirty="0">
                <a:solidFill>
                  <a:srgbClr val="0000FF"/>
                </a:solidFill>
                <a:latin typeface="Times New Roman" pitchFamily="18" charset="0"/>
                <a:cs typeface="Times New Roman" pitchFamily="18" charset="0"/>
              </a:rPr>
              <a:t>浅い電子トラップ</a:t>
            </a:r>
            <a:r>
              <a:rPr lang="en-US" altLang="ja-JP" sz="3600" b="1" dirty="0">
                <a:solidFill>
                  <a:srgbClr val="0000FF"/>
                </a:solidFill>
                <a:latin typeface="Times New Roman" pitchFamily="18" charset="0"/>
                <a:cs typeface="Times New Roman" pitchFamily="18" charset="0"/>
              </a:rPr>
              <a:t>:</a:t>
            </a:r>
            <a:r>
              <a:rPr lang="ja-JP" altLang="en-US" sz="3600" b="1" dirty="0">
                <a:solidFill>
                  <a:srgbClr val="0000FF"/>
                </a:solidFill>
                <a:latin typeface="Times New Roman" pitchFamily="18" charset="0"/>
                <a:cs typeface="Times New Roman" pitchFamily="18" charset="0"/>
              </a:rPr>
              <a:t> </a:t>
            </a:r>
            <a:r>
              <a:rPr lang="en-US" altLang="ja-JP" sz="3600" b="1" dirty="0">
                <a:solidFill>
                  <a:srgbClr val="0000FF"/>
                </a:solidFill>
                <a:latin typeface="Times New Roman" pitchFamily="18" charset="0"/>
                <a:cs typeface="Times New Roman" pitchFamily="18" charset="0"/>
              </a:rPr>
              <a:t>n-</a:t>
            </a:r>
            <a:r>
              <a:rPr lang="en-US" altLang="ja-JP" sz="3600" b="1" dirty="0" err="1">
                <a:solidFill>
                  <a:srgbClr val="0000FF"/>
                </a:solidFill>
                <a:latin typeface="Times New Roman" pitchFamily="18" charset="0"/>
                <a:cs typeface="Times New Roman" pitchFamily="18" charset="0"/>
              </a:rPr>
              <a:t>ch</a:t>
            </a:r>
            <a:r>
              <a:rPr lang="ja-JP" altLang="en-US" sz="3600" b="1" dirty="0">
                <a:solidFill>
                  <a:srgbClr val="0000FF"/>
                </a:solidFill>
                <a:latin typeface="Times New Roman" pitchFamily="18" charset="0"/>
                <a:cs typeface="Times New Roman" pitchFamily="18" charset="0"/>
              </a:rPr>
              <a:t> </a:t>
            </a:r>
            <a:r>
              <a:rPr lang="en-US" altLang="ja-JP" sz="3600" b="1" dirty="0">
                <a:solidFill>
                  <a:srgbClr val="0000FF"/>
                </a:solidFill>
                <a:latin typeface="Times New Roman" pitchFamily="18" charset="0"/>
                <a:cs typeface="Times New Roman" pitchFamily="18" charset="0"/>
              </a:rPr>
              <a:t>TFT</a:t>
            </a:r>
            <a:r>
              <a:rPr lang="ja-JP" altLang="en-US" sz="3600" b="1" dirty="0">
                <a:solidFill>
                  <a:srgbClr val="0000FF"/>
                </a:solidFill>
                <a:latin typeface="Times New Roman" pitchFamily="18" charset="0"/>
                <a:cs typeface="Times New Roman" pitchFamily="18" charset="0"/>
              </a:rPr>
              <a:t>の特性を制限</a:t>
            </a:r>
            <a:endParaRPr lang="en-US" altLang="ja-JP" sz="3600" b="1" baseline="-25000" dirty="0">
              <a:solidFill>
                <a:srgbClr val="0000FF"/>
              </a:solidFill>
              <a:latin typeface="Times New Roman" pitchFamily="18" charset="0"/>
              <a:cs typeface="Times New Roman" pitchFamily="18" charset="0"/>
            </a:endParaRPr>
          </a:p>
        </p:txBody>
      </p:sp>
      <p:sp>
        <p:nvSpPr>
          <p:cNvPr id="4352046" name="Freeform 46"/>
          <p:cNvSpPr>
            <a:spLocks noChangeAspect="1"/>
          </p:cNvSpPr>
          <p:nvPr/>
        </p:nvSpPr>
        <p:spPr bwMode="auto">
          <a:xfrm>
            <a:off x="1714625" y="414818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4352047" name="Freeform 47"/>
          <p:cNvSpPr>
            <a:spLocks noChangeAspect="1"/>
          </p:cNvSpPr>
          <p:nvPr/>
        </p:nvSpPr>
        <p:spPr bwMode="auto">
          <a:xfrm>
            <a:off x="1716212" y="2538455"/>
            <a:ext cx="609600" cy="3048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7173" name="Line 48"/>
          <p:cNvSpPr>
            <a:spLocks noChangeAspect="1" noChangeShapeType="1"/>
          </p:cNvSpPr>
          <p:nvPr/>
        </p:nvSpPr>
        <p:spPr bwMode="auto">
          <a:xfrm>
            <a:off x="1706687" y="2046330"/>
            <a:ext cx="3379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4" name="Line 49"/>
          <p:cNvSpPr>
            <a:spLocks noChangeAspect="1" noChangeShapeType="1"/>
          </p:cNvSpPr>
          <p:nvPr/>
        </p:nvSpPr>
        <p:spPr bwMode="auto">
          <a:xfrm>
            <a:off x="1706688" y="6230980"/>
            <a:ext cx="304749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5" name="Line 50"/>
          <p:cNvSpPr>
            <a:spLocks noChangeAspect="1" noChangeShapeType="1"/>
          </p:cNvSpPr>
          <p:nvPr/>
        </p:nvSpPr>
        <p:spPr bwMode="auto">
          <a:xfrm>
            <a:off x="1706688" y="5635668"/>
            <a:ext cx="2784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6" name="Line 51"/>
          <p:cNvSpPr>
            <a:spLocks noChangeShapeType="1"/>
          </p:cNvSpPr>
          <p:nvPr/>
        </p:nvSpPr>
        <p:spPr bwMode="auto">
          <a:xfrm>
            <a:off x="1671762" y="521498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7" name="Freeform 52"/>
          <p:cNvSpPr>
            <a:spLocks noChangeAspect="1"/>
          </p:cNvSpPr>
          <p:nvPr/>
        </p:nvSpPr>
        <p:spPr bwMode="auto">
          <a:xfrm>
            <a:off x="2738562" y="95889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8" name="Freeform 53"/>
          <p:cNvSpPr>
            <a:spLocks noChangeAspect="1"/>
          </p:cNvSpPr>
          <p:nvPr/>
        </p:nvSpPr>
        <p:spPr bwMode="auto">
          <a:xfrm>
            <a:off x="4043487" y="5634800"/>
            <a:ext cx="344488"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9" name="Text Box 54"/>
          <p:cNvSpPr txBox="1">
            <a:spLocks noChangeAspect="1" noChangeArrowheads="1"/>
          </p:cNvSpPr>
          <p:nvPr/>
        </p:nvSpPr>
        <p:spPr bwMode="auto">
          <a:xfrm>
            <a:off x="2757613" y="620558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a:solidFill>
                  <a:srgbClr val="000000"/>
                </a:solidFill>
                <a:cs typeface="Times New Roman" panose="02020603050405020304" pitchFamily="18" charset="0"/>
              </a:rPr>
              <a:t>Log (DOS)</a:t>
            </a:r>
          </a:p>
        </p:txBody>
      </p:sp>
      <p:sp>
        <p:nvSpPr>
          <p:cNvPr id="7180" name="Text Box 56"/>
          <p:cNvSpPr txBox="1">
            <a:spLocks noChangeAspect="1" noChangeArrowheads="1"/>
          </p:cNvSpPr>
          <p:nvPr/>
        </p:nvSpPr>
        <p:spPr bwMode="auto">
          <a:xfrm>
            <a:off x="4454922" y="836712"/>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CB</a:t>
            </a:r>
          </a:p>
        </p:txBody>
      </p:sp>
      <p:sp>
        <p:nvSpPr>
          <p:cNvPr id="7181" name="Text Box 57"/>
          <p:cNvSpPr txBox="1">
            <a:spLocks noChangeAspect="1" noChangeArrowheads="1"/>
          </p:cNvSpPr>
          <p:nvPr/>
        </p:nvSpPr>
        <p:spPr bwMode="auto">
          <a:xfrm>
            <a:off x="3794150" y="5295087"/>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VB</a:t>
            </a:r>
          </a:p>
        </p:txBody>
      </p:sp>
      <p:sp>
        <p:nvSpPr>
          <p:cNvPr id="7184" name="Text Box 60"/>
          <p:cNvSpPr txBox="1">
            <a:spLocks noChangeAspect="1" noChangeArrowheads="1"/>
          </p:cNvSpPr>
          <p:nvPr/>
        </p:nvSpPr>
        <p:spPr bwMode="auto">
          <a:xfrm>
            <a:off x="2686224" y="5085184"/>
            <a:ext cx="578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2000" dirty="0">
                <a:solidFill>
                  <a:srgbClr val="FF0000"/>
                </a:solidFill>
                <a:cs typeface="Times New Roman" panose="02020603050405020304" pitchFamily="18" charset="0"/>
              </a:rPr>
              <a:t>Tail</a:t>
            </a:r>
          </a:p>
        </p:txBody>
      </p:sp>
      <p:sp>
        <p:nvSpPr>
          <p:cNvPr id="7187" name="Freeform 64"/>
          <p:cNvSpPr>
            <a:spLocks/>
          </p:cNvSpPr>
          <p:nvPr/>
        </p:nvSpPr>
        <p:spPr bwMode="auto">
          <a:xfrm>
            <a:off x="1824163" y="2043156"/>
            <a:ext cx="923925" cy="145931"/>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88" name="Freeform 65"/>
          <p:cNvSpPr>
            <a:spLocks noChangeAspect="1"/>
          </p:cNvSpPr>
          <p:nvPr/>
        </p:nvSpPr>
        <p:spPr bwMode="auto">
          <a:xfrm>
            <a:off x="1747962" y="2161861"/>
            <a:ext cx="109807" cy="2008545"/>
          </a:xfrm>
          <a:custGeom>
            <a:avLst/>
            <a:gdLst>
              <a:gd name="T0" fmla="*/ 2147483647 w 48"/>
              <a:gd name="T1" fmla="*/ 2147483647 h 878"/>
              <a:gd name="T2" fmla="*/ 2147483647 w 48"/>
              <a:gd name="T3" fmla="*/ 2147483647 h 878"/>
              <a:gd name="T4" fmla="*/ 2147483647 w 48"/>
              <a:gd name="T5" fmla="*/ 2147483647 h 878"/>
              <a:gd name="T6" fmla="*/ 2147483647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93" name="Line 71"/>
          <p:cNvSpPr>
            <a:spLocks noChangeAspect="1" noChangeShapeType="1"/>
          </p:cNvSpPr>
          <p:nvPr/>
        </p:nvSpPr>
        <p:spPr bwMode="auto">
          <a:xfrm>
            <a:off x="1706687" y="79538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4352081" name="Freeform 81"/>
          <p:cNvSpPr>
            <a:spLocks noChangeAspect="1"/>
          </p:cNvSpPr>
          <p:nvPr/>
        </p:nvSpPr>
        <p:spPr bwMode="auto">
          <a:xfrm>
            <a:off x="1705100" y="2249530"/>
            <a:ext cx="609600" cy="1524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rgbClr val="FF9966"/>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66" name="Freeform 47"/>
          <p:cNvSpPr>
            <a:spLocks noChangeAspect="1"/>
          </p:cNvSpPr>
          <p:nvPr/>
        </p:nvSpPr>
        <p:spPr bwMode="auto">
          <a:xfrm>
            <a:off x="1714471" y="2929203"/>
            <a:ext cx="609600" cy="3048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60" name="Line 91"/>
          <p:cNvSpPr>
            <a:spLocks noChangeShapeType="1"/>
          </p:cNvSpPr>
          <p:nvPr/>
        </p:nvSpPr>
        <p:spPr bwMode="auto">
          <a:xfrm flipH="1">
            <a:off x="2329072" y="1617058"/>
            <a:ext cx="3534313" cy="726931"/>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69" name="Line 91"/>
          <p:cNvSpPr>
            <a:spLocks noChangeShapeType="1"/>
          </p:cNvSpPr>
          <p:nvPr/>
        </p:nvSpPr>
        <p:spPr bwMode="auto">
          <a:xfrm flipH="1">
            <a:off x="2371445" y="2487991"/>
            <a:ext cx="3238774" cy="239702"/>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0" name="Line 91"/>
          <p:cNvSpPr>
            <a:spLocks noChangeShapeType="1"/>
          </p:cNvSpPr>
          <p:nvPr/>
        </p:nvSpPr>
        <p:spPr bwMode="auto">
          <a:xfrm flipH="1" flipV="1">
            <a:off x="2286066" y="3140967"/>
            <a:ext cx="3534313" cy="1512417"/>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45" name="Rectangle 15"/>
          <p:cNvSpPr>
            <a:spLocks noChangeArrowheads="1"/>
          </p:cNvSpPr>
          <p:nvPr/>
        </p:nvSpPr>
        <p:spPr bwMode="auto">
          <a:xfrm>
            <a:off x="1703908" y="1627448"/>
            <a:ext cx="1440000" cy="180975"/>
          </a:xfrm>
          <a:prstGeom prst="rect">
            <a:avLst/>
          </a:prstGeom>
          <a:gradFill rotWithShape="0">
            <a:gsLst>
              <a:gs pos="0">
                <a:srgbClr val="00FFFF"/>
              </a:gs>
              <a:gs pos="50000">
                <a:srgbClr val="007676"/>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ea typeface="ＭＳ ゴシック" pitchFamily="49" charset="-128"/>
            </a:endParaRPr>
          </a:p>
        </p:txBody>
      </p:sp>
      <p:sp>
        <p:nvSpPr>
          <p:cNvPr id="48" name="Line 19"/>
          <p:cNvSpPr>
            <a:spLocks noChangeShapeType="1"/>
          </p:cNvSpPr>
          <p:nvPr/>
        </p:nvSpPr>
        <p:spPr bwMode="auto">
          <a:xfrm>
            <a:off x="2696096" y="1779847"/>
            <a:ext cx="0" cy="247650"/>
          </a:xfrm>
          <a:prstGeom prst="line">
            <a:avLst/>
          </a:prstGeom>
          <a:noFill/>
          <a:ln w="19050">
            <a:solidFill>
              <a:srgbClr val="000080"/>
            </a:solidFill>
            <a:round/>
            <a:headEnd type="stealth" w="med" len="me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endParaRPr>
          </a:p>
        </p:txBody>
      </p:sp>
      <p:sp>
        <p:nvSpPr>
          <p:cNvPr id="53" name="Text Box 56"/>
          <p:cNvSpPr txBox="1">
            <a:spLocks noChangeAspect="1" noChangeArrowheads="1"/>
          </p:cNvSpPr>
          <p:nvPr/>
        </p:nvSpPr>
        <p:spPr bwMode="auto">
          <a:xfrm>
            <a:off x="3503713" y="203045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CBM</a:t>
            </a:r>
          </a:p>
        </p:txBody>
      </p:sp>
      <p:sp>
        <p:nvSpPr>
          <p:cNvPr id="54" name="Line 18"/>
          <p:cNvSpPr>
            <a:spLocks noChangeShapeType="1"/>
          </p:cNvSpPr>
          <p:nvPr/>
        </p:nvSpPr>
        <p:spPr bwMode="auto">
          <a:xfrm>
            <a:off x="2694690" y="1412776"/>
            <a:ext cx="0" cy="215900"/>
          </a:xfrm>
          <a:prstGeom prst="line">
            <a:avLst/>
          </a:prstGeom>
          <a:noFill/>
          <a:ln w="19050">
            <a:solidFill>
              <a:srgbClr val="000080"/>
            </a:solidFill>
            <a:round/>
            <a:headEnd/>
            <a:tailEnd type="stealth"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endParaRPr>
          </a:p>
        </p:txBody>
      </p:sp>
      <p:sp>
        <p:nvSpPr>
          <p:cNvPr id="55" name="Text Box 56"/>
          <p:cNvSpPr txBox="1">
            <a:spLocks noChangeAspect="1" noChangeArrowheads="1"/>
          </p:cNvSpPr>
          <p:nvPr/>
        </p:nvSpPr>
        <p:spPr bwMode="auto">
          <a:xfrm>
            <a:off x="4185693" y="5609092"/>
            <a:ext cx="707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VBM</a:t>
            </a:r>
          </a:p>
        </p:txBody>
      </p:sp>
      <p:sp>
        <p:nvSpPr>
          <p:cNvPr id="56" name="Line 50"/>
          <p:cNvSpPr>
            <a:spLocks noChangeAspect="1" noChangeShapeType="1"/>
          </p:cNvSpPr>
          <p:nvPr/>
        </p:nvSpPr>
        <p:spPr bwMode="auto">
          <a:xfrm>
            <a:off x="1706687" y="5576540"/>
            <a:ext cx="233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61" name="Rectangle 70"/>
          <p:cNvSpPr>
            <a:spLocks noChangeArrowheads="1"/>
          </p:cNvSpPr>
          <p:nvPr/>
        </p:nvSpPr>
        <p:spPr bwMode="auto">
          <a:xfrm>
            <a:off x="5873430" y="3140968"/>
            <a:ext cx="27267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200" b="1" dirty="0" err="1">
                <a:solidFill>
                  <a:srgbClr val="FF0000"/>
                </a:solidFill>
                <a:ea typeface="ＭＳ Ｐゴシック"/>
                <a:cs typeface="Times New Roman" panose="02020603050405020304" pitchFamily="18" charset="0"/>
              </a:rPr>
              <a:t>Undercoordinated</a:t>
            </a:r>
            <a:r>
              <a:rPr kumimoji="0" lang="en-US" altLang="ja-JP" sz="2200" b="1" dirty="0">
                <a:solidFill>
                  <a:srgbClr val="FF0000"/>
                </a:solidFill>
                <a:ea typeface="ＭＳ Ｐゴシック"/>
                <a:cs typeface="Times New Roman" panose="02020603050405020304" pitchFamily="18" charset="0"/>
              </a:rPr>
              <a:t> In</a:t>
            </a:r>
          </a:p>
        </p:txBody>
      </p:sp>
      <p:sp>
        <p:nvSpPr>
          <p:cNvPr id="62" name="テキスト ボックス 61"/>
          <p:cNvSpPr txBox="1"/>
          <p:nvPr/>
        </p:nvSpPr>
        <p:spPr>
          <a:xfrm>
            <a:off x="6204360" y="3450485"/>
            <a:ext cx="4888774" cy="338554"/>
          </a:xfrm>
          <a:prstGeom prst="rect">
            <a:avLst/>
          </a:prstGeom>
          <a:noFill/>
        </p:spPr>
        <p:txBody>
          <a:bodyPr wrap="none" rtlCol="0">
            <a:spAutoFit/>
          </a:bodyPr>
          <a:lstStyle/>
          <a:p>
            <a:pPr>
              <a:defRPr/>
            </a:pPr>
            <a:r>
              <a:rPr lang="en-US" altLang="ja-JP" sz="1600" dirty="0">
                <a:solidFill>
                  <a:srgbClr val="000000"/>
                </a:solidFill>
              </a:rPr>
              <a:t>H.-H. </a:t>
            </a:r>
            <a:r>
              <a:rPr lang="en-US" altLang="ja-JP" sz="1600" dirty="0" err="1">
                <a:solidFill>
                  <a:srgbClr val="000000"/>
                </a:solidFill>
              </a:rPr>
              <a:t>Nahm</a:t>
            </a:r>
            <a:r>
              <a:rPr lang="en-US" altLang="ja-JP" sz="1600" dirty="0">
                <a:solidFill>
                  <a:srgbClr val="000000"/>
                </a:solidFill>
              </a:rPr>
              <a:t>, Y.-S. Kim, NPG Asia Mater. </a:t>
            </a:r>
            <a:r>
              <a:rPr lang="en-US" altLang="ja-JP" sz="1600" b="1" dirty="0">
                <a:solidFill>
                  <a:srgbClr val="000000"/>
                </a:solidFill>
              </a:rPr>
              <a:t>6</a:t>
            </a:r>
            <a:r>
              <a:rPr lang="en-US" altLang="ja-JP" sz="1600" dirty="0">
                <a:solidFill>
                  <a:srgbClr val="000000"/>
                </a:solidFill>
              </a:rPr>
              <a:t>, e143 (2014)</a:t>
            </a:r>
          </a:p>
        </p:txBody>
      </p:sp>
      <p:sp>
        <p:nvSpPr>
          <p:cNvPr id="64" name="Rectangle 70"/>
          <p:cNvSpPr>
            <a:spLocks noChangeArrowheads="1"/>
          </p:cNvSpPr>
          <p:nvPr/>
        </p:nvSpPr>
        <p:spPr bwMode="auto">
          <a:xfrm>
            <a:off x="5899314" y="3717032"/>
            <a:ext cx="32484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200" b="1" dirty="0">
                <a:solidFill>
                  <a:srgbClr val="FF0000"/>
                </a:solidFill>
                <a:ea typeface="ＭＳ Ｐゴシック"/>
                <a:cs typeface="Times New Roman" panose="02020603050405020304" pitchFamily="18" charset="0"/>
              </a:rPr>
              <a:t>Weakly-bonded/Excess</a:t>
            </a:r>
            <a:r>
              <a:rPr kumimoji="0" lang="ja-JP" altLang="en-US" sz="2200" b="1" dirty="0">
                <a:solidFill>
                  <a:srgbClr val="FF0000"/>
                </a:solidFill>
                <a:ea typeface="ＭＳ Ｐゴシック"/>
                <a:cs typeface="Times New Roman" panose="02020603050405020304" pitchFamily="18" charset="0"/>
              </a:rPr>
              <a:t> </a:t>
            </a:r>
            <a:r>
              <a:rPr kumimoji="0" lang="en-US" altLang="ja-JP" sz="2200" b="1" dirty="0">
                <a:solidFill>
                  <a:srgbClr val="FF0000"/>
                </a:solidFill>
                <a:ea typeface="ＭＳ Ｐゴシック"/>
                <a:cs typeface="Times New Roman" panose="02020603050405020304" pitchFamily="18" charset="0"/>
              </a:rPr>
              <a:t>O</a:t>
            </a:r>
          </a:p>
        </p:txBody>
      </p:sp>
      <p:sp>
        <p:nvSpPr>
          <p:cNvPr id="3" name="正方形/長方形 2"/>
          <p:cNvSpPr/>
          <p:nvPr/>
        </p:nvSpPr>
        <p:spPr>
          <a:xfrm>
            <a:off x="7295118" y="4056736"/>
            <a:ext cx="3701911" cy="338554"/>
          </a:xfrm>
          <a:prstGeom prst="rect">
            <a:avLst/>
          </a:prstGeom>
          <a:noFill/>
        </p:spPr>
        <p:txBody>
          <a:bodyPr wrap="none" rtlCol="0">
            <a:spAutoFit/>
          </a:bodyPr>
          <a:lstStyle/>
          <a:p>
            <a:pPr>
              <a:defRPr/>
            </a:pPr>
            <a:r>
              <a:rPr lang="en-US" altLang="ja-JP" sz="1600" dirty="0">
                <a:solidFill>
                  <a:srgbClr val="000000"/>
                </a:solidFill>
              </a:rPr>
              <a:t>K. Ide, </a:t>
            </a:r>
            <a:r>
              <a:rPr lang="fr-FR" altLang="ja-JP" sz="1600" dirty="0">
                <a:solidFill>
                  <a:srgbClr val="000000"/>
                </a:solidFill>
              </a:rPr>
              <a:t>Appl. Phys. Lett. </a:t>
            </a:r>
            <a:r>
              <a:rPr lang="fr-FR" altLang="ja-JP" sz="1600" b="1" dirty="0">
                <a:solidFill>
                  <a:srgbClr val="000000"/>
                </a:solidFill>
              </a:rPr>
              <a:t>99</a:t>
            </a:r>
            <a:r>
              <a:rPr lang="fr-FR" altLang="ja-JP" sz="1600" dirty="0">
                <a:solidFill>
                  <a:srgbClr val="000000"/>
                </a:solidFill>
              </a:rPr>
              <a:t> (2011) 093507</a:t>
            </a:r>
            <a:endParaRPr lang="ja-JP" altLang="en-US" sz="1600" dirty="0">
              <a:solidFill>
                <a:srgbClr val="000000"/>
              </a:solidFill>
            </a:endParaRPr>
          </a:p>
        </p:txBody>
      </p:sp>
      <p:sp>
        <p:nvSpPr>
          <p:cNvPr id="65" name="Rectangle 82"/>
          <p:cNvSpPr>
            <a:spLocks noChangeArrowheads="1"/>
          </p:cNvSpPr>
          <p:nvPr/>
        </p:nvSpPr>
        <p:spPr bwMode="auto">
          <a:xfrm>
            <a:off x="1728818" y="692697"/>
            <a:ext cx="2710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kumimoji="0" lang="en-US" altLang="ja-JP" sz="2200" b="1" dirty="0">
                <a:solidFill>
                  <a:srgbClr val="FF0000"/>
                </a:solidFill>
                <a:ea typeface="ＭＳ Ｐゴシック"/>
                <a:cs typeface="Times New Roman" panose="02020603050405020304" pitchFamily="18" charset="0"/>
              </a:rPr>
              <a:t>Potential fluctuation</a:t>
            </a:r>
            <a:br>
              <a:rPr kumimoji="0" lang="en-US" altLang="ja-JP" sz="2200" b="1" dirty="0">
                <a:solidFill>
                  <a:srgbClr val="FF0000"/>
                </a:solidFill>
                <a:ea typeface="ＭＳ Ｐゴシック"/>
                <a:cs typeface="Times New Roman" panose="02020603050405020304" pitchFamily="18" charset="0"/>
              </a:rPr>
            </a:br>
            <a:r>
              <a:rPr kumimoji="0" lang="en-US" altLang="ja-JP" sz="2200" b="1" dirty="0">
                <a:solidFill>
                  <a:srgbClr val="FF0000"/>
                </a:solidFill>
                <a:ea typeface="ＭＳ Ｐゴシック"/>
                <a:cs typeface="Times New Roman" panose="02020603050405020304" pitchFamily="18" charset="0"/>
              </a:rPr>
              <a:t>by In</a:t>
            </a:r>
            <a:r>
              <a:rPr kumimoji="0" lang="en-US" altLang="ja-JP" sz="2200" b="1" baseline="30000" dirty="0">
                <a:solidFill>
                  <a:srgbClr val="FF0000"/>
                </a:solidFill>
                <a:ea typeface="ＭＳ Ｐゴシック"/>
                <a:cs typeface="Times New Roman" panose="02020603050405020304" pitchFamily="18" charset="0"/>
              </a:rPr>
              <a:t>3+</a:t>
            </a:r>
            <a:r>
              <a:rPr kumimoji="0" lang="en-US" altLang="ja-JP" sz="2200" b="1" dirty="0">
                <a:solidFill>
                  <a:srgbClr val="FF0000"/>
                </a:solidFill>
                <a:ea typeface="ＭＳ Ｐゴシック"/>
                <a:cs typeface="Times New Roman" panose="02020603050405020304" pitchFamily="18" charset="0"/>
              </a:rPr>
              <a:t>, Ga</a:t>
            </a:r>
            <a:r>
              <a:rPr kumimoji="0" lang="en-US" altLang="ja-JP" sz="2200" b="1" baseline="30000" dirty="0">
                <a:solidFill>
                  <a:srgbClr val="FF0000"/>
                </a:solidFill>
                <a:ea typeface="ＭＳ Ｐゴシック"/>
                <a:cs typeface="Times New Roman" panose="02020603050405020304" pitchFamily="18" charset="0"/>
              </a:rPr>
              <a:t>3+</a:t>
            </a:r>
            <a:r>
              <a:rPr kumimoji="0" lang="en-US" altLang="ja-JP" sz="2200" b="1" dirty="0">
                <a:solidFill>
                  <a:srgbClr val="FF0000"/>
                </a:solidFill>
                <a:ea typeface="ＭＳ Ｐゴシック"/>
                <a:cs typeface="Times New Roman" panose="02020603050405020304" pitchFamily="18" charset="0"/>
              </a:rPr>
              <a:t>, Zn</a:t>
            </a:r>
            <a:r>
              <a:rPr kumimoji="0" lang="en-US" altLang="ja-JP" sz="2200" b="1" baseline="30000" dirty="0">
                <a:solidFill>
                  <a:srgbClr val="FF0000"/>
                </a:solidFill>
                <a:ea typeface="ＭＳ Ｐゴシック"/>
                <a:cs typeface="Times New Roman" panose="02020603050405020304" pitchFamily="18" charset="0"/>
              </a:rPr>
              <a:t>2+</a:t>
            </a:r>
            <a:endParaRPr kumimoji="0" lang="en-US" altLang="ja-JP" sz="2200" b="1" baseline="30000" dirty="0">
              <a:solidFill>
                <a:srgbClr val="0000FF"/>
              </a:solidFill>
              <a:ea typeface="ＭＳ Ｐゴシック"/>
              <a:cs typeface="Times New Roman" panose="02020603050405020304" pitchFamily="18" charset="0"/>
            </a:endParaRPr>
          </a:p>
        </p:txBody>
      </p:sp>
      <p:sp>
        <p:nvSpPr>
          <p:cNvPr id="2" name="Text Box 63">
            <a:extLst>
              <a:ext uri="{FF2B5EF4-FFF2-40B4-BE49-F238E27FC236}">
                <a16:creationId xmlns:a16="http://schemas.microsoft.com/office/drawing/2014/main" id="{39EDDBA1-947C-7030-AE5B-931015795D70}"/>
              </a:ext>
            </a:extLst>
          </p:cNvPr>
          <p:cNvSpPr txBox="1">
            <a:spLocks noChangeAspect="1" noChangeArrowheads="1"/>
          </p:cNvSpPr>
          <p:nvPr/>
        </p:nvSpPr>
        <p:spPr bwMode="auto">
          <a:xfrm>
            <a:off x="5863386" y="751802"/>
            <a:ext cx="44117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pPr>
            <a:r>
              <a:rPr kumimoji="0" lang="en-US" altLang="ja-JP" sz="2200" b="1" dirty="0">
                <a:solidFill>
                  <a:srgbClr val="FF0000"/>
                </a:solidFill>
                <a:cs typeface="Times New Roman" panose="02020603050405020304" pitchFamily="18" charset="0"/>
              </a:rPr>
              <a:t>Almost no tail</a:t>
            </a:r>
            <a:r>
              <a:rPr kumimoji="0" lang="ja-JP" altLang="en-US" sz="2200" b="1" dirty="0">
                <a:solidFill>
                  <a:srgbClr val="FF0000"/>
                </a:solidFill>
                <a:cs typeface="Times New Roman" panose="02020603050405020304" pitchFamily="18" charset="0"/>
              </a:rPr>
              <a:t> </a:t>
            </a:r>
            <a:r>
              <a:rPr kumimoji="0" lang="en-US" altLang="ja-JP" sz="2200" b="1" dirty="0">
                <a:solidFill>
                  <a:srgbClr val="FF0000"/>
                </a:solidFill>
                <a:cs typeface="Times New Roman" panose="02020603050405020304" pitchFamily="18" charset="0"/>
              </a:rPr>
              <a:t>states (</a:t>
            </a:r>
            <a:r>
              <a:rPr kumimoji="0" lang="en-US" altLang="ja-JP" sz="2200" b="1" i="1" dirty="0">
                <a:solidFill>
                  <a:srgbClr val="FF0000"/>
                </a:solidFill>
                <a:cs typeface="Times New Roman" panose="02020603050405020304" pitchFamily="18" charset="0"/>
              </a:rPr>
              <a:t>E</a:t>
            </a:r>
            <a:r>
              <a:rPr kumimoji="0" lang="en-US" altLang="ja-JP" sz="2200" b="1" baseline="-25000" dirty="0">
                <a:solidFill>
                  <a:srgbClr val="FF0000"/>
                </a:solidFill>
                <a:cs typeface="Times New Roman" panose="02020603050405020304" pitchFamily="18" charset="0"/>
              </a:rPr>
              <a:t>U</a:t>
            </a:r>
            <a:r>
              <a:rPr kumimoji="0" lang="en-US" altLang="ja-JP" sz="2200" b="1" dirty="0">
                <a:solidFill>
                  <a:srgbClr val="FF0000"/>
                </a:solidFill>
                <a:cs typeface="Times New Roman" panose="02020603050405020304" pitchFamily="18" charset="0"/>
              </a:rPr>
              <a:t> ~ 26 </a:t>
            </a:r>
            <a:r>
              <a:rPr kumimoji="0" lang="en-US" altLang="ja-JP" sz="2200" b="1" dirty="0" err="1">
                <a:solidFill>
                  <a:srgbClr val="FF0000"/>
                </a:solidFill>
                <a:cs typeface="Times New Roman" panose="02020603050405020304" pitchFamily="18" charset="0"/>
              </a:rPr>
              <a:t>meV</a:t>
            </a:r>
            <a:r>
              <a:rPr kumimoji="0" lang="en-US" altLang="ja-JP" sz="2200" b="1" dirty="0">
                <a:solidFill>
                  <a:srgbClr val="FF0000"/>
                </a:solidFill>
                <a:cs typeface="Times New Roman" panose="02020603050405020304" pitchFamily="18" charset="0"/>
              </a:rPr>
              <a:t>)</a:t>
            </a:r>
          </a:p>
        </p:txBody>
      </p:sp>
      <p:sp>
        <p:nvSpPr>
          <p:cNvPr id="4" name="Rectangle 82">
            <a:extLst>
              <a:ext uri="{FF2B5EF4-FFF2-40B4-BE49-F238E27FC236}">
                <a16:creationId xmlns:a16="http://schemas.microsoft.com/office/drawing/2014/main" id="{750E3F79-3251-F827-E355-A5A0BD2B8651}"/>
              </a:ext>
            </a:extLst>
          </p:cNvPr>
          <p:cNvSpPr>
            <a:spLocks noChangeArrowheads="1"/>
          </p:cNvSpPr>
          <p:nvPr/>
        </p:nvSpPr>
        <p:spPr bwMode="auto">
          <a:xfrm>
            <a:off x="5865551" y="1373868"/>
            <a:ext cx="4304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pPr>
            <a:r>
              <a:rPr kumimoji="0" lang="en-US" altLang="ja-JP" sz="2200" b="1" dirty="0">
                <a:solidFill>
                  <a:srgbClr val="FF0000"/>
                </a:solidFill>
                <a:ea typeface="ＭＳ Ｐゴシック"/>
                <a:cs typeface="Times New Roman" panose="02020603050405020304" pitchFamily="18" charset="0"/>
              </a:rPr>
              <a:t>Donor level:</a:t>
            </a:r>
            <a:r>
              <a:rPr kumimoji="0" lang="ja-JP" altLang="en-US" sz="2200" b="1" dirty="0">
                <a:solidFill>
                  <a:srgbClr val="FF0000"/>
                </a:solidFill>
                <a:ea typeface="ＭＳ Ｐゴシック"/>
                <a:cs typeface="Times New Roman" panose="02020603050405020304" pitchFamily="18" charset="0"/>
              </a:rPr>
              <a:t> </a:t>
            </a:r>
            <a:r>
              <a:rPr kumimoji="0" lang="en-US" altLang="ja-JP" sz="2200" b="1" dirty="0">
                <a:solidFill>
                  <a:srgbClr val="FF0000"/>
                </a:solidFill>
                <a:ea typeface="ＭＳ Ｐゴシック"/>
                <a:cs typeface="Times New Roman" panose="02020603050405020304" pitchFamily="18" charset="0"/>
              </a:rPr>
              <a:t>0.10 – 0.13 eV</a:t>
            </a:r>
            <a:br>
              <a:rPr kumimoji="0" lang="en-US" altLang="ja-JP" sz="2200" b="1" dirty="0">
                <a:solidFill>
                  <a:srgbClr val="FF0000"/>
                </a:solidFill>
                <a:ea typeface="ＭＳ Ｐゴシック"/>
                <a:cs typeface="Times New Roman" panose="02020603050405020304" pitchFamily="18" charset="0"/>
              </a:rPr>
            </a:br>
            <a:r>
              <a:rPr kumimoji="0" lang="en-US" altLang="ja-JP" sz="2200" b="1" dirty="0">
                <a:solidFill>
                  <a:srgbClr val="FF0000"/>
                </a:solidFill>
                <a:ea typeface="ＭＳ Ｐゴシック"/>
                <a:cs typeface="Times New Roman" panose="02020603050405020304" pitchFamily="18" charset="0"/>
              </a:rPr>
              <a:t>      </a:t>
            </a:r>
            <a:r>
              <a:rPr kumimoji="0" lang="en-US" altLang="ja-JP" sz="2200" b="1" dirty="0">
                <a:solidFill>
                  <a:srgbClr val="0000FF"/>
                </a:solidFill>
                <a:ea typeface="ＭＳ Ｐゴシック"/>
                <a:cs typeface="Times New Roman" panose="02020603050405020304" pitchFamily="18" charset="0"/>
              </a:rPr>
              <a:t>Reduced at 200</a:t>
            </a:r>
            <a:r>
              <a:rPr kumimoji="0" lang="en-US" altLang="ja-JP" sz="2200" b="1" baseline="30000" dirty="0">
                <a:solidFill>
                  <a:srgbClr val="0000FF"/>
                </a:solidFill>
                <a:ea typeface="ＭＳ Ｐゴシック"/>
                <a:cs typeface="Times New Roman" panose="02020603050405020304" pitchFamily="18" charset="0"/>
              </a:rPr>
              <a:t>o</a:t>
            </a:r>
            <a:r>
              <a:rPr kumimoji="0" lang="en-US" altLang="ja-JP" sz="2200" b="1" dirty="0">
                <a:solidFill>
                  <a:srgbClr val="0000FF"/>
                </a:solidFill>
                <a:ea typeface="ＭＳ Ｐゴシック"/>
                <a:cs typeface="Times New Roman" panose="02020603050405020304" pitchFamily="18" charset="0"/>
              </a:rPr>
              <a:t>C and &gt; 300</a:t>
            </a:r>
            <a:r>
              <a:rPr kumimoji="0" lang="en-US" altLang="ja-JP" sz="2200" b="1" baseline="30000" dirty="0">
                <a:solidFill>
                  <a:srgbClr val="0000FF"/>
                </a:solidFill>
                <a:ea typeface="ＭＳ Ｐゴシック"/>
                <a:cs typeface="Times New Roman" panose="02020603050405020304" pitchFamily="18" charset="0"/>
              </a:rPr>
              <a:t>o</a:t>
            </a:r>
            <a:r>
              <a:rPr kumimoji="0" lang="en-US" altLang="ja-JP" sz="2200" b="1" dirty="0">
                <a:solidFill>
                  <a:srgbClr val="0000FF"/>
                </a:solidFill>
                <a:ea typeface="ＭＳ Ｐゴシック"/>
                <a:cs typeface="Times New Roman" panose="02020603050405020304" pitchFamily="18" charset="0"/>
              </a:rPr>
              <a:t>C</a:t>
            </a:r>
          </a:p>
        </p:txBody>
      </p:sp>
      <p:sp>
        <p:nvSpPr>
          <p:cNvPr id="5" name="Rectangle 70">
            <a:extLst>
              <a:ext uri="{FF2B5EF4-FFF2-40B4-BE49-F238E27FC236}">
                <a16:creationId xmlns:a16="http://schemas.microsoft.com/office/drawing/2014/main" id="{31C233C8-B39A-E9CD-2D3C-01464BF4E183}"/>
              </a:ext>
            </a:extLst>
          </p:cNvPr>
          <p:cNvSpPr>
            <a:spLocks noChangeArrowheads="1"/>
          </p:cNvSpPr>
          <p:nvPr/>
        </p:nvSpPr>
        <p:spPr bwMode="auto">
          <a:xfrm>
            <a:off x="5761301" y="2257008"/>
            <a:ext cx="42208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pPr>
            <a:r>
              <a:rPr kumimoji="0" lang="en-US" altLang="ja-JP" sz="2200" b="1" dirty="0">
                <a:solidFill>
                  <a:srgbClr val="FF0000"/>
                </a:solidFill>
                <a:ea typeface="ＭＳ Ｐゴシック"/>
                <a:cs typeface="Times New Roman" panose="02020603050405020304" pitchFamily="18" charset="0"/>
              </a:rPr>
              <a:t>Traps in</a:t>
            </a:r>
            <a:r>
              <a:rPr kumimoji="0" lang="ja-JP" altLang="en-US" sz="2200" b="1" dirty="0">
                <a:solidFill>
                  <a:srgbClr val="FF0000"/>
                </a:solidFill>
                <a:ea typeface="ＭＳ Ｐゴシック"/>
                <a:cs typeface="Times New Roman" panose="02020603050405020304" pitchFamily="18" charset="0"/>
              </a:rPr>
              <a:t> </a:t>
            </a:r>
            <a:r>
              <a:rPr kumimoji="0" lang="en-US" altLang="ja-JP" sz="2200" b="1" dirty="0">
                <a:solidFill>
                  <a:srgbClr val="FF0000"/>
                </a:solidFill>
                <a:ea typeface="ＭＳ Ｐゴシック"/>
                <a:cs typeface="Times New Roman" panose="02020603050405020304" pitchFamily="18" charset="0"/>
              </a:rPr>
              <a:t>as-dep. a-IGZO: ~0.2 eV</a:t>
            </a:r>
            <a:br>
              <a:rPr kumimoji="0" lang="en-US" altLang="ja-JP" sz="2200" b="1" dirty="0">
                <a:solidFill>
                  <a:srgbClr val="FF0000"/>
                </a:solidFill>
                <a:ea typeface="ＭＳ Ｐゴシック"/>
                <a:cs typeface="Times New Roman" panose="02020603050405020304" pitchFamily="18" charset="0"/>
              </a:rPr>
            </a:br>
            <a:r>
              <a:rPr kumimoji="0" lang="en-US" altLang="ja-JP" sz="2200" b="1" dirty="0">
                <a:solidFill>
                  <a:srgbClr val="FF0000"/>
                </a:solidFill>
                <a:ea typeface="ＭＳ Ｐゴシック"/>
                <a:cs typeface="Times New Roman" panose="02020603050405020304" pitchFamily="18" charset="0"/>
              </a:rPr>
              <a:t>       </a:t>
            </a:r>
            <a:r>
              <a:rPr kumimoji="0" lang="en-US" altLang="ja-JP" sz="2200" b="1" dirty="0">
                <a:solidFill>
                  <a:srgbClr val="0000FF"/>
                </a:solidFill>
                <a:ea typeface="ＭＳ Ｐゴシック"/>
                <a:cs typeface="Times New Roman" panose="02020603050405020304" pitchFamily="18" charset="0"/>
              </a:rPr>
              <a:t>Reduced at 100 – 200 </a:t>
            </a:r>
            <a:r>
              <a:rPr kumimoji="0" lang="en-US" altLang="ja-JP" sz="2200" b="1" baseline="30000" dirty="0" err="1">
                <a:solidFill>
                  <a:srgbClr val="0000FF"/>
                </a:solidFill>
                <a:ea typeface="ＭＳ Ｐゴシック"/>
                <a:cs typeface="Times New Roman" panose="02020603050405020304" pitchFamily="18" charset="0"/>
              </a:rPr>
              <a:t>o</a:t>
            </a:r>
            <a:r>
              <a:rPr kumimoji="0" lang="en-US" altLang="ja-JP" sz="2200" b="1" dirty="0" err="1">
                <a:solidFill>
                  <a:srgbClr val="0000FF"/>
                </a:solidFill>
                <a:ea typeface="ＭＳ Ｐゴシック"/>
                <a:cs typeface="Times New Roman" panose="02020603050405020304" pitchFamily="18" charset="0"/>
              </a:rPr>
              <a:t>C</a:t>
            </a:r>
            <a:endParaRPr kumimoji="0" lang="en-US" altLang="ja-JP" sz="2200" b="1" dirty="0">
              <a:solidFill>
                <a:srgbClr val="0000FF"/>
              </a:solidFill>
              <a:ea typeface="ＭＳ Ｐゴシック"/>
              <a:cs typeface="Times New Roman" panose="02020603050405020304" pitchFamily="18" charset="0"/>
            </a:endParaRPr>
          </a:p>
        </p:txBody>
      </p:sp>
      <p:sp>
        <p:nvSpPr>
          <p:cNvPr id="6" name="Rectangle 70">
            <a:extLst>
              <a:ext uri="{FF2B5EF4-FFF2-40B4-BE49-F238E27FC236}">
                <a16:creationId xmlns:a16="http://schemas.microsoft.com/office/drawing/2014/main" id="{5D2A9413-AC7F-BEE9-A14C-194D126D4023}"/>
              </a:ext>
            </a:extLst>
          </p:cNvPr>
          <p:cNvSpPr>
            <a:spLocks noChangeArrowheads="1"/>
          </p:cNvSpPr>
          <p:nvPr/>
        </p:nvSpPr>
        <p:spPr bwMode="auto">
          <a:xfrm>
            <a:off x="5879976" y="4509120"/>
            <a:ext cx="42398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pPr>
            <a:r>
              <a:rPr kumimoji="0" lang="en-US" altLang="ja-JP" sz="2200" b="1" dirty="0">
                <a:solidFill>
                  <a:srgbClr val="FF0000"/>
                </a:solidFill>
                <a:ea typeface="ＭＳ Ｐゴシック"/>
                <a:cs typeface="Times New Roman" panose="02020603050405020304" pitchFamily="18" charset="0"/>
              </a:rPr>
              <a:t>Traps in</a:t>
            </a:r>
            <a:r>
              <a:rPr kumimoji="0" lang="ja-JP" altLang="en-US" sz="2200" b="1" dirty="0">
                <a:solidFill>
                  <a:srgbClr val="FF0000"/>
                </a:solidFill>
                <a:ea typeface="ＭＳ Ｐゴシック"/>
                <a:cs typeface="Times New Roman" panose="02020603050405020304" pitchFamily="18" charset="0"/>
              </a:rPr>
              <a:t> </a:t>
            </a:r>
            <a:r>
              <a:rPr kumimoji="0" lang="en-US" altLang="ja-JP" sz="2200" b="1" dirty="0">
                <a:solidFill>
                  <a:srgbClr val="FF0000"/>
                </a:solidFill>
                <a:ea typeface="ＭＳ Ｐゴシック"/>
                <a:cs typeface="Times New Roman" panose="02020603050405020304" pitchFamily="18" charset="0"/>
              </a:rPr>
              <a:t>H-poor a-IGZO: ~0.3 eV</a:t>
            </a:r>
            <a:br>
              <a:rPr kumimoji="0" lang="en-US" altLang="ja-JP" sz="2200" b="1" dirty="0">
                <a:solidFill>
                  <a:srgbClr val="FF0000"/>
                </a:solidFill>
                <a:ea typeface="ＭＳ Ｐゴシック"/>
                <a:cs typeface="Times New Roman" panose="02020603050405020304" pitchFamily="18" charset="0"/>
              </a:rPr>
            </a:br>
            <a:r>
              <a:rPr kumimoji="0" lang="en-US" altLang="ja-JP" sz="2200" b="1" dirty="0">
                <a:solidFill>
                  <a:srgbClr val="FF0000"/>
                </a:solidFill>
                <a:ea typeface="ＭＳ Ｐゴシック"/>
                <a:cs typeface="Times New Roman" panose="02020603050405020304" pitchFamily="18" charset="0"/>
              </a:rPr>
              <a:t>        </a:t>
            </a:r>
            <a:r>
              <a:rPr kumimoji="0" lang="en-US" altLang="ja-JP" sz="2200" b="1" dirty="0">
                <a:solidFill>
                  <a:srgbClr val="0000FF"/>
                </a:solidFill>
                <a:ea typeface="ＭＳ Ｐゴシック"/>
                <a:cs typeface="Times New Roman" panose="02020603050405020304" pitchFamily="18" charset="0"/>
              </a:rPr>
              <a:t>Passivated by –OH (H)</a:t>
            </a:r>
          </a:p>
        </p:txBody>
      </p:sp>
      <p:sp>
        <p:nvSpPr>
          <p:cNvPr id="7" name="テキスト ボックス 6">
            <a:extLst>
              <a:ext uri="{FF2B5EF4-FFF2-40B4-BE49-F238E27FC236}">
                <a16:creationId xmlns:a16="http://schemas.microsoft.com/office/drawing/2014/main" id="{601C1D6B-70AF-74B6-352D-AF33228F0037}"/>
              </a:ext>
            </a:extLst>
          </p:cNvPr>
          <p:cNvSpPr txBox="1"/>
          <p:nvPr/>
        </p:nvSpPr>
        <p:spPr>
          <a:xfrm>
            <a:off x="7161694" y="2902225"/>
            <a:ext cx="3821752" cy="338554"/>
          </a:xfrm>
          <a:prstGeom prst="rect">
            <a:avLst/>
          </a:prstGeom>
          <a:noFill/>
        </p:spPr>
        <p:txBody>
          <a:bodyPr wrap="none" rtlCol="0">
            <a:spAutoFit/>
          </a:bodyPr>
          <a:lstStyle/>
          <a:p>
            <a:r>
              <a:rPr lang="en-US" altLang="ja-JP" sz="1600" dirty="0" err="1">
                <a:solidFill>
                  <a:srgbClr val="000000"/>
                </a:solidFill>
              </a:rPr>
              <a:t>Kamiya&amp;Hosono</a:t>
            </a:r>
            <a:r>
              <a:rPr lang="en-US" altLang="ja-JP" sz="1600" dirty="0">
                <a:solidFill>
                  <a:srgbClr val="000000"/>
                </a:solidFill>
              </a:rPr>
              <a:t>, ECS Trans. </a:t>
            </a:r>
            <a:r>
              <a:rPr lang="en-US" altLang="ja-JP" sz="1600" b="1" dirty="0">
                <a:solidFill>
                  <a:srgbClr val="000000"/>
                </a:solidFill>
              </a:rPr>
              <a:t>54</a:t>
            </a:r>
            <a:r>
              <a:rPr lang="en-US" altLang="ja-JP" sz="1600" dirty="0">
                <a:solidFill>
                  <a:srgbClr val="000000"/>
                </a:solidFill>
              </a:rPr>
              <a:t>, 10 (2013)</a:t>
            </a:r>
            <a:endParaRPr lang="ja-JP" altLang="en-US" sz="1600" dirty="0">
              <a:solidFill>
                <a:srgbClr val="000000"/>
              </a:solidFill>
            </a:endParaRPr>
          </a:p>
        </p:txBody>
      </p:sp>
      <p:sp>
        <p:nvSpPr>
          <p:cNvPr id="8" name="テキスト ボックス 7">
            <a:extLst>
              <a:ext uri="{FF2B5EF4-FFF2-40B4-BE49-F238E27FC236}">
                <a16:creationId xmlns:a16="http://schemas.microsoft.com/office/drawing/2014/main" id="{8DAECA90-D0C5-FAE9-CAB4-ABD4C09D26DA}"/>
              </a:ext>
            </a:extLst>
          </p:cNvPr>
          <p:cNvSpPr txBox="1"/>
          <p:nvPr/>
        </p:nvSpPr>
        <p:spPr>
          <a:xfrm>
            <a:off x="7054030" y="2050016"/>
            <a:ext cx="3938514" cy="338554"/>
          </a:xfrm>
          <a:prstGeom prst="rect">
            <a:avLst/>
          </a:prstGeom>
          <a:noFill/>
        </p:spPr>
        <p:txBody>
          <a:bodyPr wrap="none" rtlCol="0">
            <a:spAutoFit/>
          </a:bodyPr>
          <a:lstStyle/>
          <a:p>
            <a:r>
              <a:rPr lang="en-US" altLang="ja-JP" sz="1600" dirty="0">
                <a:solidFill>
                  <a:srgbClr val="000000"/>
                </a:solidFill>
              </a:rPr>
              <a:t>Hanyu et al., J. </a:t>
            </a:r>
            <a:r>
              <a:rPr lang="en-US" altLang="ja-JP" sz="1600" dirty="0" err="1">
                <a:solidFill>
                  <a:srgbClr val="000000"/>
                </a:solidFill>
              </a:rPr>
              <a:t>Displ</a:t>
            </a:r>
            <a:r>
              <a:rPr lang="en-US" altLang="ja-JP" sz="1600" dirty="0">
                <a:solidFill>
                  <a:srgbClr val="000000"/>
                </a:solidFill>
              </a:rPr>
              <a:t>. Technol. </a:t>
            </a:r>
            <a:r>
              <a:rPr lang="en-US" altLang="ja-JP" sz="1600" b="1" dirty="0">
                <a:solidFill>
                  <a:srgbClr val="000000"/>
                </a:solidFill>
              </a:rPr>
              <a:t>10</a:t>
            </a:r>
            <a:r>
              <a:rPr lang="en-US" altLang="ja-JP" sz="1600" dirty="0">
                <a:solidFill>
                  <a:srgbClr val="000000"/>
                </a:solidFill>
              </a:rPr>
              <a:t> (2014) 979</a:t>
            </a:r>
            <a:endParaRPr lang="ja-JP" altLang="en-US" sz="1600" dirty="0">
              <a:solidFill>
                <a:srgbClr val="000000"/>
              </a:solidFill>
            </a:endParaRPr>
          </a:p>
        </p:txBody>
      </p:sp>
      <p:sp>
        <p:nvSpPr>
          <p:cNvPr id="9" name="テキスト ボックス 8">
            <a:extLst>
              <a:ext uri="{FF2B5EF4-FFF2-40B4-BE49-F238E27FC236}">
                <a16:creationId xmlns:a16="http://schemas.microsoft.com/office/drawing/2014/main" id="{8FA81CB3-17A5-33D1-F266-9E66CE6EBE2D}"/>
              </a:ext>
            </a:extLst>
          </p:cNvPr>
          <p:cNvSpPr txBox="1"/>
          <p:nvPr/>
        </p:nvSpPr>
        <p:spPr>
          <a:xfrm>
            <a:off x="7291404" y="1074222"/>
            <a:ext cx="3686715" cy="338554"/>
          </a:xfrm>
          <a:prstGeom prst="rect">
            <a:avLst/>
          </a:prstGeom>
          <a:noFill/>
        </p:spPr>
        <p:txBody>
          <a:bodyPr wrap="none" rtlCol="0">
            <a:spAutoFit/>
          </a:bodyPr>
          <a:lstStyle/>
          <a:p>
            <a:r>
              <a:rPr lang="en-US" altLang="ja-JP" sz="1600" dirty="0">
                <a:solidFill>
                  <a:srgbClr val="000000"/>
                </a:solidFill>
              </a:rPr>
              <a:t>Abe et al., Thin Solid Films </a:t>
            </a:r>
            <a:r>
              <a:rPr lang="en-US" altLang="ja-JP" sz="1600" b="1" dirty="0">
                <a:solidFill>
                  <a:srgbClr val="000000"/>
                </a:solidFill>
              </a:rPr>
              <a:t>559</a:t>
            </a:r>
            <a:r>
              <a:rPr lang="en-US" altLang="ja-JP" sz="1600" dirty="0">
                <a:solidFill>
                  <a:srgbClr val="000000"/>
                </a:solidFill>
              </a:rPr>
              <a:t> (2014) 40</a:t>
            </a:r>
            <a:endParaRPr lang="ja-JP" altLang="en-US" sz="1600" dirty="0">
              <a:solidFill>
                <a:srgbClr val="000000"/>
              </a:solidFill>
            </a:endParaRPr>
          </a:p>
        </p:txBody>
      </p:sp>
      <p:sp>
        <p:nvSpPr>
          <p:cNvPr id="10" name="テキスト ボックス 9">
            <a:extLst>
              <a:ext uri="{FF2B5EF4-FFF2-40B4-BE49-F238E27FC236}">
                <a16:creationId xmlns:a16="http://schemas.microsoft.com/office/drawing/2014/main" id="{42103CE4-0BE9-AE52-7BEB-D5A7334691D5}"/>
              </a:ext>
            </a:extLst>
          </p:cNvPr>
          <p:cNvSpPr txBox="1"/>
          <p:nvPr/>
        </p:nvSpPr>
        <p:spPr>
          <a:xfrm>
            <a:off x="7414070" y="5178678"/>
            <a:ext cx="3938514" cy="338554"/>
          </a:xfrm>
          <a:prstGeom prst="rect">
            <a:avLst/>
          </a:prstGeom>
          <a:noFill/>
        </p:spPr>
        <p:txBody>
          <a:bodyPr wrap="none" rtlCol="0">
            <a:spAutoFit/>
          </a:bodyPr>
          <a:lstStyle/>
          <a:p>
            <a:r>
              <a:rPr lang="en-US" altLang="ja-JP" sz="1600" dirty="0">
                <a:solidFill>
                  <a:srgbClr val="000000"/>
                </a:solidFill>
              </a:rPr>
              <a:t>Hanyu et al., J. </a:t>
            </a:r>
            <a:r>
              <a:rPr lang="en-US" altLang="ja-JP" sz="1600" dirty="0" err="1">
                <a:solidFill>
                  <a:srgbClr val="000000"/>
                </a:solidFill>
              </a:rPr>
              <a:t>Displ</a:t>
            </a:r>
            <a:r>
              <a:rPr lang="en-US" altLang="ja-JP" sz="1600" dirty="0">
                <a:solidFill>
                  <a:srgbClr val="000000"/>
                </a:solidFill>
              </a:rPr>
              <a:t>. Technol. </a:t>
            </a:r>
            <a:r>
              <a:rPr lang="en-US" altLang="ja-JP" sz="1600" b="1" dirty="0">
                <a:solidFill>
                  <a:srgbClr val="000000"/>
                </a:solidFill>
              </a:rPr>
              <a:t>10</a:t>
            </a:r>
            <a:r>
              <a:rPr lang="en-US" altLang="ja-JP" sz="1600" dirty="0">
                <a:solidFill>
                  <a:srgbClr val="000000"/>
                </a:solidFill>
              </a:rPr>
              <a:t> (2014) 979</a:t>
            </a:r>
            <a:endParaRPr lang="ja-JP" altLang="en-US" sz="1600" dirty="0">
              <a:solidFill>
                <a:srgbClr val="000000"/>
              </a:solidFill>
            </a:endParaRPr>
          </a:p>
        </p:txBody>
      </p:sp>
    </p:spTree>
    <p:extLst>
      <p:ext uri="{BB962C8B-B14F-4D97-AF65-F5344CB8AC3E}">
        <p14:creationId xmlns:p14="http://schemas.microsoft.com/office/powerpoint/2010/main" val="2914257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59"/>
          <p:cNvSpPr txBox="1">
            <a:spLocks noChangeAspect="1" noChangeArrowheads="1"/>
          </p:cNvSpPr>
          <p:nvPr/>
        </p:nvSpPr>
        <p:spPr bwMode="auto">
          <a:xfrm>
            <a:off x="5459995" y="1700808"/>
            <a:ext cx="661266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2200" b="1" dirty="0">
                <a:solidFill>
                  <a:srgbClr val="FF0000"/>
                </a:solidFill>
                <a:cs typeface="Times New Roman" panose="02020603050405020304" pitchFamily="18" charset="0"/>
              </a:rPr>
              <a:t>Surface state for PLD a-IGZO</a:t>
            </a:r>
          </a:p>
          <a:p>
            <a:pPr eaLnBrk="0" fontAlgn="auto" hangingPunct="0">
              <a:spcBef>
                <a:spcPts val="0"/>
              </a:spcBef>
              <a:spcAft>
                <a:spcPts val="0"/>
              </a:spcAft>
              <a:defRPr/>
            </a:pPr>
            <a:r>
              <a:rPr kumimoji="0" lang="en-US" altLang="ja-JP" sz="2200" b="1" dirty="0">
                <a:solidFill>
                  <a:srgbClr val="FF0000"/>
                </a:solidFill>
                <a:cs typeface="Times New Roman" panose="02020603050405020304" pitchFamily="18" charset="0"/>
              </a:rPr>
              <a:t>Bulk state for sputtered a-IGZO</a:t>
            </a:r>
            <a:r>
              <a:rPr kumimoji="0" lang="en-US" altLang="ja-JP" sz="2200" b="1" dirty="0">
                <a:solidFill>
                  <a:srgbClr val="0000FF"/>
                </a:solidFill>
                <a:cs typeface="Times New Roman" panose="02020603050405020304" pitchFamily="18" charset="0"/>
              </a:rPr>
              <a:t> (reduced at 200</a:t>
            </a:r>
            <a:r>
              <a:rPr kumimoji="0" lang="en-US" altLang="ja-JP" sz="2200" b="1" baseline="30000" dirty="0">
                <a:solidFill>
                  <a:srgbClr val="0000FF"/>
                </a:solidFill>
                <a:cs typeface="Times New Roman" panose="02020603050405020304" pitchFamily="18" charset="0"/>
              </a:rPr>
              <a:t>o</a:t>
            </a:r>
            <a:r>
              <a:rPr kumimoji="0" lang="en-US" altLang="ja-JP" sz="2200" b="1" dirty="0">
                <a:solidFill>
                  <a:srgbClr val="0000FF"/>
                </a:solidFill>
                <a:cs typeface="Times New Roman" panose="02020603050405020304" pitchFamily="18" charset="0"/>
              </a:rPr>
              <a:t>C)</a:t>
            </a:r>
            <a:endParaRPr kumimoji="0" lang="en-US" altLang="ja-JP" sz="2200" b="1" dirty="0">
              <a:solidFill>
                <a:srgbClr val="FF0000"/>
              </a:solidFill>
              <a:cs typeface="Times New Roman" panose="02020603050405020304" pitchFamily="18" charset="0"/>
            </a:endParaRPr>
          </a:p>
          <a:p>
            <a:pPr marL="514350" indent="-514350" eaLnBrk="0" fontAlgn="auto" hangingPunct="0">
              <a:spcBef>
                <a:spcPts val="0"/>
              </a:spcBef>
              <a:spcAft>
                <a:spcPts val="0"/>
              </a:spcAft>
              <a:buFontTx/>
              <a:buAutoNum type="romanLcParenBoth"/>
              <a:defRPr/>
            </a:pPr>
            <a:r>
              <a:rPr kumimoji="0" lang="en-US" altLang="ja-JP" sz="2200" b="1" dirty="0">
                <a:solidFill>
                  <a:srgbClr val="FF0000"/>
                </a:solidFill>
                <a:cs typeface="Times New Roman" panose="02020603050405020304" pitchFamily="18" charset="0"/>
              </a:rPr>
              <a:t>V</a:t>
            </a:r>
            <a:r>
              <a:rPr kumimoji="0" lang="en-US" altLang="ja-JP" sz="2200" b="1" baseline="-25000" dirty="0">
                <a:solidFill>
                  <a:srgbClr val="FF0000"/>
                </a:solidFill>
                <a:cs typeface="Times New Roman" panose="02020603050405020304" pitchFamily="18" charset="0"/>
              </a:rPr>
              <a:t>o</a:t>
            </a:r>
            <a:r>
              <a:rPr kumimoji="0" lang="en-US" altLang="ja-JP" sz="2200" b="1" dirty="0">
                <a:solidFill>
                  <a:srgbClr val="FF0000"/>
                </a:solidFill>
                <a:cs typeface="Times New Roman" panose="02020603050405020304" pitchFamily="18" charset="0"/>
              </a:rPr>
              <a:t> with void</a:t>
            </a:r>
            <a:br>
              <a:rPr kumimoji="0" lang="en-US" altLang="ja-JP" sz="2200" b="1" dirty="0">
                <a:solidFill>
                  <a:srgbClr val="FF0000"/>
                </a:solidFill>
                <a:cs typeface="Times New Roman" panose="02020603050405020304" pitchFamily="18" charset="0"/>
              </a:rPr>
            </a:br>
            <a:endParaRPr kumimoji="0" lang="en-US" altLang="ja-JP" sz="2200" b="1" dirty="0">
              <a:solidFill>
                <a:srgbClr val="FF0000"/>
              </a:solidFill>
              <a:cs typeface="Times New Roman" panose="02020603050405020304" pitchFamily="18" charset="0"/>
            </a:endParaRPr>
          </a:p>
          <a:p>
            <a:pPr marL="514350" indent="-514350" eaLnBrk="0" fontAlgn="auto" hangingPunct="0">
              <a:spcBef>
                <a:spcPts val="0"/>
              </a:spcBef>
              <a:spcAft>
                <a:spcPts val="0"/>
              </a:spcAft>
              <a:buFontTx/>
              <a:buAutoNum type="romanLcParenBoth"/>
              <a:defRPr/>
            </a:pPr>
            <a:r>
              <a:rPr kumimoji="0" lang="en-US" altLang="ja-JP" sz="2200" b="1" dirty="0">
                <a:solidFill>
                  <a:srgbClr val="FF0000"/>
                </a:solidFill>
                <a:cs typeface="Times New Roman" panose="02020603050405020304" pitchFamily="18" charset="0"/>
              </a:rPr>
              <a:t>Undercoordinated O</a:t>
            </a:r>
          </a:p>
          <a:p>
            <a:pPr marL="514350" indent="-514350" eaLnBrk="0" fontAlgn="auto" hangingPunct="0">
              <a:spcBef>
                <a:spcPts val="0"/>
              </a:spcBef>
              <a:spcAft>
                <a:spcPts val="0"/>
              </a:spcAft>
              <a:buFontTx/>
              <a:buAutoNum type="romanLcParenBoth"/>
              <a:defRPr/>
            </a:pPr>
            <a:endParaRPr kumimoji="0" lang="en-US" altLang="ja-JP" sz="2200" b="1" dirty="0">
              <a:solidFill>
                <a:srgbClr val="FF0000"/>
              </a:solidFill>
              <a:cs typeface="Times New Roman" panose="02020603050405020304" pitchFamily="18" charset="0"/>
            </a:endParaRPr>
          </a:p>
          <a:p>
            <a:pPr marL="514350" indent="-514350" eaLnBrk="0" fontAlgn="auto" hangingPunct="0">
              <a:spcBef>
                <a:spcPts val="0"/>
              </a:spcBef>
              <a:spcAft>
                <a:spcPts val="0"/>
              </a:spcAft>
              <a:buFontTx/>
              <a:buAutoNum type="romanLcParenBoth"/>
              <a:defRPr/>
            </a:pPr>
            <a:r>
              <a:rPr kumimoji="0" lang="en-US" altLang="ja-JP" sz="2200" b="1" dirty="0">
                <a:solidFill>
                  <a:srgbClr val="FF0000"/>
                </a:solidFill>
                <a:cs typeface="Times New Roman" panose="02020603050405020304" pitchFamily="18" charset="0"/>
              </a:rPr>
              <a:t>Weakly-bonded O</a:t>
            </a:r>
            <a:r>
              <a:rPr kumimoji="0" lang="en-US" altLang="ja-JP" sz="2200" b="1" i="1" baseline="30000" dirty="0">
                <a:solidFill>
                  <a:srgbClr val="FF0000"/>
                </a:solidFill>
                <a:cs typeface="Times New Roman" panose="02020603050405020304" pitchFamily="18" charset="0"/>
              </a:rPr>
              <a:t>n</a:t>
            </a:r>
            <a:r>
              <a:rPr kumimoji="0" lang="en-US" altLang="ja-JP" sz="2200" b="1" baseline="30000" dirty="0">
                <a:solidFill>
                  <a:srgbClr val="FF0000"/>
                </a:solidFill>
                <a:cs typeface="Times New Roman" panose="02020603050405020304" pitchFamily="18" charset="0"/>
              </a:rPr>
              <a:t>-</a:t>
            </a:r>
          </a:p>
          <a:p>
            <a:pPr eaLnBrk="0" fontAlgn="auto" hangingPunct="0">
              <a:spcBef>
                <a:spcPts val="0"/>
              </a:spcBef>
              <a:spcAft>
                <a:spcPts val="0"/>
              </a:spcAft>
              <a:defRPr/>
            </a:pPr>
            <a:endParaRPr kumimoji="0" lang="en-US" altLang="ja-JP" sz="2200" b="1" dirty="0">
              <a:solidFill>
                <a:srgbClr val="FF0000"/>
              </a:solidFill>
              <a:cs typeface="Times New Roman" panose="02020603050405020304" pitchFamily="18" charset="0"/>
            </a:endParaRPr>
          </a:p>
          <a:p>
            <a:pPr eaLnBrk="0" fontAlgn="auto" hangingPunct="0">
              <a:spcBef>
                <a:spcPts val="0"/>
              </a:spcBef>
              <a:spcAft>
                <a:spcPts val="0"/>
              </a:spcAft>
              <a:defRPr/>
            </a:pPr>
            <a:r>
              <a:rPr kumimoji="0" lang="en-US" altLang="ja-JP" sz="2200" b="1" dirty="0">
                <a:solidFill>
                  <a:srgbClr val="FF0000"/>
                </a:solidFill>
                <a:cs typeface="Times New Roman" panose="02020603050405020304" pitchFamily="18" charset="0"/>
              </a:rPr>
              <a:t>(iv) –OH</a:t>
            </a:r>
          </a:p>
          <a:p>
            <a:pPr eaLnBrk="0" fontAlgn="auto" hangingPunct="0">
              <a:spcBef>
                <a:spcPts val="0"/>
              </a:spcBef>
              <a:spcAft>
                <a:spcPts val="0"/>
              </a:spcAft>
              <a:defRPr/>
            </a:pPr>
            <a:endParaRPr kumimoji="0" lang="en-US" altLang="ja-JP" sz="2200" b="1" dirty="0">
              <a:solidFill>
                <a:srgbClr val="FF0000"/>
              </a:solidFill>
              <a:cs typeface="Times New Roman" panose="02020603050405020304" pitchFamily="18" charset="0"/>
            </a:endParaRPr>
          </a:p>
          <a:p>
            <a:pPr eaLnBrk="0" fontAlgn="auto" hangingPunct="0">
              <a:spcBef>
                <a:spcPts val="0"/>
              </a:spcBef>
              <a:spcAft>
                <a:spcPts val="0"/>
              </a:spcAft>
              <a:defRPr/>
            </a:pPr>
            <a:r>
              <a:rPr kumimoji="0" lang="en-US" altLang="ja-JP" sz="2200" b="1" dirty="0">
                <a:solidFill>
                  <a:srgbClr val="FF0000"/>
                </a:solidFill>
                <a:cs typeface="Times New Roman" panose="02020603050405020304" pitchFamily="18" charset="0"/>
              </a:rPr>
              <a:t>(v) H</a:t>
            </a:r>
            <a:r>
              <a:rPr kumimoji="0" lang="en-US" altLang="ja-JP" sz="2200" b="1" baseline="30000" dirty="0">
                <a:solidFill>
                  <a:srgbClr val="FF0000"/>
                </a:solidFill>
                <a:cs typeface="Times New Roman" panose="02020603050405020304" pitchFamily="18" charset="0"/>
              </a:rPr>
              <a:t>-</a:t>
            </a:r>
          </a:p>
          <a:p>
            <a:pPr eaLnBrk="0" fontAlgn="auto" hangingPunct="0">
              <a:spcBef>
                <a:spcPts val="0"/>
              </a:spcBef>
              <a:spcAft>
                <a:spcPts val="0"/>
              </a:spcAft>
              <a:defRPr/>
            </a:pPr>
            <a:endParaRPr kumimoji="0" lang="en-US" altLang="ja-JP" sz="2200" b="1" dirty="0">
              <a:solidFill>
                <a:srgbClr val="FF0000"/>
              </a:solidFill>
              <a:cs typeface="Times New Roman" panose="02020603050405020304" pitchFamily="18" charset="0"/>
            </a:endParaRPr>
          </a:p>
        </p:txBody>
      </p:sp>
      <p:sp>
        <p:nvSpPr>
          <p:cNvPr id="7170" name="Rectangle 26"/>
          <p:cNvSpPr>
            <a:spLocks noGrp="1" noChangeArrowheads="1"/>
          </p:cNvSpPr>
          <p:nvPr>
            <p:ph type="title" idx="4294967295"/>
          </p:nvPr>
        </p:nvSpPr>
        <p:spPr>
          <a:xfrm>
            <a:off x="0" y="0"/>
            <a:ext cx="12192000" cy="762000"/>
          </a:xfrm>
        </p:spPr>
        <p:txBody>
          <a:bodyPr/>
          <a:lstStyle/>
          <a:p>
            <a:r>
              <a:rPr lang="ja-JP" altLang="en-US" sz="3600" b="1" dirty="0">
                <a:solidFill>
                  <a:srgbClr val="0000FF"/>
                </a:solidFill>
                <a:latin typeface="Times New Roman" pitchFamily="18" charset="0"/>
                <a:cs typeface="Times New Roman" pitchFamily="18" charset="0"/>
              </a:rPr>
              <a:t>深いトラップ</a:t>
            </a:r>
            <a:r>
              <a:rPr lang="en-US" altLang="ja-JP" sz="3600" b="1" dirty="0">
                <a:solidFill>
                  <a:srgbClr val="0000FF"/>
                </a:solidFill>
                <a:latin typeface="Times New Roman" pitchFamily="18" charset="0"/>
                <a:cs typeface="Times New Roman" pitchFamily="18" charset="0"/>
              </a:rPr>
              <a:t>: TFT</a:t>
            </a:r>
            <a:r>
              <a:rPr lang="ja-JP" altLang="en-US" sz="3600" b="1" dirty="0">
                <a:solidFill>
                  <a:srgbClr val="0000FF"/>
                </a:solidFill>
                <a:latin typeface="Times New Roman" pitchFamily="18" charset="0"/>
                <a:cs typeface="Times New Roman" pitchFamily="18" charset="0"/>
              </a:rPr>
              <a:t>特性に直接は影響しないが、安定性に重要</a:t>
            </a:r>
            <a:endParaRPr lang="en-US" altLang="ja-JP" sz="3600" b="1" dirty="0">
              <a:solidFill>
                <a:srgbClr val="0000FF"/>
              </a:solidFill>
              <a:latin typeface="Times New Roman" pitchFamily="18" charset="0"/>
              <a:cs typeface="Times New Roman" pitchFamily="18" charset="0"/>
            </a:endParaRPr>
          </a:p>
        </p:txBody>
      </p:sp>
      <p:sp>
        <p:nvSpPr>
          <p:cNvPr id="4352046" name="Freeform 46"/>
          <p:cNvSpPr>
            <a:spLocks noChangeAspect="1"/>
          </p:cNvSpPr>
          <p:nvPr/>
        </p:nvSpPr>
        <p:spPr bwMode="auto">
          <a:xfrm>
            <a:off x="1714625" y="414818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4352047" name="Freeform 47"/>
          <p:cNvSpPr>
            <a:spLocks noChangeAspect="1"/>
          </p:cNvSpPr>
          <p:nvPr/>
        </p:nvSpPr>
        <p:spPr bwMode="auto">
          <a:xfrm>
            <a:off x="1716212" y="2538455"/>
            <a:ext cx="609600" cy="3048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7173" name="Line 48"/>
          <p:cNvSpPr>
            <a:spLocks noChangeAspect="1" noChangeShapeType="1"/>
          </p:cNvSpPr>
          <p:nvPr/>
        </p:nvSpPr>
        <p:spPr bwMode="auto">
          <a:xfrm>
            <a:off x="1706687" y="2046330"/>
            <a:ext cx="3379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4" name="Line 49"/>
          <p:cNvSpPr>
            <a:spLocks noChangeAspect="1" noChangeShapeType="1"/>
          </p:cNvSpPr>
          <p:nvPr/>
        </p:nvSpPr>
        <p:spPr bwMode="auto">
          <a:xfrm>
            <a:off x="1706688" y="6230980"/>
            <a:ext cx="304749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5" name="Line 50"/>
          <p:cNvSpPr>
            <a:spLocks noChangeAspect="1" noChangeShapeType="1"/>
          </p:cNvSpPr>
          <p:nvPr/>
        </p:nvSpPr>
        <p:spPr bwMode="auto">
          <a:xfrm>
            <a:off x="1706688" y="5635668"/>
            <a:ext cx="2784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6" name="Line 51"/>
          <p:cNvSpPr>
            <a:spLocks noChangeShapeType="1"/>
          </p:cNvSpPr>
          <p:nvPr/>
        </p:nvSpPr>
        <p:spPr bwMode="auto">
          <a:xfrm>
            <a:off x="1671762" y="521498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7" name="Freeform 52"/>
          <p:cNvSpPr>
            <a:spLocks noChangeAspect="1"/>
          </p:cNvSpPr>
          <p:nvPr/>
        </p:nvSpPr>
        <p:spPr bwMode="auto">
          <a:xfrm>
            <a:off x="2738562" y="95889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8" name="Freeform 53"/>
          <p:cNvSpPr>
            <a:spLocks noChangeAspect="1"/>
          </p:cNvSpPr>
          <p:nvPr/>
        </p:nvSpPr>
        <p:spPr bwMode="auto">
          <a:xfrm>
            <a:off x="4043487" y="5635668"/>
            <a:ext cx="344488"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79" name="Text Box 54"/>
          <p:cNvSpPr txBox="1">
            <a:spLocks noChangeAspect="1" noChangeArrowheads="1"/>
          </p:cNvSpPr>
          <p:nvPr/>
        </p:nvSpPr>
        <p:spPr bwMode="auto">
          <a:xfrm>
            <a:off x="2757613" y="620558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a:solidFill>
                  <a:srgbClr val="000000"/>
                </a:solidFill>
                <a:cs typeface="Times New Roman" panose="02020603050405020304" pitchFamily="18" charset="0"/>
              </a:rPr>
              <a:t>Log (DOS)</a:t>
            </a:r>
          </a:p>
        </p:txBody>
      </p:sp>
      <p:sp>
        <p:nvSpPr>
          <p:cNvPr id="7180" name="Text Box 56"/>
          <p:cNvSpPr txBox="1">
            <a:spLocks noChangeAspect="1" noChangeArrowheads="1"/>
          </p:cNvSpPr>
          <p:nvPr/>
        </p:nvSpPr>
        <p:spPr bwMode="auto">
          <a:xfrm>
            <a:off x="4007768" y="836712"/>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CB</a:t>
            </a:r>
          </a:p>
        </p:txBody>
      </p:sp>
      <p:sp>
        <p:nvSpPr>
          <p:cNvPr id="7181" name="Text Box 57"/>
          <p:cNvSpPr txBox="1">
            <a:spLocks noChangeAspect="1" noChangeArrowheads="1"/>
          </p:cNvSpPr>
          <p:nvPr/>
        </p:nvSpPr>
        <p:spPr bwMode="auto">
          <a:xfrm>
            <a:off x="3794150" y="58706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VB</a:t>
            </a:r>
          </a:p>
        </p:txBody>
      </p:sp>
      <p:sp>
        <p:nvSpPr>
          <p:cNvPr id="7184" name="Text Box 60"/>
          <p:cNvSpPr txBox="1">
            <a:spLocks noChangeAspect="1" noChangeArrowheads="1"/>
          </p:cNvSpPr>
          <p:nvPr/>
        </p:nvSpPr>
        <p:spPr bwMode="auto">
          <a:xfrm>
            <a:off x="2686224" y="5085184"/>
            <a:ext cx="578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2000" dirty="0">
                <a:solidFill>
                  <a:srgbClr val="FF0000"/>
                </a:solidFill>
                <a:cs typeface="Times New Roman" panose="02020603050405020304" pitchFamily="18" charset="0"/>
              </a:rPr>
              <a:t>Tail</a:t>
            </a:r>
          </a:p>
        </p:txBody>
      </p:sp>
      <p:sp>
        <p:nvSpPr>
          <p:cNvPr id="7187" name="Freeform 64"/>
          <p:cNvSpPr>
            <a:spLocks/>
          </p:cNvSpPr>
          <p:nvPr/>
        </p:nvSpPr>
        <p:spPr bwMode="auto">
          <a:xfrm>
            <a:off x="1824163" y="2043156"/>
            <a:ext cx="923925" cy="145931"/>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88" name="Freeform 65"/>
          <p:cNvSpPr>
            <a:spLocks noChangeAspect="1"/>
          </p:cNvSpPr>
          <p:nvPr/>
        </p:nvSpPr>
        <p:spPr bwMode="auto">
          <a:xfrm>
            <a:off x="1747962" y="2161861"/>
            <a:ext cx="109807" cy="2008545"/>
          </a:xfrm>
          <a:custGeom>
            <a:avLst/>
            <a:gdLst>
              <a:gd name="T0" fmla="*/ 2147483647 w 48"/>
              <a:gd name="T1" fmla="*/ 2147483647 h 878"/>
              <a:gd name="T2" fmla="*/ 2147483647 w 48"/>
              <a:gd name="T3" fmla="*/ 2147483647 h 878"/>
              <a:gd name="T4" fmla="*/ 2147483647 w 48"/>
              <a:gd name="T5" fmla="*/ 2147483647 h 878"/>
              <a:gd name="T6" fmla="*/ 2147483647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7190" name="Text Box 67"/>
          <p:cNvSpPr txBox="1">
            <a:spLocks noChangeAspect="1" noChangeArrowheads="1"/>
          </p:cNvSpPr>
          <p:nvPr/>
        </p:nvSpPr>
        <p:spPr bwMode="auto">
          <a:xfrm>
            <a:off x="4989965" y="1259160"/>
            <a:ext cx="3317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auto">
              <a:spcBef>
                <a:spcPts val="0"/>
              </a:spcBef>
              <a:spcAft>
                <a:spcPts val="0"/>
              </a:spcAft>
              <a:defRPr/>
            </a:pPr>
            <a:r>
              <a:rPr kumimoji="0" lang="en-US" altLang="ja-JP" sz="3200" b="1" dirty="0">
                <a:solidFill>
                  <a:srgbClr val="0000CC"/>
                </a:solidFill>
                <a:cs typeface="Times New Roman" panose="02020603050405020304" pitchFamily="18" charset="0"/>
              </a:rPr>
              <a:t>Near-VBM states</a:t>
            </a:r>
          </a:p>
        </p:txBody>
      </p:sp>
      <p:sp>
        <p:nvSpPr>
          <p:cNvPr id="7193" name="Line 71"/>
          <p:cNvSpPr>
            <a:spLocks noChangeAspect="1" noChangeShapeType="1"/>
          </p:cNvSpPr>
          <p:nvPr/>
        </p:nvSpPr>
        <p:spPr bwMode="auto">
          <a:xfrm>
            <a:off x="1706687" y="79538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4352081" name="Freeform 81"/>
          <p:cNvSpPr>
            <a:spLocks noChangeAspect="1"/>
          </p:cNvSpPr>
          <p:nvPr/>
        </p:nvSpPr>
        <p:spPr bwMode="auto">
          <a:xfrm>
            <a:off x="1705100" y="2249530"/>
            <a:ext cx="609600" cy="1524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rgbClr val="FF9966"/>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cxnSp>
        <p:nvCxnSpPr>
          <p:cNvPr id="52" name="直線矢印コネクタ 51"/>
          <p:cNvCxnSpPr/>
          <p:nvPr/>
        </p:nvCxnSpPr>
        <p:spPr>
          <a:xfrm flipV="1">
            <a:off x="2931476" y="1843934"/>
            <a:ext cx="2266581" cy="28051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Freeform 47"/>
          <p:cNvSpPr>
            <a:spLocks noChangeAspect="1"/>
          </p:cNvSpPr>
          <p:nvPr/>
        </p:nvSpPr>
        <p:spPr bwMode="auto">
          <a:xfrm>
            <a:off x="1714471" y="2929203"/>
            <a:ext cx="609600" cy="304800"/>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fontAlgn="auto">
              <a:spcBef>
                <a:spcPts val="0"/>
              </a:spcBef>
              <a:spcAft>
                <a:spcPts val="0"/>
              </a:spcAft>
              <a:defRPr/>
            </a:pPr>
            <a:endParaRPr lang="ja-JP" altLang="en-US" sz="1800">
              <a:solidFill>
                <a:srgbClr val="0000FF"/>
              </a:solidFill>
              <a:ea typeface="HG丸ｺﾞｼｯｸM-PRO" pitchFamily="50" charset="-128"/>
              <a:cs typeface="Times New Roman" panose="02020603050405020304" pitchFamily="18" charset="0"/>
            </a:endParaRPr>
          </a:p>
        </p:txBody>
      </p:sp>
      <p:sp>
        <p:nvSpPr>
          <p:cNvPr id="34" name="正方形/長方形 26"/>
          <p:cNvSpPr>
            <a:spLocks noChangeArrowheads="1"/>
          </p:cNvSpPr>
          <p:nvPr/>
        </p:nvSpPr>
        <p:spPr bwMode="auto">
          <a:xfrm>
            <a:off x="7026152" y="4114559"/>
            <a:ext cx="3389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en-US" altLang="ja-JP" sz="1800" dirty="0">
                <a:solidFill>
                  <a:srgbClr val="000000"/>
                </a:solidFill>
              </a:rPr>
              <a:t>Ide et al., APL </a:t>
            </a:r>
            <a:r>
              <a:rPr lang="en-US" altLang="ja-JP" sz="1800" b="1" dirty="0">
                <a:solidFill>
                  <a:srgbClr val="000000"/>
                </a:solidFill>
              </a:rPr>
              <a:t>99</a:t>
            </a:r>
            <a:r>
              <a:rPr lang="en-US" altLang="ja-JP" sz="1800" dirty="0">
                <a:solidFill>
                  <a:srgbClr val="000000"/>
                </a:solidFill>
              </a:rPr>
              <a:t>, 093507 (2011)</a:t>
            </a:r>
            <a:endParaRPr lang="ja-JP" altLang="en-US" sz="1800" dirty="0">
              <a:solidFill>
                <a:srgbClr val="000000"/>
              </a:solidFill>
            </a:endParaRPr>
          </a:p>
        </p:txBody>
      </p:sp>
      <p:sp>
        <p:nvSpPr>
          <p:cNvPr id="36" name="正方形/長方形 26"/>
          <p:cNvSpPr>
            <a:spLocks noChangeArrowheads="1"/>
          </p:cNvSpPr>
          <p:nvPr/>
        </p:nvSpPr>
        <p:spPr bwMode="auto">
          <a:xfrm>
            <a:off x="7026152" y="4738719"/>
            <a:ext cx="3147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en-US" altLang="ja-JP" sz="1800" dirty="0">
                <a:solidFill>
                  <a:srgbClr val="000000"/>
                </a:solidFill>
              </a:rPr>
              <a:t>Orui et al., JDT </a:t>
            </a:r>
            <a:r>
              <a:rPr lang="en-US" altLang="ja-JP" sz="1800" b="1" dirty="0">
                <a:solidFill>
                  <a:srgbClr val="000000"/>
                </a:solidFill>
              </a:rPr>
              <a:t>11</a:t>
            </a:r>
            <a:r>
              <a:rPr lang="en-US" altLang="ja-JP" sz="1800" dirty="0">
                <a:solidFill>
                  <a:srgbClr val="000000"/>
                </a:solidFill>
              </a:rPr>
              <a:t>, 518 (2015)</a:t>
            </a:r>
            <a:endParaRPr lang="ja-JP" altLang="en-US" sz="1800" dirty="0">
              <a:solidFill>
                <a:srgbClr val="000000"/>
              </a:solidFill>
            </a:endParaRPr>
          </a:p>
        </p:txBody>
      </p:sp>
      <p:sp>
        <p:nvSpPr>
          <p:cNvPr id="45" name="Rectangle 15"/>
          <p:cNvSpPr>
            <a:spLocks noChangeArrowheads="1"/>
          </p:cNvSpPr>
          <p:nvPr/>
        </p:nvSpPr>
        <p:spPr bwMode="auto">
          <a:xfrm>
            <a:off x="1703908" y="1627448"/>
            <a:ext cx="1440000" cy="180975"/>
          </a:xfrm>
          <a:prstGeom prst="rect">
            <a:avLst/>
          </a:prstGeom>
          <a:gradFill rotWithShape="0">
            <a:gsLst>
              <a:gs pos="0">
                <a:srgbClr val="00FFFF"/>
              </a:gs>
              <a:gs pos="50000">
                <a:srgbClr val="007676"/>
              </a:gs>
              <a:gs pos="100000">
                <a:srgbClr val="00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ja-JP">
              <a:solidFill>
                <a:srgbClr val="000000"/>
              </a:solidFill>
              <a:ea typeface="ＭＳ ゴシック" pitchFamily="49" charset="-128"/>
            </a:endParaRPr>
          </a:p>
        </p:txBody>
      </p:sp>
      <p:sp>
        <p:nvSpPr>
          <p:cNvPr id="48" name="Line 19"/>
          <p:cNvSpPr>
            <a:spLocks noChangeShapeType="1"/>
          </p:cNvSpPr>
          <p:nvPr/>
        </p:nvSpPr>
        <p:spPr bwMode="auto">
          <a:xfrm>
            <a:off x="2696096" y="1779847"/>
            <a:ext cx="0" cy="247650"/>
          </a:xfrm>
          <a:prstGeom prst="line">
            <a:avLst/>
          </a:prstGeom>
          <a:noFill/>
          <a:ln w="19050">
            <a:solidFill>
              <a:srgbClr val="000080"/>
            </a:solidFill>
            <a:round/>
            <a:headEnd type="stealth" w="med" len="med"/>
            <a:tailEn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endParaRPr>
          </a:p>
        </p:txBody>
      </p:sp>
      <p:sp>
        <p:nvSpPr>
          <p:cNvPr id="53" name="Text Box 56"/>
          <p:cNvSpPr txBox="1">
            <a:spLocks noChangeAspect="1" noChangeArrowheads="1"/>
          </p:cNvSpPr>
          <p:nvPr/>
        </p:nvSpPr>
        <p:spPr bwMode="auto">
          <a:xfrm>
            <a:off x="3503713" y="2030455"/>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CBM</a:t>
            </a:r>
          </a:p>
        </p:txBody>
      </p:sp>
      <p:sp>
        <p:nvSpPr>
          <p:cNvPr id="54" name="Line 18"/>
          <p:cNvSpPr>
            <a:spLocks noChangeShapeType="1"/>
          </p:cNvSpPr>
          <p:nvPr/>
        </p:nvSpPr>
        <p:spPr bwMode="auto">
          <a:xfrm>
            <a:off x="2694690" y="1412776"/>
            <a:ext cx="0" cy="215900"/>
          </a:xfrm>
          <a:prstGeom prst="line">
            <a:avLst/>
          </a:prstGeom>
          <a:noFill/>
          <a:ln w="19050">
            <a:solidFill>
              <a:srgbClr val="000080"/>
            </a:solidFill>
            <a:round/>
            <a:headEnd/>
            <a:tailEnd type="stealth" w="med" len="med"/>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endParaRPr>
          </a:p>
        </p:txBody>
      </p:sp>
      <p:sp>
        <p:nvSpPr>
          <p:cNvPr id="55" name="Text Box 56"/>
          <p:cNvSpPr txBox="1">
            <a:spLocks noChangeAspect="1" noChangeArrowheads="1"/>
          </p:cNvSpPr>
          <p:nvPr/>
        </p:nvSpPr>
        <p:spPr bwMode="auto">
          <a:xfrm>
            <a:off x="4185693" y="5579948"/>
            <a:ext cx="707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VBM</a:t>
            </a:r>
          </a:p>
        </p:txBody>
      </p:sp>
      <p:sp>
        <p:nvSpPr>
          <p:cNvPr id="56" name="Line 50"/>
          <p:cNvSpPr>
            <a:spLocks noChangeAspect="1" noChangeShapeType="1"/>
          </p:cNvSpPr>
          <p:nvPr/>
        </p:nvSpPr>
        <p:spPr bwMode="auto">
          <a:xfrm>
            <a:off x="1706687" y="5576540"/>
            <a:ext cx="2336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defRPr/>
            </a:pPr>
            <a:endParaRPr lang="ja-JP" altLang="en-US" sz="1800">
              <a:solidFill>
                <a:srgbClr val="000000"/>
              </a:solidFill>
              <a:ea typeface="ＭＳ Ｐゴシック"/>
              <a:cs typeface="Times New Roman" panose="02020603050405020304" pitchFamily="18" charset="0"/>
            </a:endParaRPr>
          </a:p>
        </p:txBody>
      </p:sp>
      <p:sp>
        <p:nvSpPr>
          <p:cNvPr id="57" name="Text Box 56"/>
          <p:cNvSpPr txBox="1">
            <a:spLocks noChangeAspect="1" noChangeArrowheads="1"/>
          </p:cNvSpPr>
          <p:nvPr/>
        </p:nvSpPr>
        <p:spPr bwMode="auto">
          <a:xfrm>
            <a:off x="3614191" y="5263323"/>
            <a:ext cx="167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auto" hangingPunct="0">
              <a:spcBef>
                <a:spcPts val="0"/>
              </a:spcBef>
              <a:spcAft>
                <a:spcPts val="0"/>
              </a:spcAft>
              <a:defRPr/>
            </a:pPr>
            <a:r>
              <a:rPr kumimoji="0" lang="en-US" altLang="ja-JP" sz="1800" dirty="0">
                <a:solidFill>
                  <a:srgbClr val="000000"/>
                </a:solidFill>
                <a:cs typeface="Times New Roman" panose="02020603050405020304" pitchFamily="18" charset="0"/>
              </a:rPr>
              <a:t>Localized VBM</a:t>
            </a:r>
          </a:p>
        </p:txBody>
      </p:sp>
      <p:sp>
        <p:nvSpPr>
          <p:cNvPr id="2" name="正方形/長方形 1"/>
          <p:cNvSpPr/>
          <p:nvPr/>
        </p:nvSpPr>
        <p:spPr>
          <a:xfrm>
            <a:off x="6979584" y="3441846"/>
            <a:ext cx="3759143" cy="369332"/>
          </a:xfrm>
          <a:prstGeom prst="rect">
            <a:avLst/>
          </a:prstGeom>
        </p:spPr>
        <p:txBody>
          <a:bodyPr wrap="square">
            <a:spAutoFit/>
          </a:bodyPr>
          <a:lstStyle/>
          <a:p>
            <a:pPr>
              <a:defRPr/>
            </a:pPr>
            <a:r>
              <a:rPr lang="en-US" altLang="ja-JP" sz="1800" kern="100" dirty="0" err="1">
                <a:solidFill>
                  <a:srgbClr val="000000"/>
                </a:solidFill>
                <a:latin typeface="Times New Roman"/>
                <a:ea typeface="ＭＳ 明朝" panose="02020609040205080304" pitchFamily="17" charset="-128"/>
                <a:cs typeface="Century" panose="02040604050505020304" pitchFamily="18" charset="0"/>
              </a:rPr>
              <a:t>Körner</a:t>
            </a:r>
            <a:r>
              <a:rPr lang="en-US" altLang="ja-JP" sz="1800" kern="100" dirty="0">
                <a:solidFill>
                  <a:srgbClr val="000000"/>
                </a:solidFill>
                <a:latin typeface="Times New Roman"/>
                <a:ea typeface="ＭＳ 明朝" panose="02020609040205080304" pitchFamily="17" charset="-128"/>
                <a:cs typeface="Century" panose="02040604050505020304" pitchFamily="18" charset="0"/>
              </a:rPr>
              <a:t> et al., JAP </a:t>
            </a:r>
            <a:r>
              <a:rPr lang="en-US" altLang="ja-JP" sz="1800" b="1" kern="100" dirty="0">
                <a:solidFill>
                  <a:srgbClr val="000000"/>
                </a:solidFill>
                <a:latin typeface="Times New Roman"/>
                <a:ea typeface="ＭＳ 明朝" panose="02020609040205080304" pitchFamily="17" charset="-128"/>
                <a:cs typeface="Century" panose="02040604050505020304" pitchFamily="18" charset="0"/>
              </a:rPr>
              <a:t>114</a:t>
            </a:r>
            <a:r>
              <a:rPr lang="en-US" altLang="ja-JP" sz="1800" kern="100" dirty="0">
                <a:solidFill>
                  <a:srgbClr val="000000"/>
                </a:solidFill>
                <a:latin typeface="Times New Roman"/>
                <a:ea typeface="ＭＳ 明朝" panose="02020609040205080304" pitchFamily="17" charset="-128"/>
                <a:cs typeface="Century" panose="02040604050505020304" pitchFamily="18" charset="0"/>
              </a:rPr>
              <a:t>, 163704 (2013)</a:t>
            </a:r>
            <a:endParaRPr lang="ja-JP" altLang="en-US" sz="1800" dirty="0">
              <a:solidFill>
                <a:srgbClr val="000000"/>
              </a:solidFill>
              <a:latin typeface="Times New Roman"/>
            </a:endParaRPr>
          </a:p>
        </p:txBody>
      </p:sp>
      <p:sp>
        <p:nvSpPr>
          <p:cNvPr id="61" name="正方形/長方形 26"/>
          <p:cNvSpPr>
            <a:spLocks noChangeArrowheads="1"/>
          </p:cNvSpPr>
          <p:nvPr/>
        </p:nvSpPr>
        <p:spPr bwMode="auto">
          <a:xfrm>
            <a:off x="6493457" y="5143887"/>
            <a:ext cx="41868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en-US" altLang="ja-JP" sz="1800" b="1" dirty="0">
                <a:solidFill>
                  <a:srgbClr val="3333FF"/>
                </a:solidFill>
              </a:rPr>
              <a:t>Bang et al., IDW2016</a:t>
            </a:r>
          </a:p>
          <a:p>
            <a:pPr eaLnBrk="1" hangingPunct="1">
              <a:defRPr/>
            </a:pPr>
            <a:r>
              <a:rPr lang="en-US" altLang="ja-JP" sz="1800" b="1" dirty="0">
                <a:solidFill>
                  <a:srgbClr val="3333FF"/>
                </a:solidFill>
              </a:rPr>
              <a:t>December 9, 14:35   AMD7-4L </a:t>
            </a:r>
          </a:p>
          <a:p>
            <a:pPr eaLnBrk="1" hangingPunct="1">
              <a:defRPr/>
            </a:pPr>
            <a:r>
              <a:rPr lang="en-US" altLang="ja-JP" sz="1800" dirty="0">
                <a:solidFill>
                  <a:srgbClr val="000000"/>
                </a:solidFill>
              </a:rPr>
              <a:t>Hydrogen and </a:t>
            </a:r>
            <a:r>
              <a:rPr lang="en-US" altLang="ja-JP" sz="1800" dirty="0" err="1">
                <a:solidFill>
                  <a:srgbClr val="000000"/>
                </a:solidFill>
              </a:rPr>
              <a:t>subgap</a:t>
            </a:r>
            <a:r>
              <a:rPr lang="en-US" altLang="ja-JP" sz="1800" dirty="0">
                <a:solidFill>
                  <a:srgbClr val="000000"/>
                </a:solidFill>
              </a:rPr>
              <a:t> states in amorphous IGZO thin films</a:t>
            </a:r>
          </a:p>
        </p:txBody>
      </p:sp>
      <p:sp>
        <p:nvSpPr>
          <p:cNvPr id="62" name="正方形/長方形 26"/>
          <p:cNvSpPr>
            <a:spLocks noChangeArrowheads="1"/>
          </p:cNvSpPr>
          <p:nvPr/>
        </p:nvSpPr>
        <p:spPr bwMode="auto">
          <a:xfrm>
            <a:off x="6960097" y="2708920"/>
            <a:ext cx="3720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r>
              <a:rPr lang="en-US" altLang="ja-JP" sz="1800" dirty="0">
                <a:solidFill>
                  <a:srgbClr val="000000"/>
                </a:solidFill>
              </a:rPr>
              <a:t>Kamiya et a., </a:t>
            </a:r>
            <a:r>
              <a:rPr lang="en-US" altLang="ja-JP" sz="1800" dirty="0" err="1">
                <a:solidFill>
                  <a:srgbClr val="000000"/>
                </a:solidFill>
              </a:rPr>
              <a:t>pss</a:t>
            </a:r>
            <a:r>
              <a:rPr lang="en-US" altLang="ja-JP" sz="1800" dirty="0">
                <a:solidFill>
                  <a:srgbClr val="000000"/>
                </a:solidFill>
              </a:rPr>
              <a:t>(A) </a:t>
            </a:r>
            <a:r>
              <a:rPr lang="en-US" altLang="ja-JP" sz="1800" b="1" dirty="0">
                <a:solidFill>
                  <a:srgbClr val="000000"/>
                </a:solidFill>
              </a:rPr>
              <a:t>207</a:t>
            </a:r>
            <a:r>
              <a:rPr lang="en-US" altLang="ja-JP" sz="1800" dirty="0">
                <a:solidFill>
                  <a:srgbClr val="000000"/>
                </a:solidFill>
              </a:rPr>
              <a:t>, 1698 (2010)</a:t>
            </a:r>
            <a:endParaRPr lang="ja-JP" altLang="en-US" sz="1800" dirty="0">
              <a:solidFill>
                <a:srgbClr val="000000"/>
              </a:solidFill>
            </a:endParaRPr>
          </a:p>
        </p:txBody>
      </p:sp>
    </p:spTree>
    <p:extLst>
      <p:ext uri="{BB962C8B-B14F-4D97-AF65-F5344CB8AC3E}">
        <p14:creationId xmlns:p14="http://schemas.microsoft.com/office/powerpoint/2010/main" val="1189560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6" name="Group 2"/>
          <p:cNvGrpSpPr>
            <a:grpSpLocks noChangeAspect="1"/>
          </p:cNvGrpSpPr>
          <p:nvPr/>
        </p:nvGrpSpPr>
        <p:grpSpPr bwMode="auto">
          <a:xfrm>
            <a:off x="5562600" y="1079500"/>
            <a:ext cx="5029200" cy="4940300"/>
            <a:chOff x="2640" y="678"/>
            <a:chExt cx="3072" cy="3018"/>
          </a:xfrm>
        </p:grpSpPr>
        <p:grpSp>
          <p:nvGrpSpPr>
            <p:cNvPr id="236593" name="Group 3"/>
            <p:cNvGrpSpPr>
              <a:grpSpLocks noChangeAspect="1"/>
            </p:cNvGrpSpPr>
            <p:nvPr/>
          </p:nvGrpSpPr>
          <p:grpSpPr bwMode="auto">
            <a:xfrm>
              <a:off x="2640" y="678"/>
              <a:ext cx="3072" cy="3018"/>
              <a:chOff x="2975" y="960"/>
              <a:chExt cx="2785" cy="2736"/>
            </a:xfrm>
          </p:grpSpPr>
          <p:pic>
            <p:nvPicPr>
              <p:cNvPr id="2365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 y="1010"/>
                <a:ext cx="2785" cy="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97" name="Rectangle 24"/>
              <p:cNvSpPr>
                <a:spLocks noChangeAspect="1" noChangeArrowheads="1"/>
              </p:cNvSpPr>
              <p:nvPr/>
            </p:nvSpPr>
            <p:spPr bwMode="auto">
              <a:xfrm>
                <a:off x="4509" y="2832"/>
                <a:ext cx="866" cy="32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598" name="Rectangle 25"/>
              <p:cNvSpPr>
                <a:spLocks noChangeAspect="1" noChangeArrowheads="1"/>
              </p:cNvSpPr>
              <p:nvPr/>
            </p:nvSpPr>
            <p:spPr bwMode="auto">
              <a:xfrm>
                <a:off x="4463" y="2256"/>
                <a:ext cx="905" cy="32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599" name="Rectangle 26"/>
              <p:cNvSpPr>
                <a:spLocks noChangeAspect="1" noChangeArrowheads="1"/>
              </p:cNvSpPr>
              <p:nvPr/>
            </p:nvSpPr>
            <p:spPr bwMode="auto">
              <a:xfrm>
                <a:off x="4818" y="1845"/>
                <a:ext cx="749" cy="123"/>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600" name="Rectangle 27"/>
              <p:cNvSpPr>
                <a:spLocks noChangeAspect="1" noChangeArrowheads="1"/>
              </p:cNvSpPr>
              <p:nvPr/>
            </p:nvSpPr>
            <p:spPr bwMode="auto">
              <a:xfrm>
                <a:off x="4415" y="1056"/>
                <a:ext cx="866" cy="41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601" name="Text Box 28"/>
              <p:cNvSpPr txBox="1">
                <a:spLocks noChangeAspect="1" noChangeArrowheads="1"/>
              </p:cNvSpPr>
              <p:nvPr/>
            </p:nvSpPr>
            <p:spPr bwMode="auto">
              <a:xfrm>
                <a:off x="4301" y="1008"/>
                <a:ext cx="4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000000"/>
                    </a:solidFill>
                    <a:ea typeface="HG丸ｺﾞｼｯｸM-PRO" pitchFamily="50" charset="-128"/>
                  </a:rPr>
                  <a:t>HQ-as</a:t>
                </a:r>
              </a:p>
            </p:txBody>
          </p:sp>
          <p:sp>
            <p:nvSpPr>
              <p:cNvPr id="236602" name="Text Box 30"/>
              <p:cNvSpPr txBox="1">
                <a:spLocks noChangeAspect="1" noChangeArrowheads="1"/>
              </p:cNvSpPr>
              <p:nvPr/>
            </p:nvSpPr>
            <p:spPr bwMode="auto">
              <a:xfrm>
                <a:off x="4319" y="2712"/>
                <a:ext cx="578"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FF0000"/>
                    </a:solidFill>
                    <a:ea typeface="HG丸ｺﾞｼｯｸM-PRO" pitchFamily="50" charset="-128"/>
                  </a:rPr>
                  <a:t>LQ-ann</a:t>
                </a:r>
              </a:p>
            </p:txBody>
          </p:sp>
          <p:sp>
            <p:nvSpPr>
              <p:cNvPr id="236603" name="Text Box 31"/>
              <p:cNvSpPr txBox="1">
                <a:spLocks noChangeAspect="1" noChangeArrowheads="1"/>
              </p:cNvSpPr>
              <p:nvPr/>
            </p:nvSpPr>
            <p:spPr bwMode="auto">
              <a:xfrm>
                <a:off x="4313" y="2137"/>
                <a:ext cx="48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FF66CC"/>
                    </a:solidFill>
                    <a:ea typeface="HG丸ｺﾞｼｯｸM-PRO" pitchFamily="50" charset="-128"/>
                  </a:rPr>
                  <a:t>LQ-as</a:t>
                </a:r>
              </a:p>
            </p:txBody>
          </p:sp>
          <p:sp>
            <p:nvSpPr>
              <p:cNvPr id="236604" name="Rectangle 37"/>
              <p:cNvSpPr>
                <a:spLocks noChangeAspect="1" noChangeArrowheads="1"/>
              </p:cNvSpPr>
              <p:nvPr/>
            </p:nvSpPr>
            <p:spPr bwMode="auto">
              <a:xfrm>
                <a:off x="4463" y="1680"/>
                <a:ext cx="905" cy="328"/>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605" name="Text Box 29"/>
              <p:cNvSpPr txBox="1">
                <a:spLocks noChangeAspect="1" noChangeArrowheads="1"/>
              </p:cNvSpPr>
              <p:nvPr/>
            </p:nvSpPr>
            <p:spPr bwMode="auto">
              <a:xfrm>
                <a:off x="4316" y="1585"/>
                <a:ext cx="59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ea typeface="HG丸ｺﾞｼｯｸM-PRO" pitchFamily="50" charset="-128"/>
                  </a:rPr>
                  <a:t>HQ-ann</a:t>
                </a:r>
              </a:p>
            </p:txBody>
          </p:sp>
          <p:sp>
            <p:nvSpPr>
              <p:cNvPr id="236606" name="Text Box 30"/>
              <p:cNvSpPr txBox="1">
                <a:spLocks noChangeAspect="1" noChangeArrowheads="1"/>
              </p:cNvSpPr>
              <p:nvPr/>
            </p:nvSpPr>
            <p:spPr bwMode="auto">
              <a:xfrm>
                <a:off x="4617" y="3039"/>
                <a:ext cx="78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i="1">
                    <a:solidFill>
                      <a:srgbClr val="000000"/>
                    </a:solidFill>
                    <a:ea typeface="HG丸ｺﾞｼｯｸM-PRO" pitchFamily="50" charset="-128"/>
                  </a:rPr>
                  <a:t>E</a:t>
                </a:r>
                <a:r>
                  <a:rPr lang="en-US" altLang="ja-JP" baseline="-25000">
                    <a:solidFill>
                      <a:srgbClr val="000000"/>
                    </a:solidFill>
                    <a:ea typeface="HG丸ｺﾞｼｯｸM-PRO" pitchFamily="50" charset="-128"/>
                  </a:rPr>
                  <a:t>VBM</a:t>
                </a:r>
                <a:r>
                  <a:rPr lang="en-US" altLang="ja-JP">
                    <a:solidFill>
                      <a:srgbClr val="000000"/>
                    </a:solidFill>
                    <a:ea typeface="HG丸ｺﾞｼｯｸM-PRO" pitchFamily="50" charset="-128"/>
                  </a:rPr>
                  <a:t> = 3.3 eV</a:t>
                </a:r>
              </a:p>
            </p:txBody>
          </p:sp>
          <p:sp>
            <p:nvSpPr>
              <p:cNvPr id="236607" name="Text Box 30"/>
              <p:cNvSpPr txBox="1">
                <a:spLocks noChangeAspect="1" noChangeArrowheads="1"/>
              </p:cNvSpPr>
              <p:nvPr/>
            </p:nvSpPr>
            <p:spPr bwMode="auto">
              <a:xfrm>
                <a:off x="4617" y="2415"/>
                <a:ext cx="78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i="1">
                    <a:solidFill>
                      <a:srgbClr val="000000"/>
                    </a:solidFill>
                    <a:ea typeface="HG丸ｺﾞｼｯｸM-PRO" pitchFamily="50" charset="-128"/>
                  </a:rPr>
                  <a:t>E</a:t>
                </a:r>
                <a:r>
                  <a:rPr lang="en-US" altLang="ja-JP" baseline="-25000">
                    <a:solidFill>
                      <a:srgbClr val="000000"/>
                    </a:solidFill>
                    <a:ea typeface="HG丸ｺﾞｼｯｸM-PRO" pitchFamily="50" charset="-128"/>
                  </a:rPr>
                  <a:t>VBM</a:t>
                </a:r>
                <a:r>
                  <a:rPr lang="en-US" altLang="ja-JP">
                    <a:solidFill>
                      <a:srgbClr val="000000"/>
                    </a:solidFill>
                    <a:ea typeface="HG丸ｺﾞｼｯｸM-PRO" pitchFamily="50" charset="-128"/>
                  </a:rPr>
                  <a:t> = 3.2 eV</a:t>
                </a:r>
              </a:p>
            </p:txBody>
          </p:sp>
          <p:sp>
            <p:nvSpPr>
              <p:cNvPr id="236608" name="Text Box 30"/>
              <p:cNvSpPr txBox="1">
                <a:spLocks noChangeAspect="1" noChangeArrowheads="1"/>
              </p:cNvSpPr>
              <p:nvPr/>
            </p:nvSpPr>
            <p:spPr bwMode="auto">
              <a:xfrm>
                <a:off x="4617" y="1839"/>
                <a:ext cx="78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i="1">
                    <a:solidFill>
                      <a:srgbClr val="000000"/>
                    </a:solidFill>
                    <a:ea typeface="HG丸ｺﾞｼｯｸM-PRO" pitchFamily="50" charset="-128"/>
                  </a:rPr>
                  <a:t>E</a:t>
                </a:r>
                <a:r>
                  <a:rPr lang="en-US" altLang="ja-JP" baseline="-25000">
                    <a:solidFill>
                      <a:srgbClr val="000000"/>
                    </a:solidFill>
                    <a:ea typeface="HG丸ｺﾞｼｯｸM-PRO" pitchFamily="50" charset="-128"/>
                  </a:rPr>
                  <a:t>VBM</a:t>
                </a:r>
                <a:r>
                  <a:rPr lang="en-US" altLang="ja-JP">
                    <a:solidFill>
                      <a:srgbClr val="000000"/>
                    </a:solidFill>
                    <a:ea typeface="HG丸ｺﾞｼｯｸM-PRO" pitchFamily="50" charset="-128"/>
                  </a:rPr>
                  <a:t> = 3.2 eV</a:t>
                </a:r>
              </a:p>
            </p:txBody>
          </p:sp>
          <p:sp>
            <p:nvSpPr>
              <p:cNvPr id="236609" name="Rectangle 37"/>
              <p:cNvSpPr>
                <a:spLocks noChangeAspect="1" noChangeArrowheads="1"/>
              </p:cNvSpPr>
              <p:nvPr/>
            </p:nvSpPr>
            <p:spPr bwMode="auto">
              <a:xfrm>
                <a:off x="5327" y="1296"/>
                <a:ext cx="231" cy="16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610" name="Text Box 30"/>
              <p:cNvSpPr txBox="1">
                <a:spLocks noChangeAspect="1" noChangeArrowheads="1"/>
              </p:cNvSpPr>
              <p:nvPr/>
            </p:nvSpPr>
            <p:spPr bwMode="auto">
              <a:xfrm>
                <a:off x="5329" y="990"/>
                <a:ext cx="25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ea typeface="HG丸ｺﾞｼｯｸM-PRO" pitchFamily="50" charset="-128"/>
                  </a:rPr>
                  <a:t>E</a:t>
                </a:r>
                <a:r>
                  <a:rPr lang="en-US" altLang="ja-JP" sz="2000" baseline="-25000">
                    <a:ea typeface="HG丸ｺﾞｼｯｸM-PRO" pitchFamily="50" charset="-128"/>
                  </a:rPr>
                  <a:t>F</a:t>
                </a:r>
                <a:endParaRPr lang="en-US" altLang="ja-JP" sz="2000">
                  <a:ea typeface="HG丸ｺﾞｼｯｸM-PRO" pitchFamily="50" charset="-128"/>
                </a:endParaRPr>
              </a:p>
            </p:txBody>
          </p:sp>
          <p:sp>
            <p:nvSpPr>
              <p:cNvPr id="236611" name="Line 44"/>
              <p:cNvSpPr>
                <a:spLocks noChangeAspect="1" noChangeShapeType="1"/>
              </p:cNvSpPr>
              <p:nvPr/>
            </p:nvSpPr>
            <p:spPr bwMode="auto">
              <a:xfrm flipV="1">
                <a:off x="5351" y="960"/>
                <a:ext cx="1" cy="23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612" name="Line 46"/>
              <p:cNvSpPr>
                <a:spLocks noChangeAspect="1" noChangeShapeType="1"/>
              </p:cNvSpPr>
              <p:nvPr/>
            </p:nvSpPr>
            <p:spPr bwMode="auto">
              <a:xfrm flipV="1">
                <a:off x="3401" y="2796"/>
                <a:ext cx="1" cy="4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613" name="Rectangle 37"/>
              <p:cNvSpPr>
                <a:spLocks noChangeAspect="1" noChangeArrowheads="1"/>
              </p:cNvSpPr>
              <p:nvPr/>
            </p:nvSpPr>
            <p:spPr bwMode="auto">
              <a:xfrm>
                <a:off x="3556" y="1065"/>
                <a:ext cx="231" cy="16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pPr algn="ctr"/>
                <a:endParaRPr lang="ja-JP" altLang="ja-JP" sz="4400" b="1">
                  <a:solidFill>
                    <a:srgbClr val="0000FF"/>
                  </a:solidFill>
                  <a:ea typeface="HG丸ｺﾞｼｯｸM-PRO" pitchFamily="50" charset="-128"/>
                </a:endParaRPr>
              </a:p>
            </p:txBody>
          </p:sp>
          <p:sp>
            <p:nvSpPr>
              <p:cNvPr id="236614" name="Text Box 30"/>
              <p:cNvSpPr txBox="1">
                <a:spLocks noChangeAspect="1" noChangeArrowheads="1"/>
              </p:cNvSpPr>
              <p:nvPr/>
            </p:nvSpPr>
            <p:spPr bwMode="auto">
              <a:xfrm>
                <a:off x="3400" y="1006"/>
                <a:ext cx="43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ea typeface="HG丸ｺﾞｼｯｸM-PRO" pitchFamily="50" charset="-128"/>
                  </a:rPr>
                  <a:t>VBM</a:t>
                </a:r>
              </a:p>
            </p:txBody>
          </p:sp>
          <p:sp>
            <p:nvSpPr>
              <p:cNvPr id="236615" name="Line 48"/>
              <p:cNvSpPr>
                <a:spLocks noChangeAspect="1" noChangeShapeType="1"/>
              </p:cNvSpPr>
              <p:nvPr/>
            </p:nvSpPr>
            <p:spPr bwMode="auto">
              <a:xfrm flipV="1">
                <a:off x="3425" y="2251"/>
                <a:ext cx="1" cy="4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616" name="Line 49"/>
              <p:cNvSpPr>
                <a:spLocks noChangeAspect="1" noChangeShapeType="1"/>
              </p:cNvSpPr>
              <p:nvPr/>
            </p:nvSpPr>
            <p:spPr bwMode="auto">
              <a:xfrm flipV="1">
                <a:off x="3461" y="1662"/>
                <a:ext cx="1" cy="4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617" name="Line 50"/>
              <p:cNvSpPr>
                <a:spLocks noChangeAspect="1" noChangeShapeType="1"/>
              </p:cNvSpPr>
              <p:nvPr/>
            </p:nvSpPr>
            <p:spPr bwMode="auto">
              <a:xfrm flipV="1">
                <a:off x="3526" y="1119"/>
                <a:ext cx="1" cy="4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618" name="Text Box 30"/>
              <p:cNvSpPr txBox="1">
                <a:spLocks noChangeAspect="1" noChangeArrowheads="1"/>
              </p:cNvSpPr>
              <p:nvPr/>
            </p:nvSpPr>
            <p:spPr bwMode="auto">
              <a:xfrm>
                <a:off x="4617" y="1350"/>
                <a:ext cx="78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i="1">
                    <a:solidFill>
                      <a:srgbClr val="000000"/>
                    </a:solidFill>
                    <a:ea typeface="HG丸ｺﾞｼｯｸM-PRO" pitchFamily="50" charset="-128"/>
                  </a:rPr>
                  <a:t>E</a:t>
                </a:r>
                <a:r>
                  <a:rPr lang="en-US" altLang="ja-JP" baseline="-25000">
                    <a:solidFill>
                      <a:srgbClr val="000000"/>
                    </a:solidFill>
                    <a:ea typeface="HG丸ｺﾞｼｯｸM-PRO" pitchFamily="50" charset="-128"/>
                  </a:rPr>
                  <a:t>VBM</a:t>
                </a:r>
                <a:r>
                  <a:rPr lang="en-US" altLang="ja-JP">
                    <a:solidFill>
                      <a:srgbClr val="000000"/>
                    </a:solidFill>
                    <a:ea typeface="HG丸ｺﾞｼｯｸM-PRO" pitchFamily="50" charset="-128"/>
                  </a:rPr>
                  <a:t> = 3.1 eV</a:t>
                </a:r>
              </a:p>
            </p:txBody>
          </p:sp>
          <p:sp>
            <p:nvSpPr>
              <p:cNvPr id="236619" name="Text Box 28"/>
              <p:cNvSpPr txBox="1">
                <a:spLocks noChangeAspect="1" noChangeArrowheads="1"/>
              </p:cNvSpPr>
              <p:nvPr/>
            </p:nvSpPr>
            <p:spPr bwMode="auto">
              <a:xfrm>
                <a:off x="3456" y="1861"/>
                <a:ext cx="9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FF0000"/>
                    </a:solidFill>
                    <a:ea typeface="HG丸ｺﾞｼｯｸM-PRO" pitchFamily="50" charset="-128"/>
                  </a:rPr>
                  <a:t>5.0</a:t>
                </a:r>
                <a:r>
                  <a:rPr lang="en-US" altLang="ja-JP" sz="2000">
                    <a:solidFill>
                      <a:srgbClr val="FF0000"/>
                    </a:solidFill>
                    <a:cs typeface="Times New Roman" pitchFamily="18" charset="0"/>
                  </a:rPr>
                  <a:t>×</a:t>
                </a:r>
                <a:r>
                  <a:rPr lang="en-US" altLang="ja-JP" sz="2000">
                    <a:solidFill>
                      <a:srgbClr val="FF0000"/>
                    </a:solidFill>
                    <a:ea typeface="HG丸ｺﾞｼｯｸM-PRO" pitchFamily="50" charset="-128"/>
                  </a:rPr>
                  <a:t>10</a:t>
                </a:r>
                <a:r>
                  <a:rPr lang="en-US" altLang="ja-JP" sz="2000" baseline="30000">
                    <a:solidFill>
                      <a:srgbClr val="FF0000"/>
                    </a:solidFill>
                    <a:ea typeface="HG丸ｺﾞｼｯｸM-PRO" pitchFamily="50" charset="-128"/>
                  </a:rPr>
                  <a:t>20 </a:t>
                </a:r>
                <a:r>
                  <a:rPr lang="en-US" altLang="ja-JP" sz="2000">
                    <a:solidFill>
                      <a:srgbClr val="FF0000"/>
                    </a:solidFill>
                    <a:ea typeface="HG丸ｺﾞｼｯｸM-PRO" pitchFamily="50" charset="-128"/>
                  </a:rPr>
                  <a:t>cm</a:t>
                </a:r>
                <a:r>
                  <a:rPr lang="en-US" altLang="ja-JP" sz="2000" baseline="30000">
                    <a:solidFill>
                      <a:srgbClr val="FF0000"/>
                    </a:solidFill>
                    <a:ea typeface="HG丸ｺﾞｼｯｸM-PRO" pitchFamily="50" charset="-128"/>
                  </a:rPr>
                  <a:t>-3</a:t>
                </a:r>
              </a:p>
            </p:txBody>
          </p:sp>
          <p:sp>
            <p:nvSpPr>
              <p:cNvPr id="236620" name="Rectangle 28"/>
              <p:cNvSpPr>
                <a:spLocks noChangeAspect="1" noChangeArrowheads="1"/>
              </p:cNvSpPr>
              <p:nvPr/>
            </p:nvSpPr>
            <p:spPr bwMode="auto">
              <a:xfrm>
                <a:off x="4000" y="1455"/>
                <a:ext cx="175" cy="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621" name="Rectangle 29"/>
              <p:cNvSpPr>
                <a:spLocks noChangeAspect="1" noChangeArrowheads="1"/>
              </p:cNvSpPr>
              <p:nvPr/>
            </p:nvSpPr>
            <p:spPr bwMode="auto">
              <a:xfrm>
                <a:off x="3475" y="1450"/>
                <a:ext cx="64" cy="1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622" name="Text Box 28"/>
              <p:cNvSpPr txBox="1">
                <a:spLocks noChangeAspect="1" noChangeArrowheads="1"/>
              </p:cNvSpPr>
              <p:nvPr/>
            </p:nvSpPr>
            <p:spPr bwMode="auto">
              <a:xfrm>
                <a:off x="3244" y="1384"/>
                <a:ext cx="9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FF0000"/>
                    </a:solidFill>
                    <a:ea typeface="HG丸ｺﾞｼｯｸM-PRO" pitchFamily="50" charset="-128"/>
                  </a:rPr>
                  <a:t>9.3</a:t>
                </a:r>
                <a:r>
                  <a:rPr lang="en-US" altLang="ja-JP" sz="2000">
                    <a:solidFill>
                      <a:srgbClr val="FF0000"/>
                    </a:solidFill>
                    <a:cs typeface="Times New Roman" pitchFamily="18" charset="0"/>
                  </a:rPr>
                  <a:t>×</a:t>
                </a:r>
                <a:r>
                  <a:rPr lang="en-US" altLang="ja-JP" sz="2000">
                    <a:solidFill>
                      <a:srgbClr val="FF0000"/>
                    </a:solidFill>
                    <a:ea typeface="HG丸ｺﾞｼｯｸM-PRO" pitchFamily="50" charset="-128"/>
                  </a:rPr>
                  <a:t>10</a:t>
                </a:r>
                <a:r>
                  <a:rPr lang="en-US" altLang="ja-JP" sz="2000" baseline="30000">
                    <a:solidFill>
                      <a:srgbClr val="FF0000"/>
                    </a:solidFill>
                    <a:ea typeface="HG丸ｺﾞｼｯｸM-PRO" pitchFamily="50" charset="-128"/>
                  </a:rPr>
                  <a:t>20 </a:t>
                </a:r>
                <a:r>
                  <a:rPr lang="en-US" altLang="ja-JP" sz="2000">
                    <a:solidFill>
                      <a:srgbClr val="FF0000"/>
                    </a:solidFill>
                    <a:ea typeface="HG丸ｺﾞｼｯｸM-PRO" pitchFamily="50" charset="-128"/>
                  </a:rPr>
                  <a:t>cm</a:t>
                </a:r>
                <a:r>
                  <a:rPr lang="en-US" altLang="ja-JP" sz="2000" baseline="30000">
                    <a:solidFill>
                      <a:srgbClr val="FF0000"/>
                    </a:solidFill>
                    <a:ea typeface="HG丸ｺﾞｼｯｸM-PRO" pitchFamily="50" charset="-128"/>
                  </a:rPr>
                  <a:t>-3</a:t>
                </a:r>
              </a:p>
            </p:txBody>
          </p:sp>
          <p:sp>
            <p:nvSpPr>
              <p:cNvPr id="236623" name="Rectangle 31"/>
              <p:cNvSpPr>
                <a:spLocks noChangeAspect="1" noChangeArrowheads="1"/>
              </p:cNvSpPr>
              <p:nvPr/>
            </p:nvSpPr>
            <p:spPr bwMode="auto">
              <a:xfrm>
                <a:off x="4096" y="2525"/>
                <a:ext cx="175" cy="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624" name="Rectangle 32"/>
              <p:cNvSpPr>
                <a:spLocks noChangeAspect="1" noChangeArrowheads="1"/>
              </p:cNvSpPr>
              <p:nvPr/>
            </p:nvSpPr>
            <p:spPr bwMode="auto">
              <a:xfrm>
                <a:off x="4085" y="3125"/>
                <a:ext cx="175" cy="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625" name="Text Box 28"/>
              <p:cNvSpPr txBox="1">
                <a:spLocks noChangeAspect="1" noChangeArrowheads="1"/>
              </p:cNvSpPr>
              <p:nvPr/>
            </p:nvSpPr>
            <p:spPr bwMode="auto">
              <a:xfrm>
                <a:off x="3430" y="2430"/>
                <a:ext cx="9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FF0000"/>
                    </a:solidFill>
                    <a:ea typeface="HG丸ｺﾞｼｯｸM-PRO" pitchFamily="50" charset="-128"/>
                  </a:rPr>
                  <a:t>2.6</a:t>
                </a:r>
                <a:r>
                  <a:rPr lang="en-US" altLang="ja-JP" sz="2000">
                    <a:solidFill>
                      <a:srgbClr val="FF0000"/>
                    </a:solidFill>
                    <a:cs typeface="Times New Roman" pitchFamily="18" charset="0"/>
                  </a:rPr>
                  <a:t>×</a:t>
                </a:r>
                <a:r>
                  <a:rPr lang="en-US" altLang="ja-JP" sz="2000">
                    <a:solidFill>
                      <a:srgbClr val="FF0000"/>
                    </a:solidFill>
                    <a:ea typeface="HG丸ｺﾞｼｯｸM-PRO" pitchFamily="50" charset="-128"/>
                  </a:rPr>
                  <a:t>10</a:t>
                </a:r>
                <a:r>
                  <a:rPr lang="en-US" altLang="ja-JP" sz="2000" baseline="30000">
                    <a:solidFill>
                      <a:srgbClr val="FF0000"/>
                    </a:solidFill>
                    <a:ea typeface="HG丸ｺﾞｼｯｸM-PRO" pitchFamily="50" charset="-128"/>
                  </a:rPr>
                  <a:t>21 </a:t>
                </a:r>
                <a:r>
                  <a:rPr lang="en-US" altLang="ja-JP" sz="2000">
                    <a:solidFill>
                      <a:srgbClr val="FF0000"/>
                    </a:solidFill>
                    <a:ea typeface="HG丸ｺﾞｼｯｸM-PRO" pitchFamily="50" charset="-128"/>
                  </a:rPr>
                  <a:t>cm</a:t>
                </a:r>
                <a:r>
                  <a:rPr lang="en-US" altLang="ja-JP" sz="2000" baseline="30000">
                    <a:solidFill>
                      <a:srgbClr val="FF0000"/>
                    </a:solidFill>
                    <a:ea typeface="HG丸ｺﾞｼｯｸM-PRO" pitchFamily="50" charset="-128"/>
                  </a:rPr>
                  <a:t>-3</a:t>
                </a:r>
              </a:p>
            </p:txBody>
          </p:sp>
          <p:sp>
            <p:nvSpPr>
              <p:cNvPr id="236626" name="Text Box 28"/>
              <p:cNvSpPr txBox="1">
                <a:spLocks noChangeAspect="1" noChangeArrowheads="1"/>
              </p:cNvSpPr>
              <p:nvPr/>
            </p:nvSpPr>
            <p:spPr bwMode="auto">
              <a:xfrm>
                <a:off x="3362" y="3055"/>
                <a:ext cx="943"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eaLnBrk="1" hangingPunct="1"/>
                <a:r>
                  <a:rPr lang="en-US" altLang="ja-JP" sz="2000">
                    <a:solidFill>
                      <a:srgbClr val="FF0000"/>
                    </a:solidFill>
                    <a:ea typeface="HG丸ｺﾞｼｯｸM-PRO" pitchFamily="50" charset="-128"/>
                  </a:rPr>
                  <a:t>1.6</a:t>
                </a:r>
                <a:r>
                  <a:rPr lang="en-US" altLang="ja-JP" sz="2000">
                    <a:solidFill>
                      <a:srgbClr val="FF0000"/>
                    </a:solidFill>
                    <a:cs typeface="Times New Roman" pitchFamily="18" charset="0"/>
                  </a:rPr>
                  <a:t>×</a:t>
                </a:r>
                <a:r>
                  <a:rPr lang="en-US" altLang="ja-JP" sz="2000">
                    <a:solidFill>
                      <a:srgbClr val="FF0000"/>
                    </a:solidFill>
                    <a:ea typeface="HG丸ｺﾞｼｯｸM-PRO" pitchFamily="50" charset="-128"/>
                  </a:rPr>
                  <a:t>10</a:t>
                </a:r>
                <a:r>
                  <a:rPr lang="en-US" altLang="ja-JP" sz="2000" baseline="30000">
                    <a:solidFill>
                      <a:srgbClr val="FF0000"/>
                    </a:solidFill>
                    <a:ea typeface="HG丸ｺﾞｼｯｸM-PRO" pitchFamily="50" charset="-128"/>
                  </a:rPr>
                  <a:t>21 </a:t>
                </a:r>
                <a:r>
                  <a:rPr lang="en-US" altLang="ja-JP" sz="2000">
                    <a:solidFill>
                      <a:srgbClr val="FF0000"/>
                    </a:solidFill>
                    <a:ea typeface="HG丸ｺﾞｼｯｸM-PRO" pitchFamily="50" charset="-128"/>
                  </a:rPr>
                  <a:t>cm</a:t>
                </a:r>
                <a:r>
                  <a:rPr lang="en-US" altLang="ja-JP" sz="2000" baseline="30000">
                    <a:solidFill>
                      <a:srgbClr val="FF0000"/>
                    </a:solidFill>
                    <a:ea typeface="HG丸ｺﾞｼｯｸM-PRO" pitchFamily="50" charset="-128"/>
                  </a:rPr>
                  <a:t>-3</a:t>
                </a:r>
                <a:endParaRPr lang="en-US" altLang="ja-JP" sz="2000">
                  <a:solidFill>
                    <a:srgbClr val="FF0000"/>
                  </a:solidFill>
                  <a:ea typeface="HG丸ｺﾞｼｯｸM-PRO" pitchFamily="50" charset="-128"/>
                </a:endParaRPr>
              </a:p>
            </p:txBody>
          </p:sp>
        </p:grpSp>
        <p:sp>
          <p:nvSpPr>
            <p:cNvPr id="236594" name="Rectangle 35"/>
            <p:cNvSpPr>
              <a:spLocks noChangeAspect="1" noChangeArrowheads="1"/>
            </p:cNvSpPr>
            <p:nvPr/>
          </p:nvSpPr>
          <p:spPr bwMode="auto">
            <a:xfrm>
              <a:off x="3552" y="3504"/>
              <a:ext cx="1392" cy="19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95" name="Rectangle 36"/>
            <p:cNvSpPr>
              <a:spLocks noChangeAspect="1" noChangeArrowheads="1"/>
            </p:cNvSpPr>
            <p:nvPr/>
          </p:nvSpPr>
          <p:spPr bwMode="auto">
            <a:xfrm>
              <a:off x="3504" y="3360"/>
              <a:ext cx="144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altLang="ja-JP" sz="2000" b="1">
                  <a:solidFill>
                    <a:srgbClr val="000000"/>
                  </a:solidFill>
                  <a:ea typeface="ＭＳ Ｐゴシック"/>
                  <a:sym typeface="Symbol" pitchFamily="18" charset="2"/>
                </a:rPr>
                <a:t>Binding energy (eV)</a:t>
              </a:r>
            </a:p>
          </p:txBody>
        </p:sp>
      </p:grpSp>
      <p:sp>
        <p:nvSpPr>
          <p:cNvPr id="236547" name="Rectangle 37"/>
          <p:cNvSpPr>
            <a:spLocks noChangeArrowheads="1"/>
          </p:cNvSpPr>
          <p:nvPr/>
        </p:nvSpPr>
        <p:spPr bwMode="auto">
          <a:xfrm>
            <a:off x="2103438" y="4267200"/>
            <a:ext cx="3333750"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48" name="Rectangle 1026"/>
          <p:cNvSpPr>
            <a:spLocks noGrp="1" noChangeArrowheads="1"/>
          </p:cNvSpPr>
          <p:nvPr>
            <p:ph type="title" idx="4294967295"/>
          </p:nvPr>
        </p:nvSpPr>
        <p:spPr>
          <a:xfrm>
            <a:off x="1524000" y="0"/>
            <a:ext cx="9144000" cy="762000"/>
          </a:xfrm>
        </p:spPr>
        <p:txBody>
          <a:bodyPr/>
          <a:lstStyle/>
          <a:p>
            <a:pPr eaLnBrk="1" hangingPunct="1"/>
            <a:r>
              <a:rPr lang="ja-JP" altLang="en-US" sz="3600" b="1" dirty="0">
                <a:solidFill>
                  <a:srgbClr val="0000FF"/>
                </a:solidFill>
                <a:latin typeface="Times New Roman" pitchFamily="18" charset="0"/>
              </a:rPr>
              <a:t>深いサブギャップ欠陥</a:t>
            </a:r>
            <a:r>
              <a:rPr lang="en-US" altLang="ja-JP" sz="3600" b="1" dirty="0">
                <a:solidFill>
                  <a:srgbClr val="0000FF"/>
                </a:solidFill>
                <a:latin typeface="Times New Roman" pitchFamily="18" charset="0"/>
              </a:rPr>
              <a:t>: HAXPES</a:t>
            </a:r>
            <a:r>
              <a:rPr lang="ja-JP" altLang="en-US" sz="3600" b="1" dirty="0">
                <a:solidFill>
                  <a:srgbClr val="0000FF"/>
                </a:solidFill>
                <a:latin typeface="Times New Roman" pitchFamily="18" charset="0"/>
              </a:rPr>
              <a:t>によって観測</a:t>
            </a:r>
            <a:endParaRPr lang="en-US" altLang="ja-JP" sz="3600" b="1" dirty="0">
              <a:solidFill>
                <a:srgbClr val="0000FF"/>
              </a:solidFill>
              <a:latin typeface="Times New Roman" pitchFamily="18" charset="0"/>
            </a:endParaRPr>
          </a:p>
        </p:txBody>
      </p:sp>
      <p:sp>
        <p:nvSpPr>
          <p:cNvPr id="256003" name="Freeform 1027"/>
          <p:cNvSpPr>
            <a:spLocks noChangeAspect="1"/>
          </p:cNvSpPr>
          <p:nvPr/>
        </p:nvSpPr>
        <p:spPr bwMode="auto">
          <a:xfrm>
            <a:off x="2101850" y="434340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defRPr/>
            </a:pPr>
            <a:endParaRPr lang="ja-JP" altLang="ja-JP" sz="1600" b="1">
              <a:solidFill>
                <a:prstClr val="black"/>
              </a:solidFill>
              <a:ea typeface="ＭＳ Ｐゴシック"/>
            </a:endParaRPr>
          </a:p>
        </p:txBody>
      </p:sp>
      <p:sp>
        <p:nvSpPr>
          <p:cNvPr id="236550" name="Freeform 1028"/>
          <p:cNvSpPr>
            <a:spLocks noChangeAspect="1"/>
          </p:cNvSpPr>
          <p:nvPr/>
        </p:nvSpPr>
        <p:spPr bwMode="auto">
          <a:xfrm>
            <a:off x="2103438" y="2733675"/>
            <a:ext cx="609600" cy="304800"/>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en-US" sz="1600" b="1">
              <a:solidFill>
                <a:srgbClr val="0000FF"/>
              </a:solidFill>
              <a:ea typeface="ＭＳ Ｐゴシック"/>
            </a:endParaRPr>
          </a:p>
        </p:txBody>
      </p:sp>
      <p:sp>
        <p:nvSpPr>
          <p:cNvPr id="236551" name="Line 1029"/>
          <p:cNvSpPr>
            <a:spLocks noChangeAspect="1" noChangeShapeType="1"/>
          </p:cNvSpPr>
          <p:nvPr/>
        </p:nvSpPr>
        <p:spPr bwMode="auto">
          <a:xfrm>
            <a:off x="2093913" y="2241550"/>
            <a:ext cx="3441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52" name="Line 1030"/>
          <p:cNvSpPr>
            <a:spLocks noChangeAspect="1" noChangeShapeType="1"/>
          </p:cNvSpPr>
          <p:nvPr/>
        </p:nvSpPr>
        <p:spPr bwMode="auto">
          <a:xfrm>
            <a:off x="2093914" y="64262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53" name="Line 1031"/>
          <p:cNvSpPr>
            <a:spLocks noChangeAspect="1" noChangeShapeType="1"/>
          </p:cNvSpPr>
          <p:nvPr/>
        </p:nvSpPr>
        <p:spPr bwMode="auto">
          <a:xfrm>
            <a:off x="2093914" y="5830888"/>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54" name="Line 1032"/>
          <p:cNvSpPr>
            <a:spLocks noChangeShapeType="1"/>
          </p:cNvSpPr>
          <p:nvPr/>
        </p:nvSpPr>
        <p:spPr bwMode="auto">
          <a:xfrm>
            <a:off x="2058988" y="54102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55" name="Freeform 1033"/>
          <p:cNvSpPr>
            <a:spLocks noChangeAspect="1"/>
          </p:cNvSpPr>
          <p:nvPr/>
        </p:nvSpPr>
        <p:spPr bwMode="auto">
          <a:xfrm>
            <a:off x="3125788" y="115411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1600" b="1">
              <a:solidFill>
                <a:srgbClr val="0000FF"/>
              </a:solidFill>
              <a:ea typeface="ＭＳ Ｐゴシック"/>
            </a:endParaRPr>
          </a:p>
        </p:txBody>
      </p:sp>
      <p:sp>
        <p:nvSpPr>
          <p:cNvPr id="236556" name="Freeform 1034"/>
          <p:cNvSpPr>
            <a:spLocks noChangeAspect="1"/>
          </p:cNvSpPr>
          <p:nvPr/>
        </p:nvSpPr>
        <p:spPr bwMode="auto">
          <a:xfrm>
            <a:off x="4430714" y="5830888"/>
            <a:ext cx="344487"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1600" b="1">
              <a:solidFill>
                <a:srgbClr val="0000FF"/>
              </a:solidFill>
              <a:ea typeface="ＭＳ Ｐゴシック"/>
            </a:endParaRPr>
          </a:p>
        </p:txBody>
      </p:sp>
      <p:sp>
        <p:nvSpPr>
          <p:cNvPr id="236557" name="Text Box 1035"/>
          <p:cNvSpPr txBox="1">
            <a:spLocks noChangeAspect="1" noChangeArrowheads="1"/>
          </p:cNvSpPr>
          <p:nvPr/>
        </p:nvSpPr>
        <p:spPr bwMode="auto">
          <a:xfrm>
            <a:off x="3144838" y="6400800"/>
            <a:ext cx="11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a:solidFill>
                  <a:srgbClr val="000000"/>
                </a:solidFill>
              </a:rPr>
              <a:t>Log (DOS)</a:t>
            </a:r>
          </a:p>
        </p:txBody>
      </p:sp>
      <p:sp>
        <p:nvSpPr>
          <p:cNvPr id="236558" name="Text Box 1037"/>
          <p:cNvSpPr txBox="1">
            <a:spLocks noChangeAspect="1" noChangeArrowheads="1"/>
          </p:cNvSpPr>
          <p:nvPr/>
        </p:nvSpPr>
        <p:spPr bwMode="auto">
          <a:xfrm>
            <a:off x="4633914" y="6096000"/>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a:solidFill>
                  <a:srgbClr val="000000"/>
                </a:solidFill>
              </a:rPr>
              <a:t>VB</a:t>
            </a:r>
          </a:p>
        </p:txBody>
      </p:sp>
      <p:sp>
        <p:nvSpPr>
          <p:cNvPr id="236559" name="Text Box 1040"/>
          <p:cNvSpPr txBox="1">
            <a:spLocks noChangeAspect="1" noChangeArrowheads="1"/>
          </p:cNvSpPr>
          <p:nvPr/>
        </p:nvSpPr>
        <p:spPr bwMode="auto">
          <a:xfrm>
            <a:off x="2724151" y="5219700"/>
            <a:ext cx="520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a:solidFill>
                  <a:srgbClr val="FF0000"/>
                </a:solidFill>
              </a:rPr>
              <a:t>Tail</a:t>
            </a:r>
          </a:p>
        </p:txBody>
      </p:sp>
      <p:sp>
        <p:nvSpPr>
          <p:cNvPr id="236560" name="Text Box 1043"/>
          <p:cNvSpPr txBox="1">
            <a:spLocks noChangeAspect="1" noChangeArrowheads="1"/>
          </p:cNvSpPr>
          <p:nvPr/>
        </p:nvSpPr>
        <p:spPr bwMode="auto">
          <a:xfrm>
            <a:off x="2895600" y="2286001"/>
            <a:ext cx="23178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a:solidFill>
                  <a:srgbClr val="FF0000"/>
                </a:solidFill>
              </a:rPr>
              <a:t>Tail (</a:t>
            </a:r>
            <a:r>
              <a:rPr kumimoji="0" lang="en-US" altLang="ja-JP" i="1">
                <a:solidFill>
                  <a:srgbClr val="FF0000"/>
                </a:solidFill>
              </a:rPr>
              <a:t>E</a:t>
            </a:r>
            <a:r>
              <a:rPr kumimoji="0" lang="en-US" altLang="ja-JP" baseline="-25000">
                <a:solidFill>
                  <a:srgbClr val="FF0000"/>
                </a:solidFill>
              </a:rPr>
              <a:t>u</a:t>
            </a:r>
            <a:r>
              <a:rPr kumimoji="0" lang="en-US" altLang="ja-JP">
                <a:solidFill>
                  <a:srgbClr val="FF0000"/>
                </a:solidFill>
              </a:rPr>
              <a:t> ~ 13 – 150 meV, </a:t>
            </a:r>
            <a:br>
              <a:rPr kumimoji="0" lang="en-US" altLang="ja-JP">
                <a:solidFill>
                  <a:srgbClr val="FF0000"/>
                </a:solidFill>
              </a:rPr>
            </a:br>
            <a:r>
              <a:rPr kumimoji="0" lang="en-US" altLang="ja-JP">
                <a:solidFill>
                  <a:srgbClr val="FF0000"/>
                </a:solidFill>
              </a:rPr>
              <a:t>          </a:t>
            </a:r>
            <a:r>
              <a:rPr kumimoji="0" lang="en-US" altLang="ja-JP" i="1">
                <a:solidFill>
                  <a:srgbClr val="FF0000"/>
                </a:solidFill>
              </a:rPr>
              <a:t>N</a:t>
            </a:r>
            <a:r>
              <a:rPr kumimoji="0" lang="en-US" altLang="ja-JP" baseline="-25000">
                <a:solidFill>
                  <a:srgbClr val="FF0000"/>
                </a:solidFill>
              </a:rPr>
              <a:t>total</a:t>
            </a:r>
            <a:r>
              <a:rPr kumimoji="0" lang="en-US" altLang="ja-JP">
                <a:solidFill>
                  <a:srgbClr val="FF0000"/>
                </a:solidFill>
              </a:rPr>
              <a:t> ~ 10</a:t>
            </a:r>
            <a:r>
              <a:rPr kumimoji="0" lang="en-US" altLang="ja-JP" baseline="30000">
                <a:solidFill>
                  <a:srgbClr val="FF0000"/>
                </a:solidFill>
              </a:rPr>
              <a:t>17</a:t>
            </a:r>
            <a:r>
              <a:rPr kumimoji="0" lang="en-US" altLang="ja-JP">
                <a:solidFill>
                  <a:srgbClr val="FF0000"/>
                </a:solidFill>
              </a:rPr>
              <a:t> cm</a:t>
            </a:r>
            <a:r>
              <a:rPr kumimoji="0" lang="en-US" altLang="ja-JP" baseline="30000">
                <a:solidFill>
                  <a:srgbClr val="FF0000"/>
                </a:solidFill>
              </a:rPr>
              <a:t>-3</a:t>
            </a:r>
            <a:r>
              <a:rPr kumimoji="0" lang="en-US" altLang="ja-JP">
                <a:solidFill>
                  <a:srgbClr val="FF0000"/>
                </a:solidFill>
              </a:rPr>
              <a:t>)</a:t>
            </a:r>
          </a:p>
        </p:txBody>
      </p:sp>
      <p:sp>
        <p:nvSpPr>
          <p:cNvPr id="236561" name="Freeform 1044"/>
          <p:cNvSpPr>
            <a:spLocks/>
          </p:cNvSpPr>
          <p:nvPr/>
        </p:nvSpPr>
        <p:spPr bwMode="auto">
          <a:xfrm>
            <a:off x="2211389" y="2238375"/>
            <a:ext cx="923925" cy="755650"/>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1600" b="1">
              <a:solidFill>
                <a:srgbClr val="0000FF"/>
              </a:solidFill>
              <a:ea typeface="ＭＳ Ｐゴシック"/>
            </a:endParaRPr>
          </a:p>
        </p:txBody>
      </p:sp>
      <p:sp>
        <p:nvSpPr>
          <p:cNvPr id="236562" name="Freeform 1045"/>
          <p:cNvSpPr>
            <a:spLocks noChangeAspect="1"/>
          </p:cNvSpPr>
          <p:nvPr/>
        </p:nvSpPr>
        <p:spPr bwMode="auto">
          <a:xfrm>
            <a:off x="2135188" y="2971801"/>
            <a:ext cx="76200" cy="1393825"/>
          </a:xfrm>
          <a:custGeom>
            <a:avLst/>
            <a:gdLst>
              <a:gd name="T0" fmla="*/ 2147483647 w 48"/>
              <a:gd name="T1" fmla="*/ 2147483647 h 878"/>
              <a:gd name="T2" fmla="*/ 2147483647 w 48"/>
              <a:gd name="T3" fmla="*/ 2147483647 h 878"/>
              <a:gd name="T4" fmla="*/ 2147483647 w 48"/>
              <a:gd name="T5" fmla="*/ 2147483647 h 878"/>
              <a:gd name="T6" fmla="*/ 2147483647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sz="1600" b="1">
              <a:solidFill>
                <a:srgbClr val="0000FF"/>
              </a:solidFill>
              <a:ea typeface="ＭＳ Ｐゴシック"/>
            </a:endParaRPr>
          </a:p>
        </p:txBody>
      </p:sp>
      <p:sp>
        <p:nvSpPr>
          <p:cNvPr id="236563" name="Text Box 1046"/>
          <p:cNvSpPr txBox="1">
            <a:spLocks noChangeAspect="1" noChangeArrowheads="1"/>
          </p:cNvSpPr>
          <p:nvPr/>
        </p:nvSpPr>
        <p:spPr bwMode="auto">
          <a:xfrm>
            <a:off x="2108200" y="3671888"/>
            <a:ext cx="2751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a:solidFill>
                  <a:srgbClr val="009900"/>
                </a:solidFill>
              </a:rPr>
              <a:t>Deep states (~2</a:t>
            </a:r>
            <a:r>
              <a:rPr kumimoji="0" lang="en-US" altLang="ja-JP">
                <a:solidFill>
                  <a:srgbClr val="009900"/>
                </a:solidFill>
                <a:sym typeface="Symbol" pitchFamily="18" charset="2"/>
              </a:rPr>
              <a:t></a:t>
            </a:r>
            <a:r>
              <a:rPr kumimoji="0" lang="en-US" altLang="ja-JP">
                <a:solidFill>
                  <a:srgbClr val="009900"/>
                </a:solidFill>
              </a:rPr>
              <a:t>10</a:t>
            </a:r>
            <a:r>
              <a:rPr kumimoji="0" lang="en-US" altLang="ja-JP" baseline="30000">
                <a:solidFill>
                  <a:srgbClr val="009900"/>
                </a:solidFill>
              </a:rPr>
              <a:t>16</a:t>
            </a:r>
            <a:r>
              <a:rPr kumimoji="0" lang="en-US" altLang="ja-JP">
                <a:solidFill>
                  <a:srgbClr val="009900"/>
                </a:solidFill>
              </a:rPr>
              <a:t> cm</a:t>
            </a:r>
            <a:r>
              <a:rPr kumimoji="0" lang="en-US" altLang="ja-JP" baseline="30000">
                <a:solidFill>
                  <a:srgbClr val="009900"/>
                </a:solidFill>
              </a:rPr>
              <a:t>-3</a:t>
            </a:r>
            <a:r>
              <a:rPr kumimoji="0" lang="en-US" altLang="ja-JP">
                <a:solidFill>
                  <a:srgbClr val="009900"/>
                </a:solidFill>
              </a:rPr>
              <a:t>/eV)</a:t>
            </a:r>
          </a:p>
        </p:txBody>
      </p:sp>
      <p:sp>
        <p:nvSpPr>
          <p:cNvPr id="236564" name="Rectangle 1050"/>
          <p:cNvSpPr>
            <a:spLocks noChangeArrowheads="1"/>
          </p:cNvSpPr>
          <p:nvPr/>
        </p:nvSpPr>
        <p:spPr bwMode="auto">
          <a:xfrm>
            <a:off x="2335213" y="2940050"/>
            <a:ext cx="23839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sz="1600" b="1">
                <a:solidFill>
                  <a:srgbClr val="0000CC"/>
                </a:solidFill>
                <a:ea typeface="ＭＳ Ｐゴシック"/>
              </a:rPr>
              <a:t>Localized states (as-dep.)</a:t>
            </a:r>
          </a:p>
        </p:txBody>
      </p:sp>
      <p:sp>
        <p:nvSpPr>
          <p:cNvPr id="236565" name="Line 1051"/>
          <p:cNvSpPr>
            <a:spLocks noChangeAspect="1" noChangeShapeType="1"/>
          </p:cNvSpPr>
          <p:nvPr/>
        </p:nvSpPr>
        <p:spPr bwMode="auto">
          <a:xfrm>
            <a:off x="2093913" y="99060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66" name="Freeform 1060"/>
          <p:cNvSpPr>
            <a:spLocks noChangeAspect="1"/>
          </p:cNvSpPr>
          <p:nvPr/>
        </p:nvSpPr>
        <p:spPr bwMode="auto">
          <a:xfrm>
            <a:off x="2092325" y="2444750"/>
            <a:ext cx="609600" cy="152400"/>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en-US" sz="1600" b="1">
              <a:solidFill>
                <a:srgbClr val="0000FF"/>
              </a:solidFill>
              <a:ea typeface="ＭＳ Ｐゴシック"/>
            </a:endParaRPr>
          </a:p>
        </p:txBody>
      </p:sp>
      <p:sp>
        <p:nvSpPr>
          <p:cNvPr id="236567" name="Line 14"/>
          <p:cNvSpPr>
            <a:spLocks noChangeShapeType="1"/>
          </p:cNvSpPr>
          <p:nvPr/>
        </p:nvSpPr>
        <p:spPr bwMode="auto">
          <a:xfrm>
            <a:off x="2794000" y="1900238"/>
            <a:ext cx="100965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568" name="Rectangle 15"/>
          <p:cNvSpPr>
            <a:spLocks noChangeArrowheads="1"/>
          </p:cNvSpPr>
          <p:nvPr/>
        </p:nvSpPr>
        <p:spPr bwMode="auto">
          <a:xfrm>
            <a:off x="2090739" y="1828800"/>
            <a:ext cx="2225675" cy="147638"/>
          </a:xfrm>
          <a:prstGeom prst="rect">
            <a:avLst/>
          </a:prstGeom>
          <a:solidFill>
            <a:srgbClr val="C0C0C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ja-JP" altLang="ja-JP" sz="1600" b="1">
              <a:solidFill>
                <a:srgbClr val="000000"/>
              </a:solidFill>
              <a:ea typeface="ＭＳ Ｐゴシック"/>
            </a:endParaRPr>
          </a:p>
        </p:txBody>
      </p:sp>
      <p:sp>
        <p:nvSpPr>
          <p:cNvPr id="236569" name="Line 16"/>
          <p:cNvSpPr>
            <a:spLocks noChangeShapeType="1"/>
          </p:cNvSpPr>
          <p:nvPr/>
        </p:nvSpPr>
        <p:spPr bwMode="auto">
          <a:xfrm flipH="1">
            <a:off x="4011613" y="1900238"/>
            <a:ext cx="0" cy="304800"/>
          </a:xfrm>
          <a:prstGeom prst="line">
            <a:avLst/>
          </a:prstGeom>
          <a:noFill/>
          <a:ln w="19050">
            <a:solidFill>
              <a:srgbClr val="00008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570" name="Line 18"/>
          <p:cNvSpPr>
            <a:spLocks noChangeShapeType="1"/>
          </p:cNvSpPr>
          <p:nvPr/>
        </p:nvSpPr>
        <p:spPr bwMode="auto">
          <a:xfrm>
            <a:off x="3082925" y="1585913"/>
            <a:ext cx="0" cy="215900"/>
          </a:xfrm>
          <a:prstGeom prst="line">
            <a:avLst/>
          </a:prstGeom>
          <a:noFill/>
          <a:ln w="19050">
            <a:solidFill>
              <a:srgbClr val="000080"/>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571" name="Line 19"/>
          <p:cNvSpPr>
            <a:spLocks noChangeShapeType="1"/>
          </p:cNvSpPr>
          <p:nvPr/>
        </p:nvSpPr>
        <p:spPr bwMode="auto">
          <a:xfrm>
            <a:off x="3082925" y="1947863"/>
            <a:ext cx="0" cy="247650"/>
          </a:xfrm>
          <a:prstGeom prst="line">
            <a:avLst/>
          </a:prstGeom>
          <a:noFill/>
          <a:ln w="19050">
            <a:solidFill>
              <a:srgbClr val="00008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572" name="Rectangle 20"/>
          <p:cNvSpPr>
            <a:spLocks noChangeArrowheads="1"/>
          </p:cNvSpPr>
          <p:nvPr/>
        </p:nvSpPr>
        <p:spPr bwMode="auto">
          <a:xfrm>
            <a:off x="2761833" y="1295400"/>
            <a:ext cx="1159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kumimoji="0" lang="en-US" altLang="ja-JP" sz="1600" b="1">
                <a:solidFill>
                  <a:srgbClr val="289482"/>
                </a:solidFill>
                <a:ea typeface="ＭＳ Ｐゴシック"/>
              </a:rPr>
              <a:t>23–42 meV</a:t>
            </a:r>
          </a:p>
        </p:txBody>
      </p:sp>
      <p:sp>
        <p:nvSpPr>
          <p:cNvPr id="236573" name="Text Box 56"/>
          <p:cNvSpPr txBox="1">
            <a:spLocks noChangeAspect="1" noChangeArrowheads="1"/>
          </p:cNvSpPr>
          <p:nvPr/>
        </p:nvSpPr>
        <p:spPr bwMode="auto">
          <a:xfrm>
            <a:off x="3638551" y="535622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a:solidFill>
                  <a:srgbClr val="FF0000"/>
                </a:solidFill>
              </a:rPr>
              <a:t>Localized VBM</a:t>
            </a:r>
          </a:p>
        </p:txBody>
      </p:sp>
      <p:sp>
        <p:nvSpPr>
          <p:cNvPr id="236574" name="Line 64"/>
          <p:cNvSpPr>
            <a:spLocks noChangeShapeType="1"/>
          </p:cNvSpPr>
          <p:nvPr/>
        </p:nvSpPr>
        <p:spPr bwMode="auto">
          <a:xfrm>
            <a:off x="2092325" y="5705475"/>
            <a:ext cx="35194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575" name="Rectangle 65"/>
          <p:cNvSpPr>
            <a:spLocks noChangeArrowheads="1"/>
          </p:cNvSpPr>
          <p:nvPr/>
        </p:nvSpPr>
        <p:spPr bwMode="auto">
          <a:xfrm>
            <a:off x="4316413" y="17145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76" name="Rectangle 1067"/>
          <p:cNvSpPr>
            <a:spLocks noChangeArrowheads="1"/>
          </p:cNvSpPr>
          <p:nvPr/>
        </p:nvSpPr>
        <p:spPr bwMode="auto">
          <a:xfrm>
            <a:off x="4164013" y="1682751"/>
            <a:ext cx="1098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eaLnBrk="0" hangingPunct="0"/>
            <a:r>
              <a:rPr kumimoji="0" lang="en-US" altLang="ja-JP" sz="1600" b="1">
                <a:solidFill>
                  <a:srgbClr val="289482"/>
                </a:solidFill>
                <a:ea typeface="ＭＳ Ｐゴシック"/>
              </a:rPr>
              <a:t>Barrier </a:t>
            </a:r>
            <a:br>
              <a:rPr kumimoji="0" lang="en-US" altLang="ja-JP" sz="1600" b="1">
                <a:solidFill>
                  <a:srgbClr val="289482"/>
                </a:solidFill>
                <a:ea typeface="ＭＳ Ｐゴシック"/>
              </a:rPr>
            </a:br>
            <a:r>
              <a:rPr kumimoji="0" lang="en-US" altLang="ja-JP" sz="1600" b="1">
                <a:solidFill>
                  <a:srgbClr val="289482"/>
                </a:solidFill>
                <a:ea typeface="ＭＳ Ｐゴシック"/>
              </a:rPr>
              <a:t>0.05-0.1eV</a:t>
            </a:r>
          </a:p>
        </p:txBody>
      </p:sp>
      <p:sp>
        <p:nvSpPr>
          <p:cNvPr id="236577" name="Line 16"/>
          <p:cNvSpPr>
            <a:spLocks noChangeShapeType="1"/>
          </p:cNvSpPr>
          <p:nvPr/>
        </p:nvSpPr>
        <p:spPr bwMode="auto">
          <a:xfrm flipH="1">
            <a:off x="2278063" y="4314825"/>
            <a:ext cx="0" cy="1066800"/>
          </a:xfrm>
          <a:prstGeom prst="line">
            <a:avLst/>
          </a:prstGeom>
          <a:noFill/>
          <a:ln w="1905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ja-JP" altLang="en-US" sz="1600" b="1">
              <a:solidFill>
                <a:srgbClr val="0000FF"/>
              </a:solidFill>
              <a:ea typeface="ＭＳ Ｐゴシック"/>
            </a:endParaRPr>
          </a:p>
        </p:txBody>
      </p:sp>
      <p:sp>
        <p:nvSpPr>
          <p:cNvPr id="236578" name="Rectangle 17"/>
          <p:cNvSpPr>
            <a:spLocks noChangeArrowheads="1"/>
          </p:cNvSpPr>
          <p:nvPr/>
        </p:nvSpPr>
        <p:spPr bwMode="auto">
          <a:xfrm>
            <a:off x="2235201" y="4648201"/>
            <a:ext cx="99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altLang="ja-JP" sz="2000" b="1">
                <a:solidFill>
                  <a:srgbClr val="FFFFFF"/>
                </a:solidFill>
                <a:ea typeface="ＭＳ Ｐゴシック"/>
              </a:rPr>
              <a:t>~1.5 eV</a:t>
            </a:r>
          </a:p>
        </p:txBody>
      </p:sp>
      <p:sp>
        <p:nvSpPr>
          <p:cNvPr id="236579" name="Rectangle 70"/>
          <p:cNvSpPr>
            <a:spLocks noChangeArrowheads="1"/>
          </p:cNvSpPr>
          <p:nvPr/>
        </p:nvSpPr>
        <p:spPr bwMode="auto">
          <a:xfrm>
            <a:off x="2106613" y="2095500"/>
            <a:ext cx="9144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80" name="Rectangle 1068"/>
          <p:cNvSpPr>
            <a:spLocks noChangeArrowheads="1"/>
          </p:cNvSpPr>
          <p:nvPr/>
        </p:nvSpPr>
        <p:spPr bwMode="auto">
          <a:xfrm>
            <a:off x="2030413" y="2109789"/>
            <a:ext cx="1022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sz="1600" b="1">
                <a:solidFill>
                  <a:srgbClr val="FF0000"/>
                </a:solidFill>
                <a:ea typeface="ＭＳ Ｐゴシック"/>
              </a:rPr>
              <a:t>E</a:t>
            </a:r>
            <a:r>
              <a:rPr kumimoji="0" lang="en-US" altLang="ja-JP" sz="1600" b="1" baseline="-25000">
                <a:solidFill>
                  <a:srgbClr val="FF0000"/>
                </a:solidFill>
                <a:ea typeface="ＭＳ Ｐゴシック"/>
              </a:rPr>
              <a:t>D</a:t>
            </a:r>
            <a:r>
              <a:rPr kumimoji="0" lang="en-US" altLang="ja-JP" sz="1600" b="1">
                <a:solidFill>
                  <a:srgbClr val="FF0000"/>
                </a:solidFill>
                <a:ea typeface="ＭＳ Ｐゴシック"/>
              </a:rPr>
              <a:t>~0.1eV</a:t>
            </a:r>
          </a:p>
        </p:txBody>
      </p:sp>
      <p:sp>
        <p:nvSpPr>
          <p:cNvPr id="236581" name="Rectangle 72"/>
          <p:cNvSpPr>
            <a:spLocks noChangeArrowheads="1"/>
          </p:cNvSpPr>
          <p:nvPr/>
        </p:nvSpPr>
        <p:spPr bwMode="auto">
          <a:xfrm>
            <a:off x="6744072" y="700088"/>
            <a:ext cx="3558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altLang="ja-JP" sz="2800" b="1" dirty="0">
                <a:solidFill>
                  <a:srgbClr val="FF0000"/>
                </a:solidFill>
                <a:ea typeface="ＭＳ Ｐゴシック"/>
              </a:rPr>
              <a:t>Hard XPS (HAXPES)</a:t>
            </a:r>
          </a:p>
        </p:txBody>
      </p:sp>
      <p:sp>
        <p:nvSpPr>
          <p:cNvPr id="236582" name="Rectangle 73"/>
          <p:cNvSpPr>
            <a:spLocks noChangeArrowheads="1"/>
          </p:cNvSpPr>
          <p:nvPr/>
        </p:nvSpPr>
        <p:spPr bwMode="auto">
          <a:xfrm>
            <a:off x="6832600" y="5867401"/>
            <a:ext cx="3409908" cy="954107"/>
          </a:xfrm>
          <a:prstGeom prst="rect">
            <a:avLst/>
          </a:prstGeom>
          <a:solidFill>
            <a:srgbClr val="00008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ja-JP" altLang="en-US" sz="2800" b="1" dirty="0">
                <a:solidFill>
                  <a:srgbClr val="FFFF99"/>
                </a:solidFill>
                <a:ea typeface="ＭＳ Ｐゴシック"/>
              </a:rPr>
              <a:t>価電子帯上端直上に</a:t>
            </a:r>
            <a:br>
              <a:rPr lang="en-US" altLang="ja-JP" sz="2800" b="1" dirty="0">
                <a:solidFill>
                  <a:srgbClr val="FFFF99"/>
                </a:solidFill>
                <a:ea typeface="ＭＳ Ｐゴシック"/>
              </a:rPr>
            </a:br>
            <a:r>
              <a:rPr lang="ja-JP" altLang="en-US" sz="2800" b="1" dirty="0">
                <a:solidFill>
                  <a:srgbClr val="FFFF99"/>
                </a:solidFill>
                <a:ea typeface="ＭＳ Ｐゴシック"/>
              </a:rPr>
              <a:t>高密度欠陥</a:t>
            </a:r>
            <a:r>
              <a:rPr lang="en-US" altLang="ja-JP" sz="2800" b="1" dirty="0">
                <a:solidFill>
                  <a:srgbClr val="FFFF99"/>
                </a:solidFill>
                <a:ea typeface="ＭＳ Ｐゴシック"/>
              </a:rPr>
              <a:t>(</a:t>
            </a:r>
            <a:r>
              <a:rPr lang="ja-JP" altLang="en-US" sz="2800" b="1" dirty="0">
                <a:solidFill>
                  <a:srgbClr val="FFFF99"/>
                </a:solidFill>
                <a:ea typeface="ＭＳ Ｐゴシック"/>
              </a:rPr>
              <a:t>表面</a:t>
            </a:r>
            <a:r>
              <a:rPr lang="en-US" altLang="ja-JP" sz="2800" b="1" dirty="0">
                <a:solidFill>
                  <a:srgbClr val="FFFF99"/>
                </a:solidFill>
                <a:ea typeface="ＭＳ Ｐゴシック"/>
              </a:rPr>
              <a:t>)</a:t>
            </a:r>
          </a:p>
        </p:txBody>
      </p:sp>
      <p:sp>
        <p:nvSpPr>
          <p:cNvPr id="236583" name="Line 1038"/>
          <p:cNvSpPr>
            <a:spLocks noChangeAspect="1" noChangeShapeType="1"/>
          </p:cNvSpPr>
          <p:nvPr/>
        </p:nvSpPr>
        <p:spPr bwMode="auto">
          <a:xfrm>
            <a:off x="1892300" y="2362201"/>
            <a:ext cx="0" cy="3343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84" name="Rectangle 75"/>
          <p:cNvSpPr>
            <a:spLocks noChangeArrowheads="1"/>
          </p:cNvSpPr>
          <p:nvPr/>
        </p:nvSpPr>
        <p:spPr bwMode="auto">
          <a:xfrm>
            <a:off x="1657350" y="4583113"/>
            <a:ext cx="2286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85" name="Rectangle 76"/>
          <p:cNvSpPr>
            <a:spLocks noChangeArrowheads="1"/>
          </p:cNvSpPr>
          <p:nvPr/>
        </p:nvSpPr>
        <p:spPr bwMode="auto">
          <a:xfrm>
            <a:off x="1752600" y="3697288"/>
            <a:ext cx="304800" cy="1181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86" name="Text Box 1039"/>
          <p:cNvSpPr txBox="1">
            <a:spLocks noChangeAspect="1" noChangeArrowheads="1"/>
          </p:cNvSpPr>
          <p:nvPr/>
        </p:nvSpPr>
        <p:spPr bwMode="auto">
          <a:xfrm rot="-5400000">
            <a:off x="1212851" y="4122738"/>
            <a:ext cx="1293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sz="1800">
                <a:solidFill>
                  <a:srgbClr val="FF0000"/>
                </a:solidFill>
              </a:rPr>
              <a:t>Eg ~ 3.2 eV</a:t>
            </a:r>
          </a:p>
        </p:txBody>
      </p:sp>
      <p:sp>
        <p:nvSpPr>
          <p:cNvPr id="236587" name="Rectangle 78"/>
          <p:cNvSpPr>
            <a:spLocks noChangeArrowheads="1"/>
          </p:cNvSpPr>
          <p:nvPr/>
        </p:nvSpPr>
        <p:spPr bwMode="auto">
          <a:xfrm>
            <a:off x="1600200" y="1981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b="1" i="1">
                <a:solidFill>
                  <a:srgbClr val="FF0000"/>
                </a:solidFill>
                <a:ea typeface="ＭＳ Ｐゴシック"/>
              </a:rPr>
              <a:t>E</a:t>
            </a:r>
            <a:r>
              <a:rPr kumimoji="0" lang="en-US" altLang="ja-JP" b="1" baseline="-25000">
                <a:solidFill>
                  <a:srgbClr val="FF0000"/>
                </a:solidFill>
                <a:ea typeface="ＭＳ Ｐゴシック"/>
              </a:rPr>
              <a:t>C</a:t>
            </a:r>
            <a:endParaRPr kumimoji="0" lang="en-US" altLang="ja-JP" b="1">
              <a:solidFill>
                <a:srgbClr val="FF0000"/>
              </a:solidFill>
              <a:ea typeface="ＭＳ Ｐゴシック"/>
            </a:endParaRPr>
          </a:p>
        </p:txBody>
      </p:sp>
      <p:sp>
        <p:nvSpPr>
          <p:cNvPr id="236588" name="Rectangle 79"/>
          <p:cNvSpPr>
            <a:spLocks noChangeArrowheads="1"/>
          </p:cNvSpPr>
          <p:nvPr/>
        </p:nvSpPr>
        <p:spPr bwMode="auto">
          <a:xfrm>
            <a:off x="1600201" y="5619751"/>
            <a:ext cx="53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b="1" i="1">
                <a:solidFill>
                  <a:srgbClr val="FF0000"/>
                </a:solidFill>
                <a:ea typeface="ＭＳ Ｐゴシック"/>
              </a:rPr>
              <a:t>E</a:t>
            </a:r>
            <a:r>
              <a:rPr kumimoji="0" lang="en-US" altLang="ja-JP" b="1" baseline="-25000">
                <a:solidFill>
                  <a:srgbClr val="FF0000"/>
                </a:solidFill>
                <a:ea typeface="ＭＳ Ｐゴシック"/>
              </a:rPr>
              <a:t>V</a:t>
            </a:r>
          </a:p>
        </p:txBody>
      </p:sp>
      <p:sp>
        <p:nvSpPr>
          <p:cNvPr id="236589" name="Line 1038"/>
          <p:cNvSpPr>
            <a:spLocks noChangeAspect="1" noChangeShapeType="1"/>
          </p:cNvSpPr>
          <p:nvPr/>
        </p:nvSpPr>
        <p:spPr bwMode="auto">
          <a:xfrm>
            <a:off x="1752600" y="2362200"/>
            <a:ext cx="0" cy="8382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600" b="1">
              <a:solidFill>
                <a:srgbClr val="0000FF"/>
              </a:solidFill>
              <a:ea typeface="ＭＳ Ｐゴシック"/>
            </a:endParaRPr>
          </a:p>
        </p:txBody>
      </p:sp>
      <p:sp>
        <p:nvSpPr>
          <p:cNvPr id="236590" name="Rectangle 81"/>
          <p:cNvSpPr>
            <a:spLocks noChangeArrowheads="1"/>
          </p:cNvSpPr>
          <p:nvPr/>
        </p:nvSpPr>
        <p:spPr bwMode="auto">
          <a:xfrm>
            <a:off x="1549400" y="25908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srgbClr val="000000"/>
              </a:solidFill>
              <a:ea typeface="ＭＳ Ｐゴシック"/>
            </a:endParaRPr>
          </a:p>
        </p:txBody>
      </p:sp>
      <p:sp>
        <p:nvSpPr>
          <p:cNvPr id="236591" name="Text Box 1039"/>
          <p:cNvSpPr txBox="1">
            <a:spLocks noChangeAspect="1" noChangeArrowheads="1"/>
          </p:cNvSpPr>
          <p:nvPr/>
        </p:nvSpPr>
        <p:spPr bwMode="auto">
          <a:xfrm rot="-5400000">
            <a:off x="1492251" y="2573338"/>
            <a:ext cx="430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sz="1800">
                <a:solidFill>
                  <a:srgbClr val="FF0000"/>
                </a:solidFill>
              </a:rPr>
              <a:t>E</a:t>
            </a:r>
            <a:r>
              <a:rPr kumimoji="0" lang="en-US" altLang="ja-JP" sz="1800" baseline="-25000">
                <a:solidFill>
                  <a:srgbClr val="FF0000"/>
                </a:solidFill>
              </a:rPr>
              <a:t>F</a:t>
            </a:r>
            <a:endParaRPr kumimoji="0" lang="en-US" altLang="ja-JP" sz="1800">
              <a:solidFill>
                <a:srgbClr val="FF0000"/>
              </a:solidFill>
            </a:endParaRPr>
          </a:p>
        </p:txBody>
      </p:sp>
      <p:sp>
        <p:nvSpPr>
          <p:cNvPr id="236592" name="Text Box 1047"/>
          <p:cNvSpPr txBox="1">
            <a:spLocks noChangeAspect="1" noChangeArrowheads="1"/>
          </p:cNvSpPr>
          <p:nvPr/>
        </p:nvSpPr>
        <p:spPr bwMode="auto">
          <a:xfrm>
            <a:off x="2635251" y="4184651"/>
            <a:ext cx="2740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r" eaLnBrk="1" hangingPunct="1"/>
            <a:r>
              <a:rPr kumimoji="0" lang="en-US" altLang="ja-JP" sz="2000">
                <a:solidFill>
                  <a:srgbClr val="0000CC"/>
                </a:solidFill>
              </a:rPr>
              <a:t>Deep levels (&gt;10</a:t>
            </a:r>
            <a:r>
              <a:rPr kumimoji="0" lang="en-US" altLang="ja-JP" sz="2000" baseline="30000">
                <a:solidFill>
                  <a:srgbClr val="0000CC"/>
                </a:solidFill>
              </a:rPr>
              <a:t>20</a:t>
            </a:r>
            <a:r>
              <a:rPr kumimoji="0" lang="en-US" altLang="ja-JP" sz="2000">
                <a:solidFill>
                  <a:srgbClr val="0000CC"/>
                </a:solidFill>
              </a:rPr>
              <a:t> cm</a:t>
            </a:r>
            <a:r>
              <a:rPr kumimoji="0" lang="en-US" altLang="ja-JP" sz="2000" baseline="30000">
                <a:solidFill>
                  <a:srgbClr val="0000CC"/>
                </a:solidFill>
              </a:rPr>
              <a:t>-3</a:t>
            </a:r>
            <a:r>
              <a:rPr kumimoji="0" lang="en-US" altLang="ja-JP" sz="2000">
                <a:solidFill>
                  <a:srgbClr val="0000CC"/>
                </a:solidFill>
              </a:rPr>
              <a:t>)</a:t>
            </a:r>
            <a:br>
              <a:rPr kumimoji="0" lang="en-US" altLang="ja-JP" sz="2000">
                <a:solidFill>
                  <a:srgbClr val="0000CC"/>
                </a:solidFill>
              </a:rPr>
            </a:br>
            <a:r>
              <a:rPr kumimoji="0" lang="en-US" altLang="ja-JP" sz="2000">
                <a:solidFill>
                  <a:srgbClr val="0000CC"/>
                </a:solidFill>
              </a:rPr>
              <a:t>surface states</a:t>
            </a:r>
          </a:p>
        </p:txBody>
      </p:sp>
    </p:spTree>
    <p:extLst>
      <p:ext uri="{BB962C8B-B14F-4D97-AF65-F5344CB8AC3E}">
        <p14:creationId xmlns:p14="http://schemas.microsoft.com/office/powerpoint/2010/main" val="395130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61"/>
          <p:cNvSpPr>
            <a:spLocks noChangeArrowheads="1"/>
          </p:cNvSpPr>
          <p:nvPr/>
        </p:nvSpPr>
        <p:spPr bwMode="auto">
          <a:xfrm>
            <a:off x="1994918" y="4267200"/>
            <a:ext cx="3333750"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795" name="Rectangle 1026"/>
          <p:cNvSpPr>
            <a:spLocks noGrp="1" noChangeArrowheads="1"/>
          </p:cNvSpPr>
          <p:nvPr>
            <p:ph type="title" idx="4294967295"/>
          </p:nvPr>
        </p:nvSpPr>
        <p:spPr>
          <a:xfrm>
            <a:off x="1524000" y="0"/>
            <a:ext cx="9144000" cy="762000"/>
          </a:xfrm>
        </p:spPr>
        <p:txBody>
          <a:bodyPr/>
          <a:lstStyle/>
          <a:p>
            <a:pPr eaLnBrk="1" hangingPunct="1"/>
            <a:r>
              <a:rPr lang="ja-JP" altLang="en-US" sz="3600" b="1" dirty="0">
                <a:solidFill>
                  <a:srgbClr val="0000FF"/>
                </a:solidFill>
                <a:latin typeface="Times New Roman" pitchFamily="18" charset="0"/>
              </a:rPr>
              <a:t>深いサブギャップ欠陥</a:t>
            </a:r>
            <a:r>
              <a:rPr lang="en-US" altLang="ja-JP" sz="3600" b="1" dirty="0">
                <a:solidFill>
                  <a:srgbClr val="0000FF"/>
                </a:solidFill>
                <a:latin typeface="Times New Roman" pitchFamily="18" charset="0"/>
              </a:rPr>
              <a:t>: </a:t>
            </a:r>
            <a:r>
              <a:rPr lang="ja-JP" altLang="en-US" sz="3600" b="1" dirty="0">
                <a:solidFill>
                  <a:srgbClr val="0000FF"/>
                </a:solidFill>
                <a:cs typeface="Times New Roman" pitchFamily="18" charset="0"/>
              </a:rPr>
              <a:t>サブギャップ吸収</a:t>
            </a:r>
            <a:endParaRPr lang="en-US" altLang="ja-JP" sz="3600" b="1" dirty="0">
              <a:solidFill>
                <a:srgbClr val="0000FF"/>
              </a:solidFill>
              <a:cs typeface="Times New Roman" pitchFamily="18" charset="0"/>
            </a:endParaRPr>
          </a:p>
        </p:txBody>
      </p:sp>
      <p:sp>
        <p:nvSpPr>
          <p:cNvPr id="256003" name="Freeform 1027"/>
          <p:cNvSpPr>
            <a:spLocks noChangeAspect="1"/>
          </p:cNvSpPr>
          <p:nvPr/>
        </p:nvSpPr>
        <p:spPr bwMode="auto">
          <a:xfrm>
            <a:off x="1993330" y="434340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a:defRPr/>
            </a:pPr>
            <a:endParaRPr lang="ja-JP" altLang="ja-JP" sz="1600" b="1">
              <a:solidFill>
                <a:srgbClr val="0000FF"/>
              </a:solidFill>
              <a:latin typeface="Times New Roman"/>
              <a:ea typeface="HG丸ｺﾞｼｯｸM-PRO" pitchFamily="50" charset="-128"/>
            </a:endParaRPr>
          </a:p>
        </p:txBody>
      </p:sp>
      <p:sp>
        <p:nvSpPr>
          <p:cNvPr id="33797" name="Freeform 1028"/>
          <p:cNvSpPr>
            <a:spLocks noChangeAspect="1"/>
          </p:cNvSpPr>
          <p:nvPr/>
        </p:nvSpPr>
        <p:spPr bwMode="auto">
          <a:xfrm>
            <a:off x="1994918" y="2733675"/>
            <a:ext cx="609600" cy="304800"/>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en-US">
              <a:solidFill>
                <a:srgbClr val="0000FF"/>
              </a:solidFill>
              <a:latin typeface="Times New Roman"/>
              <a:ea typeface="HG丸ｺﾞｼｯｸM-PRO" pitchFamily="50" charset="-128"/>
            </a:endParaRPr>
          </a:p>
        </p:txBody>
      </p:sp>
      <p:sp>
        <p:nvSpPr>
          <p:cNvPr id="33798" name="Line 1029"/>
          <p:cNvSpPr>
            <a:spLocks noChangeAspect="1" noChangeShapeType="1"/>
          </p:cNvSpPr>
          <p:nvPr/>
        </p:nvSpPr>
        <p:spPr bwMode="auto">
          <a:xfrm>
            <a:off x="1985393" y="2241550"/>
            <a:ext cx="3441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799" name="Line 1030"/>
          <p:cNvSpPr>
            <a:spLocks noChangeAspect="1" noChangeShapeType="1"/>
          </p:cNvSpPr>
          <p:nvPr/>
        </p:nvSpPr>
        <p:spPr bwMode="auto">
          <a:xfrm>
            <a:off x="1985394" y="64262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00" name="Line 1031"/>
          <p:cNvSpPr>
            <a:spLocks noChangeAspect="1" noChangeShapeType="1"/>
          </p:cNvSpPr>
          <p:nvPr/>
        </p:nvSpPr>
        <p:spPr bwMode="auto">
          <a:xfrm>
            <a:off x="1985394" y="5830888"/>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01" name="Line 1032"/>
          <p:cNvSpPr>
            <a:spLocks noChangeShapeType="1"/>
          </p:cNvSpPr>
          <p:nvPr/>
        </p:nvSpPr>
        <p:spPr bwMode="auto">
          <a:xfrm>
            <a:off x="1950468" y="54102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02" name="Freeform 1033"/>
          <p:cNvSpPr>
            <a:spLocks noChangeAspect="1"/>
          </p:cNvSpPr>
          <p:nvPr/>
        </p:nvSpPr>
        <p:spPr bwMode="auto">
          <a:xfrm>
            <a:off x="3017268" y="115411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03" name="Freeform 1034"/>
          <p:cNvSpPr>
            <a:spLocks noChangeAspect="1"/>
          </p:cNvSpPr>
          <p:nvPr/>
        </p:nvSpPr>
        <p:spPr bwMode="auto">
          <a:xfrm>
            <a:off x="4322194" y="5830888"/>
            <a:ext cx="344487"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04" name="Text Box 1035"/>
          <p:cNvSpPr txBox="1">
            <a:spLocks noChangeAspect="1" noChangeArrowheads="1"/>
          </p:cNvSpPr>
          <p:nvPr/>
        </p:nvSpPr>
        <p:spPr bwMode="auto">
          <a:xfrm>
            <a:off x="3019550" y="6400800"/>
            <a:ext cx="1136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600" b="1">
                <a:solidFill>
                  <a:srgbClr val="000000"/>
                </a:solidFill>
              </a:rPr>
              <a:t>Log (DOS)</a:t>
            </a:r>
          </a:p>
        </p:txBody>
      </p:sp>
      <p:sp>
        <p:nvSpPr>
          <p:cNvPr id="33805" name="Text Box 1037"/>
          <p:cNvSpPr txBox="1">
            <a:spLocks noChangeAspect="1" noChangeArrowheads="1"/>
          </p:cNvSpPr>
          <p:nvPr/>
        </p:nvSpPr>
        <p:spPr bwMode="auto">
          <a:xfrm>
            <a:off x="4525394" y="6096000"/>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600" b="1">
                <a:solidFill>
                  <a:srgbClr val="000000"/>
                </a:solidFill>
              </a:rPr>
              <a:t>VB</a:t>
            </a:r>
          </a:p>
        </p:txBody>
      </p:sp>
      <p:sp>
        <p:nvSpPr>
          <p:cNvPr id="33806" name="Text Box 1040"/>
          <p:cNvSpPr txBox="1">
            <a:spLocks noChangeAspect="1" noChangeArrowheads="1"/>
          </p:cNvSpPr>
          <p:nvPr/>
        </p:nvSpPr>
        <p:spPr bwMode="auto">
          <a:xfrm>
            <a:off x="2611973" y="5219700"/>
            <a:ext cx="520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600" b="1">
                <a:solidFill>
                  <a:srgbClr val="FF0000"/>
                </a:solidFill>
              </a:rPr>
              <a:t>Tail</a:t>
            </a:r>
          </a:p>
        </p:txBody>
      </p:sp>
      <p:sp>
        <p:nvSpPr>
          <p:cNvPr id="33807" name="Text Box 1043"/>
          <p:cNvSpPr txBox="1">
            <a:spLocks noChangeAspect="1" noChangeArrowheads="1"/>
          </p:cNvSpPr>
          <p:nvPr/>
        </p:nvSpPr>
        <p:spPr bwMode="auto">
          <a:xfrm>
            <a:off x="2775969" y="2286000"/>
            <a:ext cx="2319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600" b="1">
                <a:solidFill>
                  <a:srgbClr val="FF0000"/>
                </a:solidFill>
              </a:rPr>
              <a:t>Tail (</a:t>
            </a:r>
            <a:r>
              <a:rPr kumimoji="0" lang="en-US" altLang="ja-JP" sz="1600" b="1" i="1">
                <a:solidFill>
                  <a:srgbClr val="FF0000"/>
                </a:solidFill>
              </a:rPr>
              <a:t>E</a:t>
            </a:r>
            <a:r>
              <a:rPr kumimoji="0" lang="en-US" altLang="ja-JP" sz="1600" b="1" baseline="-25000">
                <a:solidFill>
                  <a:srgbClr val="FF0000"/>
                </a:solidFill>
              </a:rPr>
              <a:t>u</a:t>
            </a:r>
            <a:r>
              <a:rPr kumimoji="0" lang="en-US" altLang="ja-JP" sz="1600" b="1">
                <a:solidFill>
                  <a:srgbClr val="FF0000"/>
                </a:solidFill>
              </a:rPr>
              <a:t> ~ 13 – 150 meV, </a:t>
            </a:r>
            <a:br>
              <a:rPr kumimoji="0" lang="en-US" altLang="ja-JP" sz="1600" b="1">
                <a:solidFill>
                  <a:srgbClr val="FF0000"/>
                </a:solidFill>
              </a:rPr>
            </a:br>
            <a:r>
              <a:rPr kumimoji="0" lang="en-US" altLang="ja-JP" sz="1600" b="1">
                <a:solidFill>
                  <a:srgbClr val="FF0000"/>
                </a:solidFill>
              </a:rPr>
              <a:t>          </a:t>
            </a:r>
            <a:r>
              <a:rPr kumimoji="0" lang="en-US" altLang="ja-JP" sz="1600" b="1" i="1">
                <a:solidFill>
                  <a:srgbClr val="FF0000"/>
                </a:solidFill>
              </a:rPr>
              <a:t>N</a:t>
            </a:r>
            <a:r>
              <a:rPr kumimoji="0" lang="en-US" altLang="ja-JP" sz="1600" b="1" baseline="-25000">
                <a:solidFill>
                  <a:srgbClr val="FF0000"/>
                </a:solidFill>
              </a:rPr>
              <a:t>total</a:t>
            </a:r>
            <a:r>
              <a:rPr kumimoji="0" lang="en-US" altLang="ja-JP" sz="1600" b="1">
                <a:solidFill>
                  <a:srgbClr val="FF0000"/>
                </a:solidFill>
              </a:rPr>
              <a:t> ~ 10</a:t>
            </a:r>
            <a:r>
              <a:rPr kumimoji="0" lang="en-US" altLang="ja-JP" sz="1600" b="1" baseline="30000">
                <a:solidFill>
                  <a:srgbClr val="FF0000"/>
                </a:solidFill>
              </a:rPr>
              <a:t>17</a:t>
            </a:r>
            <a:r>
              <a:rPr kumimoji="0" lang="en-US" altLang="ja-JP" sz="1600" b="1">
                <a:solidFill>
                  <a:srgbClr val="FF0000"/>
                </a:solidFill>
              </a:rPr>
              <a:t> cm</a:t>
            </a:r>
            <a:r>
              <a:rPr kumimoji="0" lang="en-US" altLang="ja-JP" sz="1600" b="1" baseline="30000">
                <a:solidFill>
                  <a:srgbClr val="FF0000"/>
                </a:solidFill>
              </a:rPr>
              <a:t>-3</a:t>
            </a:r>
            <a:r>
              <a:rPr kumimoji="0" lang="en-US" altLang="ja-JP" sz="1600" b="1">
                <a:solidFill>
                  <a:srgbClr val="FF0000"/>
                </a:solidFill>
              </a:rPr>
              <a:t>)</a:t>
            </a:r>
          </a:p>
        </p:txBody>
      </p:sp>
      <p:sp>
        <p:nvSpPr>
          <p:cNvPr id="33808" name="Freeform 1044"/>
          <p:cNvSpPr>
            <a:spLocks/>
          </p:cNvSpPr>
          <p:nvPr/>
        </p:nvSpPr>
        <p:spPr bwMode="auto">
          <a:xfrm>
            <a:off x="2102869" y="2238375"/>
            <a:ext cx="923925" cy="755650"/>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09" name="Freeform 1045"/>
          <p:cNvSpPr>
            <a:spLocks noChangeAspect="1"/>
          </p:cNvSpPr>
          <p:nvPr/>
        </p:nvSpPr>
        <p:spPr bwMode="auto">
          <a:xfrm>
            <a:off x="2026668" y="2971801"/>
            <a:ext cx="76200" cy="1393825"/>
          </a:xfrm>
          <a:custGeom>
            <a:avLst/>
            <a:gdLst>
              <a:gd name="T0" fmla="*/ 2147483647 w 48"/>
              <a:gd name="T1" fmla="*/ 2147483647 h 878"/>
              <a:gd name="T2" fmla="*/ 2147483647 w 48"/>
              <a:gd name="T3" fmla="*/ 2147483647 h 878"/>
              <a:gd name="T4" fmla="*/ 2147483647 w 48"/>
              <a:gd name="T5" fmla="*/ 2147483647 h 878"/>
              <a:gd name="T6" fmla="*/ 2147483647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10" name="Text Box 1046"/>
          <p:cNvSpPr txBox="1">
            <a:spLocks noChangeAspect="1" noChangeArrowheads="1"/>
          </p:cNvSpPr>
          <p:nvPr/>
        </p:nvSpPr>
        <p:spPr bwMode="auto">
          <a:xfrm>
            <a:off x="1974280" y="3671888"/>
            <a:ext cx="2732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600" b="1">
                <a:solidFill>
                  <a:srgbClr val="009900"/>
                </a:solidFill>
              </a:rPr>
              <a:t>Deep states (~2</a:t>
            </a:r>
            <a:r>
              <a:rPr kumimoji="0" lang="en-US" altLang="ja-JP" sz="1600" b="1">
                <a:solidFill>
                  <a:srgbClr val="009900"/>
                </a:solidFill>
                <a:sym typeface="Symbol" pitchFamily="18" charset="2"/>
              </a:rPr>
              <a:t></a:t>
            </a:r>
            <a:r>
              <a:rPr kumimoji="0" lang="en-US" altLang="ja-JP" sz="1600" b="1">
                <a:solidFill>
                  <a:srgbClr val="009900"/>
                </a:solidFill>
              </a:rPr>
              <a:t>10</a:t>
            </a:r>
            <a:r>
              <a:rPr kumimoji="0" lang="en-US" altLang="ja-JP" sz="1600" b="1" baseline="30000">
                <a:solidFill>
                  <a:srgbClr val="009900"/>
                </a:solidFill>
              </a:rPr>
              <a:t>16</a:t>
            </a:r>
            <a:r>
              <a:rPr kumimoji="0" lang="en-US" altLang="ja-JP" sz="1600" b="1">
                <a:solidFill>
                  <a:srgbClr val="009900"/>
                </a:solidFill>
              </a:rPr>
              <a:t> cm</a:t>
            </a:r>
            <a:r>
              <a:rPr kumimoji="0" lang="en-US" altLang="ja-JP" sz="1600" b="1" baseline="30000">
                <a:solidFill>
                  <a:srgbClr val="009900"/>
                </a:solidFill>
              </a:rPr>
              <a:t>-3</a:t>
            </a:r>
            <a:r>
              <a:rPr kumimoji="0" lang="en-US" altLang="ja-JP" sz="1600" b="1">
                <a:solidFill>
                  <a:srgbClr val="009900"/>
                </a:solidFill>
              </a:rPr>
              <a:t>/eV)</a:t>
            </a:r>
          </a:p>
        </p:txBody>
      </p:sp>
      <p:sp>
        <p:nvSpPr>
          <p:cNvPr id="33811" name="Rectangle 1050"/>
          <p:cNvSpPr>
            <a:spLocks noChangeArrowheads="1"/>
          </p:cNvSpPr>
          <p:nvPr/>
        </p:nvSpPr>
        <p:spPr bwMode="auto">
          <a:xfrm>
            <a:off x="2177480" y="294005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600" b="1">
                <a:solidFill>
                  <a:srgbClr val="0000CC"/>
                </a:solidFill>
                <a:latin typeface="Times New Roman"/>
                <a:ea typeface="HG丸ｺﾞｼｯｸM-PRO" pitchFamily="50" charset="-128"/>
              </a:rPr>
              <a:t>Localized states (as-dep.)</a:t>
            </a:r>
          </a:p>
        </p:txBody>
      </p:sp>
      <p:sp>
        <p:nvSpPr>
          <p:cNvPr id="33812" name="Line 1051"/>
          <p:cNvSpPr>
            <a:spLocks noChangeAspect="1" noChangeShapeType="1"/>
          </p:cNvSpPr>
          <p:nvPr/>
        </p:nvSpPr>
        <p:spPr bwMode="auto">
          <a:xfrm>
            <a:off x="1985393" y="99060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13" name="Freeform 1060"/>
          <p:cNvSpPr>
            <a:spLocks noChangeAspect="1"/>
          </p:cNvSpPr>
          <p:nvPr/>
        </p:nvSpPr>
        <p:spPr bwMode="auto">
          <a:xfrm>
            <a:off x="1983805" y="2444750"/>
            <a:ext cx="609600" cy="152400"/>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en-US">
              <a:solidFill>
                <a:srgbClr val="0000FF"/>
              </a:solidFill>
              <a:latin typeface="Times New Roman"/>
              <a:ea typeface="HG丸ｺﾞｼｯｸM-PRO" pitchFamily="50" charset="-128"/>
            </a:endParaRPr>
          </a:p>
        </p:txBody>
      </p:sp>
      <p:sp>
        <p:nvSpPr>
          <p:cNvPr id="33814" name="Line 14"/>
          <p:cNvSpPr>
            <a:spLocks noChangeShapeType="1"/>
          </p:cNvSpPr>
          <p:nvPr/>
        </p:nvSpPr>
        <p:spPr bwMode="auto">
          <a:xfrm>
            <a:off x="2685480" y="1900238"/>
            <a:ext cx="1009650" cy="0"/>
          </a:xfrm>
          <a:prstGeom prst="line">
            <a:avLst/>
          </a:prstGeom>
          <a:noFill/>
          <a:ln w="19050">
            <a:solidFill>
              <a:srgbClr val="00008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15" name="Rectangle 15"/>
          <p:cNvSpPr>
            <a:spLocks noChangeArrowheads="1"/>
          </p:cNvSpPr>
          <p:nvPr/>
        </p:nvSpPr>
        <p:spPr bwMode="auto">
          <a:xfrm>
            <a:off x="1982219" y="1828800"/>
            <a:ext cx="2225675" cy="14763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sz="1600" b="1">
              <a:solidFill>
                <a:srgbClr val="0000FF"/>
              </a:solidFill>
              <a:latin typeface="Times New Roman"/>
              <a:ea typeface="ＭＳ ゴシック" pitchFamily="49" charset="-128"/>
            </a:endParaRPr>
          </a:p>
        </p:txBody>
      </p:sp>
      <p:sp>
        <p:nvSpPr>
          <p:cNvPr id="33816" name="Line 16"/>
          <p:cNvSpPr>
            <a:spLocks noChangeShapeType="1"/>
          </p:cNvSpPr>
          <p:nvPr/>
        </p:nvSpPr>
        <p:spPr bwMode="auto">
          <a:xfrm flipH="1">
            <a:off x="3903093" y="1900238"/>
            <a:ext cx="0" cy="304800"/>
          </a:xfrm>
          <a:prstGeom prst="line">
            <a:avLst/>
          </a:prstGeom>
          <a:noFill/>
          <a:ln w="19050">
            <a:solidFill>
              <a:srgbClr val="00008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17" name="Line 18"/>
          <p:cNvSpPr>
            <a:spLocks noChangeShapeType="1"/>
          </p:cNvSpPr>
          <p:nvPr/>
        </p:nvSpPr>
        <p:spPr bwMode="auto">
          <a:xfrm>
            <a:off x="2974405" y="1585913"/>
            <a:ext cx="0" cy="215900"/>
          </a:xfrm>
          <a:prstGeom prst="line">
            <a:avLst/>
          </a:prstGeom>
          <a:noFill/>
          <a:ln w="19050">
            <a:solidFill>
              <a:srgbClr val="000080"/>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18" name="Line 19"/>
          <p:cNvSpPr>
            <a:spLocks noChangeShapeType="1"/>
          </p:cNvSpPr>
          <p:nvPr/>
        </p:nvSpPr>
        <p:spPr bwMode="auto">
          <a:xfrm>
            <a:off x="2974405" y="1947863"/>
            <a:ext cx="0" cy="247650"/>
          </a:xfrm>
          <a:prstGeom prst="line">
            <a:avLst/>
          </a:prstGeom>
          <a:noFill/>
          <a:ln w="19050">
            <a:solidFill>
              <a:srgbClr val="00008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19" name="Rectangle 20"/>
          <p:cNvSpPr>
            <a:spLocks noChangeArrowheads="1"/>
          </p:cNvSpPr>
          <p:nvPr/>
        </p:nvSpPr>
        <p:spPr bwMode="auto">
          <a:xfrm>
            <a:off x="2663255" y="1295400"/>
            <a:ext cx="1149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kumimoji="0" lang="en-US" altLang="ja-JP" sz="1600" b="1">
                <a:solidFill>
                  <a:srgbClr val="289482"/>
                </a:solidFill>
                <a:latin typeface="Times New Roman"/>
                <a:ea typeface="HG丸ｺﾞｼｯｸM-PRO" pitchFamily="50" charset="-128"/>
              </a:rPr>
              <a:t>23–42 meV</a:t>
            </a:r>
          </a:p>
        </p:txBody>
      </p:sp>
      <p:sp>
        <p:nvSpPr>
          <p:cNvPr id="33820" name="Text Box 56"/>
          <p:cNvSpPr txBox="1">
            <a:spLocks noChangeAspect="1" noChangeArrowheads="1"/>
          </p:cNvSpPr>
          <p:nvPr/>
        </p:nvSpPr>
        <p:spPr bwMode="auto">
          <a:xfrm>
            <a:off x="3502765" y="535622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600" b="1">
                <a:solidFill>
                  <a:srgbClr val="FF0000"/>
                </a:solidFill>
              </a:rPr>
              <a:t>Localized VBM</a:t>
            </a:r>
          </a:p>
        </p:txBody>
      </p:sp>
      <p:sp>
        <p:nvSpPr>
          <p:cNvPr id="33821" name="Line 1088"/>
          <p:cNvSpPr>
            <a:spLocks noChangeShapeType="1"/>
          </p:cNvSpPr>
          <p:nvPr/>
        </p:nvSpPr>
        <p:spPr bwMode="auto">
          <a:xfrm>
            <a:off x="1983805" y="5705475"/>
            <a:ext cx="35194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22" name="Rectangle 1089"/>
          <p:cNvSpPr>
            <a:spLocks noChangeArrowheads="1"/>
          </p:cNvSpPr>
          <p:nvPr/>
        </p:nvSpPr>
        <p:spPr bwMode="auto">
          <a:xfrm>
            <a:off x="4207893" y="17145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23" name="Rectangle 1067"/>
          <p:cNvSpPr>
            <a:spLocks noChangeArrowheads="1"/>
          </p:cNvSpPr>
          <p:nvPr/>
        </p:nvSpPr>
        <p:spPr bwMode="auto">
          <a:xfrm>
            <a:off x="4055493" y="1682751"/>
            <a:ext cx="1098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kumimoji="0" lang="en-US" altLang="ja-JP" sz="1600" b="1">
                <a:solidFill>
                  <a:srgbClr val="289482"/>
                </a:solidFill>
                <a:latin typeface="Times New Roman"/>
                <a:ea typeface="HG丸ｺﾞｼｯｸM-PRO" pitchFamily="50" charset="-128"/>
              </a:rPr>
              <a:t>Barrier </a:t>
            </a:r>
            <a:br>
              <a:rPr kumimoji="0" lang="en-US" altLang="ja-JP" sz="1600" b="1">
                <a:solidFill>
                  <a:srgbClr val="289482"/>
                </a:solidFill>
                <a:latin typeface="Times New Roman"/>
                <a:ea typeface="HG丸ｺﾞｼｯｸM-PRO" pitchFamily="50" charset="-128"/>
              </a:rPr>
            </a:br>
            <a:r>
              <a:rPr kumimoji="0" lang="en-US" altLang="ja-JP" sz="1600" b="1">
                <a:solidFill>
                  <a:srgbClr val="289482"/>
                </a:solidFill>
                <a:latin typeface="Times New Roman"/>
                <a:ea typeface="HG丸ｺﾞｼｯｸM-PRO" pitchFamily="50" charset="-128"/>
              </a:rPr>
              <a:t>0.05-0.1eV</a:t>
            </a:r>
          </a:p>
        </p:txBody>
      </p:sp>
      <p:sp>
        <p:nvSpPr>
          <p:cNvPr id="33824" name="Text Box 1047"/>
          <p:cNvSpPr txBox="1">
            <a:spLocks noChangeAspect="1" noChangeArrowheads="1"/>
          </p:cNvSpPr>
          <p:nvPr/>
        </p:nvSpPr>
        <p:spPr bwMode="auto">
          <a:xfrm>
            <a:off x="2715643" y="4343401"/>
            <a:ext cx="2741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1" hangingPunct="1"/>
            <a:r>
              <a:rPr kumimoji="0" lang="en-US" altLang="ja-JP" sz="2000" b="1">
                <a:solidFill>
                  <a:srgbClr val="0000CC"/>
                </a:solidFill>
              </a:rPr>
              <a:t>Deep levels (&gt;10</a:t>
            </a:r>
            <a:r>
              <a:rPr kumimoji="0" lang="en-US" altLang="ja-JP" sz="2000" b="1" baseline="30000">
                <a:solidFill>
                  <a:srgbClr val="0000CC"/>
                </a:solidFill>
              </a:rPr>
              <a:t>20</a:t>
            </a:r>
            <a:r>
              <a:rPr kumimoji="0" lang="en-US" altLang="ja-JP" sz="2000" b="1">
                <a:solidFill>
                  <a:srgbClr val="0000CC"/>
                </a:solidFill>
              </a:rPr>
              <a:t> cm</a:t>
            </a:r>
            <a:r>
              <a:rPr kumimoji="0" lang="en-US" altLang="ja-JP" sz="2000" b="1" baseline="30000">
                <a:solidFill>
                  <a:srgbClr val="0000CC"/>
                </a:solidFill>
              </a:rPr>
              <a:t>-3</a:t>
            </a:r>
            <a:r>
              <a:rPr kumimoji="0" lang="en-US" altLang="ja-JP" sz="2000" b="1">
                <a:solidFill>
                  <a:srgbClr val="0000CC"/>
                </a:solidFill>
              </a:rPr>
              <a:t>)</a:t>
            </a:r>
          </a:p>
          <a:p>
            <a:pPr algn="r" eaLnBrk="1" hangingPunct="1"/>
            <a:r>
              <a:rPr kumimoji="0" lang="en-US" altLang="ja-JP" sz="2000" b="1">
                <a:solidFill>
                  <a:srgbClr val="0000CC"/>
                </a:solidFill>
              </a:rPr>
              <a:t>surface states</a:t>
            </a:r>
          </a:p>
        </p:txBody>
      </p:sp>
      <p:sp>
        <p:nvSpPr>
          <p:cNvPr id="33825" name="Line 16"/>
          <p:cNvSpPr>
            <a:spLocks noChangeShapeType="1"/>
          </p:cNvSpPr>
          <p:nvPr/>
        </p:nvSpPr>
        <p:spPr bwMode="auto">
          <a:xfrm flipH="1">
            <a:off x="2169543" y="4314825"/>
            <a:ext cx="0" cy="1066800"/>
          </a:xfrm>
          <a:prstGeom prst="line">
            <a:avLst/>
          </a:prstGeom>
          <a:noFill/>
          <a:ln w="1905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26" name="Rectangle 17"/>
          <p:cNvSpPr>
            <a:spLocks noChangeArrowheads="1"/>
          </p:cNvSpPr>
          <p:nvPr/>
        </p:nvSpPr>
        <p:spPr bwMode="auto">
          <a:xfrm>
            <a:off x="2126681" y="4648201"/>
            <a:ext cx="99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000" b="1">
                <a:solidFill>
                  <a:srgbClr val="FFFFFF"/>
                </a:solidFill>
                <a:latin typeface="Times New Roman"/>
                <a:ea typeface="ＭＳ ゴシック" pitchFamily="49" charset="-128"/>
              </a:rPr>
              <a:t>~1.5 eV</a:t>
            </a:r>
          </a:p>
        </p:txBody>
      </p:sp>
      <p:sp>
        <p:nvSpPr>
          <p:cNvPr id="33827" name="Rectangle 1094"/>
          <p:cNvSpPr>
            <a:spLocks noChangeArrowheads="1"/>
          </p:cNvSpPr>
          <p:nvPr/>
        </p:nvSpPr>
        <p:spPr bwMode="auto">
          <a:xfrm>
            <a:off x="1998093" y="2095500"/>
            <a:ext cx="9144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28" name="Rectangle 1068"/>
          <p:cNvSpPr>
            <a:spLocks noChangeArrowheads="1"/>
          </p:cNvSpPr>
          <p:nvPr/>
        </p:nvSpPr>
        <p:spPr bwMode="auto">
          <a:xfrm>
            <a:off x="1915201" y="2109788"/>
            <a:ext cx="1023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600" b="1">
                <a:solidFill>
                  <a:srgbClr val="FF0000"/>
                </a:solidFill>
                <a:latin typeface="Times New Roman"/>
                <a:ea typeface="HG丸ｺﾞｼｯｸM-PRO" pitchFamily="50" charset="-128"/>
              </a:rPr>
              <a:t>E</a:t>
            </a:r>
            <a:r>
              <a:rPr kumimoji="0" lang="en-US" altLang="ja-JP" sz="1600" b="1" baseline="-25000">
                <a:solidFill>
                  <a:srgbClr val="FF0000"/>
                </a:solidFill>
                <a:latin typeface="Times New Roman"/>
                <a:ea typeface="HG丸ｺﾞｼｯｸM-PRO" pitchFamily="50" charset="-128"/>
              </a:rPr>
              <a:t>D</a:t>
            </a:r>
            <a:r>
              <a:rPr kumimoji="0" lang="en-US" altLang="ja-JP" sz="1600" b="1">
                <a:solidFill>
                  <a:srgbClr val="FF0000"/>
                </a:solidFill>
                <a:latin typeface="Times New Roman"/>
                <a:ea typeface="HG丸ｺﾞｼｯｸM-PRO" pitchFamily="50" charset="-128"/>
              </a:rPr>
              <a:t>~0.1eV</a:t>
            </a:r>
          </a:p>
        </p:txBody>
      </p:sp>
      <p:sp>
        <p:nvSpPr>
          <p:cNvPr id="33829" name="Line 1038"/>
          <p:cNvSpPr>
            <a:spLocks noChangeAspect="1" noChangeShapeType="1"/>
          </p:cNvSpPr>
          <p:nvPr/>
        </p:nvSpPr>
        <p:spPr bwMode="auto">
          <a:xfrm>
            <a:off x="1783780" y="2362201"/>
            <a:ext cx="0" cy="3343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30" name="Rectangle 1099"/>
          <p:cNvSpPr>
            <a:spLocks noChangeArrowheads="1"/>
          </p:cNvSpPr>
          <p:nvPr/>
        </p:nvSpPr>
        <p:spPr bwMode="auto">
          <a:xfrm>
            <a:off x="1548830" y="4583113"/>
            <a:ext cx="2286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31" name="Rectangle 1100"/>
          <p:cNvSpPr>
            <a:spLocks noChangeArrowheads="1"/>
          </p:cNvSpPr>
          <p:nvPr/>
        </p:nvSpPr>
        <p:spPr bwMode="auto">
          <a:xfrm>
            <a:off x="1644080" y="3697288"/>
            <a:ext cx="304800" cy="1181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32" name="Text Box 1039"/>
          <p:cNvSpPr txBox="1">
            <a:spLocks noChangeAspect="1" noChangeArrowheads="1"/>
          </p:cNvSpPr>
          <p:nvPr/>
        </p:nvSpPr>
        <p:spPr bwMode="auto">
          <a:xfrm rot="16200000">
            <a:off x="1104331" y="4122738"/>
            <a:ext cx="1293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800" b="1">
                <a:solidFill>
                  <a:srgbClr val="FF0000"/>
                </a:solidFill>
              </a:rPr>
              <a:t>Eg ~ 3.2 eV</a:t>
            </a:r>
          </a:p>
        </p:txBody>
      </p:sp>
      <p:sp>
        <p:nvSpPr>
          <p:cNvPr id="33833" name="Rectangle 1102"/>
          <p:cNvSpPr>
            <a:spLocks noChangeArrowheads="1"/>
          </p:cNvSpPr>
          <p:nvPr/>
        </p:nvSpPr>
        <p:spPr bwMode="auto">
          <a:xfrm>
            <a:off x="1491680" y="1981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b="1" i="1">
                <a:solidFill>
                  <a:srgbClr val="FF0000"/>
                </a:solidFill>
                <a:latin typeface="Times New Roman"/>
                <a:ea typeface="HG丸ｺﾞｼｯｸM-PRO" pitchFamily="50" charset="-128"/>
              </a:rPr>
              <a:t>E</a:t>
            </a:r>
            <a:r>
              <a:rPr kumimoji="0" lang="en-US" altLang="ja-JP" b="1" baseline="-25000">
                <a:solidFill>
                  <a:srgbClr val="FF0000"/>
                </a:solidFill>
                <a:latin typeface="Times New Roman"/>
                <a:ea typeface="HG丸ｺﾞｼｯｸM-PRO" pitchFamily="50" charset="-128"/>
              </a:rPr>
              <a:t>C</a:t>
            </a:r>
          </a:p>
        </p:txBody>
      </p:sp>
      <p:sp>
        <p:nvSpPr>
          <p:cNvPr id="33834" name="Rectangle 1103"/>
          <p:cNvSpPr>
            <a:spLocks noChangeArrowheads="1"/>
          </p:cNvSpPr>
          <p:nvPr/>
        </p:nvSpPr>
        <p:spPr bwMode="auto">
          <a:xfrm>
            <a:off x="1491680" y="561975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b="1" i="1">
                <a:solidFill>
                  <a:srgbClr val="FF0000"/>
                </a:solidFill>
                <a:latin typeface="Times New Roman"/>
                <a:ea typeface="HG丸ｺﾞｼｯｸM-PRO" pitchFamily="50" charset="-128"/>
              </a:rPr>
              <a:t>E</a:t>
            </a:r>
            <a:r>
              <a:rPr kumimoji="0" lang="en-US" altLang="ja-JP" b="1" baseline="-25000">
                <a:solidFill>
                  <a:srgbClr val="FF0000"/>
                </a:solidFill>
                <a:latin typeface="Times New Roman"/>
                <a:ea typeface="HG丸ｺﾞｼｯｸM-PRO" pitchFamily="50" charset="-128"/>
              </a:rPr>
              <a:t>V</a:t>
            </a:r>
          </a:p>
        </p:txBody>
      </p:sp>
      <p:sp>
        <p:nvSpPr>
          <p:cNvPr id="33835" name="Line 1038"/>
          <p:cNvSpPr>
            <a:spLocks noChangeAspect="1" noChangeShapeType="1"/>
          </p:cNvSpPr>
          <p:nvPr/>
        </p:nvSpPr>
        <p:spPr bwMode="auto">
          <a:xfrm>
            <a:off x="1644080" y="2362200"/>
            <a:ext cx="0" cy="8382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FF"/>
              </a:solidFill>
              <a:latin typeface="Times New Roman"/>
              <a:ea typeface="HG丸ｺﾞｼｯｸM-PRO" pitchFamily="50" charset="-128"/>
            </a:endParaRPr>
          </a:p>
        </p:txBody>
      </p:sp>
      <p:sp>
        <p:nvSpPr>
          <p:cNvPr id="33836" name="Rectangle 1105"/>
          <p:cNvSpPr>
            <a:spLocks noChangeArrowheads="1"/>
          </p:cNvSpPr>
          <p:nvPr/>
        </p:nvSpPr>
        <p:spPr bwMode="auto">
          <a:xfrm>
            <a:off x="1440880" y="25908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37" name="Text Box 1039"/>
          <p:cNvSpPr txBox="1">
            <a:spLocks noChangeAspect="1" noChangeArrowheads="1"/>
          </p:cNvSpPr>
          <p:nvPr/>
        </p:nvSpPr>
        <p:spPr bwMode="auto">
          <a:xfrm rot="16200000">
            <a:off x="1383731" y="2573338"/>
            <a:ext cx="430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r>
              <a:rPr kumimoji="0" lang="en-US" altLang="ja-JP" sz="1800" b="1">
                <a:solidFill>
                  <a:srgbClr val="FF0000"/>
                </a:solidFill>
              </a:rPr>
              <a:t>E</a:t>
            </a:r>
            <a:r>
              <a:rPr kumimoji="0" lang="en-US" altLang="ja-JP" sz="1800" b="1" baseline="-25000">
                <a:solidFill>
                  <a:srgbClr val="FF0000"/>
                </a:solidFill>
              </a:rPr>
              <a:t>F</a:t>
            </a:r>
            <a:endParaRPr kumimoji="0" lang="en-US" altLang="ja-JP" sz="1800" b="1">
              <a:solidFill>
                <a:srgbClr val="FF0000"/>
              </a:solidFill>
            </a:endParaRPr>
          </a:p>
        </p:txBody>
      </p:sp>
      <p:graphicFrame>
        <p:nvGraphicFramePr>
          <p:cNvPr id="33838" name="Object 1070"/>
          <p:cNvGraphicFramePr>
            <a:graphicFrameLocks noChangeAspect="1"/>
          </p:cNvGraphicFramePr>
          <p:nvPr/>
        </p:nvGraphicFramePr>
        <p:xfrm>
          <a:off x="6567934" y="1754188"/>
          <a:ext cx="3992562" cy="4267200"/>
        </p:xfrm>
        <a:graphic>
          <a:graphicData uri="http://schemas.openxmlformats.org/presentationml/2006/ole">
            <mc:AlternateContent xmlns:mc="http://schemas.openxmlformats.org/markup-compatibility/2006">
              <mc:Choice xmlns:v="urn:schemas-microsoft-com:vml" Requires="v">
                <p:oleObj name="Stanford Graphics ｽﾗｲﾄﾞ" r:id="rId3" imgW="4768850" imgH="5095875" progId="StanfordGraphics">
                  <p:embed/>
                </p:oleObj>
              </mc:Choice>
              <mc:Fallback>
                <p:oleObj name="Stanford Graphics ｽﾗｲﾄﾞ" r:id="rId3" imgW="4768850" imgH="5095875" progId="StanfordGraphics">
                  <p:embed/>
                  <p:pic>
                    <p:nvPicPr>
                      <p:cNvPr id="33838" name="Object 10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934" y="1754188"/>
                        <a:ext cx="399256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39" name="Rectangle 30"/>
          <p:cNvSpPr>
            <a:spLocks noChangeAspect="1" noChangeArrowheads="1"/>
          </p:cNvSpPr>
          <p:nvPr/>
        </p:nvSpPr>
        <p:spPr bwMode="auto">
          <a:xfrm>
            <a:off x="8709472" y="4573588"/>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b="1">
                <a:solidFill>
                  <a:srgbClr val="0000FF"/>
                </a:solidFill>
                <a:latin typeface="Times New Roman"/>
                <a:ea typeface="HG丸ｺﾞｼｯｸM-PRO" pitchFamily="50" charset="-128"/>
              </a:rPr>
              <a:t>HQ</a:t>
            </a:r>
          </a:p>
        </p:txBody>
      </p:sp>
      <p:sp>
        <p:nvSpPr>
          <p:cNvPr id="33840" name="Rectangle 31"/>
          <p:cNvSpPr>
            <a:spLocks noChangeAspect="1" noChangeArrowheads="1"/>
          </p:cNvSpPr>
          <p:nvPr/>
        </p:nvSpPr>
        <p:spPr bwMode="auto">
          <a:xfrm>
            <a:off x="7490271" y="3582988"/>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b="1">
                <a:solidFill>
                  <a:srgbClr val="0000FF"/>
                </a:solidFill>
                <a:latin typeface="Times New Roman"/>
                <a:ea typeface="HG丸ｺﾞｼｯｸM-PRO" pitchFamily="50" charset="-128"/>
              </a:rPr>
              <a:t>LQ</a:t>
            </a:r>
          </a:p>
        </p:txBody>
      </p:sp>
      <p:sp>
        <p:nvSpPr>
          <p:cNvPr id="33841" name="Rectangle 32"/>
          <p:cNvSpPr>
            <a:spLocks noChangeAspect="1" noChangeArrowheads="1"/>
          </p:cNvSpPr>
          <p:nvPr/>
        </p:nvSpPr>
        <p:spPr bwMode="auto">
          <a:xfrm>
            <a:off x="7256909" y="2347914"/>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000" b="1">
                <a:solidFill>
                  <a:srgbClr val="0000FF"/>
                </a:solidFill>
                <a:latin typeface="Times New Roman"/>
                <a:ea typeface="HG丸ｺﾞｼｯｸM-PRO" pitchFamily="50" charset="-128"/>
              </a:rPr>
              <a:t>unannaled</a:t>
            </a:r>
          </a:p>
        </p:txBody>
      </p:sp>
      <p:sp>
        <p:nvSpPr>
          <p:cNvPr id="33842" name="Rectangle 33"/>
          <p:cNvSpPr>
            <a:spLocks noChangeAspect="1" noChangeArrowheads="1"/>
          </p:cNvSpPr>
          <p:nvPr/>
        </p:nvSpPr>
        <p:spPr bwMode="auto">
          <a:xfrm>
            <a:off x="9164044" y="3749675"/>
            <a:ext cx="1167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000" b="1">
                <a:solidFill>
                  <a:srgbClr val="FF0000"/>
                </a:solidFill>
                <a:latin typeface="Times New Roman"/>
                <a:ea typeface="HG丸ｺﾞｼｯｸM-PRO" pitchFamily="50" charset="-128"/>
              </a:rPr>
              <a:t>annealed</a:t>
            </a:r>
          </a:p>
        </p:txBody>
      </p:sp>
      <p:sp>
        <p:nvSpPr>
          <p:cNvPr id="33843" name="Rectangle 34"/>
          <p:cNvSpPr>
            <a:spLocks noChangeArrowheads="1"/>
          </p:cNvSpPr>
          <p:nvPr/>
        </p:nvSpPr>
        <p:spPr bwMode="auto">
          <a:xfrm rot="16200000">
            <a:off x="4487508" y="3224105"/>
            <a:ext cx="40254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2200" b="1" dirty="0">
                <a:solidFill>
                  <a:srgbClr val="000000"/>
                </a:solidFill>
                <a:latin typeface="Times New Roman"/>
                <a:ea typeface="HG丸ｺﾞｼｯｸM-PRO" pitchFamily="50" charset="-128"/>
              </a:rPr>
              <a:t>Absorption coefficient, </a:t>
            </a:r>
            <a:r>
              <a:rPr lang="en-US" altLang="ja-JP" sz="2200" b="1" dirty="0">
                <a:solidFill>
                  <a:srgbClr val="000000"/>
                </a:solidFill>
                <a:latin typeface="Times New Roman"/>
                <a:ea typeface="HG丸ｺﾞｼｯｸM-PRO" pitchFamily="50" charset="-128"/>
                <a:sym typeface="Symbol" pitchFamily="18" charset="2"/>
              </a:rPr>
              <a:t> (cm</a:t>
            </a:r>
            <a:r>
              <a:rPr lang="en-US" altLang="ja-JP" sz="2200" b="1" baseline="30000" dirty="0">
                <a:solidFill>
                  <a:srgbClr val="000000"/>
                </a:solidFill>
                <a:latin typeface="Times New Roman"/>
                <a:ea typeface="HG丸ｺﾞｼｯｸM-PRO" pitchFamily="50" charset="-128"/>
                <a:sym typeface="Symbol" pitchFamily="18" charset="2"/>
              </a:rPr>
              <a:t>-1</a:t>
            </a:r>
            <a:r>
              <a:rPr lang="en-US" altLang="ja-JP" sz="2200" b="1" dirty="0">
                <a:solidFill>
                  <a:srgbClr val="000000"/>
                </a:solidFill>
                <a:latin typeface="Times New Roman"/>
                <a:ea typeface="HG丸ｺﾞｼｯｸM-PRO" pitchFamily="50" charset="-128"/>
                <a:sym typeface="Symbol" pitchFamily="18" charset="2"/>
              </a:rPr>
              <a:t>)</a:t>
            </a:r>
            <a:r>
              <a:rPr lang="en-US" altLang="ja-JP" sz="2200" b="1" dirty="0">
                <a:solidFill>
                  <a:srgbClr val="000000"/>
                </a:solidFill>
                <a:latin typeface="Times New Roman"/>
                <a:ea typeface="HG丸ｺﾞｼｯｸM-PRO" pitchFamily="50" charset="-128"/>
              </a:rPr>
              <a:t> </a:t>
            </a:r>
          </a:p>
        </p:txBody>
      </p:sp>
      <p:sp>
        <p:nvSpPr>
          <p:cNvPr id="33844" name="Oval 46"/>
          <p:cNvSpPr>
            <a:spLocks noChangeArrowheads="1"/>
          </p:cNvSpPr>
          <p:nvPr/>
        </p:nvSpPr>
        <p:spPr bwMode="auto">
          <a:xfrm rot="19732890">
            <a:off x="7947471" y="3963988"/>
            <a:ext cx="228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45" name="Oval 47"/>
          <p:cNvSpPr>
            <a:spLocks noChangeArrowheads="1"/>
          </p:cNvSpPr>
          <p:nvPr/>
        </p:nvSpPr>
        <p:spPr bwMode="auto">
          <a:xfrm rot="17982380">
            <a:off x="8404671" y="4421188"/>
            <a:ext cx="2286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ja-JP" b="1">
              <a:solidFill>
                <a:srgbClr val="0000FF"/>
              </a:solidFill>
              <a:latin typeface="Times New Roman"/>
              <a:ea typeface="HG丸ｺﾞｼｯｸM-PRO" pitchFamily="50" charset="-128"/>
            </a:endParaRPr>
          </a:p>
        </p:txBody>
      </p:sp>
      <p:sp>
        <p:nvSpPr>
          <p:cNvPr id="33846" name="Line 48"/>
          <p:cNvSpPr>
            <a:spLocks noChangeShapeType="1"/>
          </p:cNvSpPr>
          <p:nvPr/>
        </p:nvSpPr>
        <p:spPr bwMode="auto">
          <a:xfrm>
            <a:off x="8223696" y="2716213"/>
            <a:ext cx="381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47" name="Line 49"/>
          <p:cNvSpPr>
            <a:spLocks noChangeShapeType="1"/>
          </p:cNvSpPr>
          <p:nvPr/>
        </p:nvSpPr>
        <p:spPr bwMode="auto">
          <a:xfrm>
            <a:off x="8252271" y="2759075"/>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48" name="Line 50"/>
          <p:cNvSpPr>
            <a:spLocks noChangeShapeType="1"/>
          </p:cNvSpPr>
          <p:nvPr/>
        </p:nvSpPr>
        <p:spPr bwMode="auto">
          <a:xfrm flipH="1" flipV="1">
            <a:off x="8761859" y="3783014"/>
            <a:ext cx="481012" cy="1809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33849" name="Line 51"/>
          <p:cNvSpPr>
            <a:spLocks noChangeShapeType="1"/>
          </p:cNvSpPr>
          <p:nvPr/>
        </p:nvSpPr>
        <p:spPr bwMode="auto">
          <a:xfrm flipH="1">
            <a:off x="8938071" y="3963988"/>
            <a:ext cx="30480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solidFill>
                <a:srgbClr val="0000FF"/>
              </a:solidFill>
              <a:latin typeface="Times New Roman"/>
              <a:ea typeface="HG丸ｺﾞｼｯｸM-PRO" pitchFamily="50" charset="-128"/>
            </a:endParaRPr>
          </a:p>
        </p:txBody>
      </p:sp>
      <p:sp>
        <p:nvSpPr>
          <p:cNvPr id="2" name="上矢印 1"/>
          <p:cNvSpPr/>
          <p:nvPr/>
        </p:nvSpPr>
        <p:spPr>
          <a:xfrm>
            <a:off x="5372398" y="2262758"/>
            <a:ext cx="242193" cy="2611438"/>
          </a:xfrm>
          <a:prstGeom prst="up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59" name="Rectangle 34"/>
          <p:cNvSpPr>
            <a:spLocks noChangeArrowheads="1"/>
          </p:cNvSpPr>
          <p:nvPr/>
        </p:nvSpPr>
        <p:spPr bwMode="auto">
          <a:xfrm rot="16200000">
            <a:off x="4918982" y="3232722"/>
            <a:ext cx="1872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ja-JP" altLang="en-US" sz="1800" b="1" dirty="0">
                <a:solidFill>
                  <a:srgbClr val="0000FF"/>
                </a:solidFill>
                <a:latin typeface="ＭＳ Ｐゴシック"/>
                <a:ea typeface="ＭＳ Ｐゴシック"/>
              </a:rPr>
              <a:t>サブギャップ吸収</a:t>
            </a:r>
            <a:br>
              <a:rPr lang="en-US" altLang="ja-JP" sz="1800" b="1" dirty="0">
                <a:solidFill>
                  <a:srgbClr val="0000FF"/>
                </a:solidFill>
                <a:latin typeface="ＭＳ Ｐゴシック"/>
                <a:ea typeface="ＭＳ Ｐゴシック"/>
              </a:rPr>
            </a:br>
            <a:r>
              <a:rPr lang="ja-JP" altLang="en-US" sz="1800" b="1" dirty="0">
                <a:solidFill>
                  <a:srgbClr val="0000FF"/>
                </a:solidFill>
                <a:latin typeface="ＭＳ Ｐゴシック"/>
                <a:ea typeface="ＭＳ Ｐゴシック"/>
              </a:rPr>
              <a:t>光応答 </a:t>
            </a:r>
            <a:r>
              <a:rPr lang="en-US" altLang="ja-JP" sz="1800" b="1" dirty="0">
                <a:solidFill>
                  <a:srgbClr val="0000FF"/>
                </a:solidFill>
                <a:latin typeface="ＭＳ Ｐゴシック"/>
                <a:ea typeface="ＭＳ Ｐゴシック"/>
              </a:rPr>
              <a:t>&gt; 2.3 eV</a:t>
            </a:r>
          </a:p>
        </p:txBody>
      </p:sp>
    </p:spTree>
    <p:extLst>
      <p:ext uri="{BB962C8B-B14F-4D97-AF65-F5344CB8AC3E}">
        <p14:creationId xmlns:p14="http://schemas.microsoft.com/office/powerpoint/2010/main" val="143413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Graph9"/>
          <p:cNvPicPr>
            <a:picLocks noChangeAspect="1" noChangeArrowheads="1"/>
          </p:cNvPicPr>
          <p:nvPr/>
        </p:nvPicPr>
        <p:blipFill>
          <a:blip r:embed="rId3" cstate="print">
            <a:extLst>
              <a:ext uri="{28A0092B-C50C-407E-A947-70E740481C1C}">
                <a14:useLocalDpi xmlns:a14="http://schemas.microsoft.com/office/drawing/2010/main" val="0"/>
              </a:ext>
            </a:extLst>
          </a:blip>
          <a:srcRect l="6972" t="10008" r="27887"/>
          <a:stretch>
            <a:fillRect/>
          </a:stretch>
        </p:blipFill>
        <p:spPr bwMode="auto">
          <a:xfrm>
            <a:off x="1901825" y="1319214"/>
            <a:ext cx="38227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10"/>
          <p:cNvSpPr txBox="1">
            <a:spLocks noChangeArrowheads="1"/>
          </p:cNvSpPr>
          <p:nvPr/>
        </p:nvSpPr>
        <p:spPr bwMode="auto">
          <a:xfrm>
            <a:off x="3281050" y="4892675"/>
            <a:ext cx="24128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000" b="1" dirty="0">
                <a:solidFill>
                  <a:srgbClr val="000066"/>
                </a:solidFill>
                <a:ea typeface="HG丸ｺﾞｼｯｸM-PRO" pitchFamily="50" charset="-128"/>
                <a:cs typeface="Times New Roman" pitchFamily="18" charset="0"/>
              </a:rPr>
              <a:t>~300</a:t>
            </a:r>
            <a:r>
              <a:rPr lang="en-US" altLang="ja-JP" sz="2000" b="1" baseline="30000" dirty="0">
                <a:solidFill>
                  <a:srgbClr val="000066"/>
                </a:solidFill>
                <a:ea typeface="HG丸ｺﾞｼｯｸM-PRO" pitchFamily="50" charset="-128"/>
                <a:cs typeface="Times New Roman" pitchFamily="18" charset="0"/>
              </a:rPr>
              <a:t>o</a:t>
            </a:r>
            <a:r>
              <a:rPr lang="en-US" altLang="ja-JP" sz="2000" b="1" dirty="0">
                <a:solidFill>
                  <a:srgbClr val="000066"/>
                </a:solidFill>
                <a:ea typeface="HG丸ｺﾞｼｯｸM-PRO" pitchFamily="50" charset="-128"/>
                <a:cs typeface="Times New Roman" pitchFamily="18" charset="0"/>
              </a:rPr>
              <a:t>C:</a:t>
            </a:r>
            <a:r>
              <a:rPr lang="ja-JP" altLang="en-US" sz="2000" b="1" dirty="0">
                <a:solidFill>
                  <a:srgbClr val="000066"/>
                </a:solidFill>
                <a:ea typeface="HG丸ｺﾞｼｯｸM-PRO" pitchFamily="50" charset="-128"/>
                <a:cs typeface="Times New Roman" pitchFamily="18" charset="0"/>
              </a:rPr>
              <a:t> 伝導度増大</a:t>
            </a:r>
            <a:endParaRPr lang="en-US" altLang="ja-JP" sz="1800" b="1" dirty="0">
              <a:solidFill>
                <a:srgbClr val="000066"/>
              </a:solidFill>
              <a:ea typeface="HG丸ｺﾞｼｯｸM-PRO" pitchFamily="50" charset="-128"/>
              <a:cs typeface="Times New Roman" pitchFamily="18" charset="0"/>
            </a:endParaRPr>
          </a:p>
        </p:txBody>
      </p:sp>
      <p:sp>
        <p:nvSpPr>
          <p:cNvPr id="69638" name="Text Box 4"/>
          <p:cNvSpPr txBox="1">
            <a:spLocks noChangeArrowheads="1"/>
          </p:cNvSpPr>
          <p:nvPr/>
        </p:nvSpPr>
        <p:spPr bwMode="auto">
          <a:xfrm>
            <a:off x="1525588" y="-15875"/>
            <a:ext cx="9142412" cy="85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a:endParaRPr lang="en-US" altLang="ja-JP" sz="3600" b="1" dirty="0">
              <a:solidFill>
                <a:srgbClr val="0000FF"/>
              </a:solidFill>
            </a:endParaRPr>
          </a:p>
        </p:txBody>
      </p:sp>
      <p:sp>
        <p:nvSpPr>
          <p:cNvPr id="69640" name="Text Box 10"/>
          <p:cNvSpPr txBox="1">
            <a:spLocks noChangeArrowheads="1"/>
          </p:cNvSpPr>
          <p:nvPr/>
        </p:nvSpPr>
        <p:spPr bwMode="auto">
          <a:xfrm>
            <a:off x="3304863" y="5245100"/>
            <a:ext cx="2425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000" b="1" dirty="0">
                <a:solidFill>
                  <a:srgbClr val="000066"/>
                </a:solidFill>
                <a:ea typeface="HG丸ｺﾞｼｯｸM-PRO" pitchFamily="50" charset="-128"/>
                <a:cs typeface="Times New Roman" pitchFamily="18" charset="0"/>
              </a:rPr>
              <a:t>&gt;300</a:t>
            </a:r>
            <a:r>
              <a:rPr lang="en-US" altLang="ja-JP" sz="2000" b="1" baseline="30000" dirty="0">
                <a:solidFill>
                  <a:srgbClr val="000066"/>
                </a:solidFill>
                <a:ea typeface="HG丸ｺﾞｼｯｸM-PRO" pitchFamily="50" charset="-128"/>
                <a:cs typeface="Times New Roman" pitchFamily="18" charset="0"/>
              </a:rPr>
              <a:t>o</a:t>
            </a:r>
            <a:r>
              <a:rPr lang="en-US" altLang="ja-JP" sz="2000" b="1" dirty="0">
                <a:solidFill>
                  <a:srgbClr val="000066"/>
                </a:solidFill>
                <a:ea typeface="HG丸ｺﾞｼｯｸM-PRO" pitchFamily="50" charset="-128"/>
                <a:cs typeface="Times New Roman" pitchFamily="18" charset="0"/>
              </a:rPr>
              <a:t>C:</a:t>
            </a:r>
            <a:r>
              <a:rPr lang="ja-JP" altLang="en-US" sz="2000" b="1" dirty="0">
                <a:solidFill>
                  <a:srgbClr val="000066"/>
                </a:solidFill>
                <a:ea typeface="HG丸ｺﾞｼｯｸM-PRO" pitchFamily="50" charset="-128"/>
                <a:cs typeface="Times New Roman" pitchFamily="18" charset="0"/>
              </a:rPr>
              <a:t> 伝導度減少</a:t>
            </a:r>
            <a:endParaRPr lang="en-US" altLang="ja-JP" sz="1800" b="1" dirty="0">
              <a:solidFill>
                <a:srgbClr val="000066"/>
              </a:solidFill>
              <a:ea typeface="HG丸ｺﾞｼｯｸM-PRO" pitchFamily="50" charset="-128"/>
              <a:cs typeface="Times New Roman" pitchFamily="18" charset="0"/>
            </a:endParaRPr>
          </a:p>
        </p:txBody>
      </p:sp>
      <p:sp>
        <p:nvSpPr>
          <p:cNvPr id="69643" name="AutoShape 25"/>
          <p:cNvSpPr>
            <a:spLocks noChangeArrowheads="1"/>
          </p:cNvSpPr>
          <p:nvPr/>
        </p:nvSpPr>
        <p:spPr bwMode="auto">
          <a:xfrm>
            <a:off x="2101851" y="6384925"/>
            <a:ext cx="593725" cy="395288"/>
          </a:xfrm>
          <a:prstGeom prst="rightArrow">
            <a:avLst>
              <a:gd name="adj1" fmla="val 50000"/>
              <a:gd name="adj2" fmla="val 31222"/>
            </a:avLst>
          </a:prstGeom>
          <a:solidFill>
            <a:srgbClr val="800000"/>
          </a:solidFill>
          <a:ln w="9525">
            <a:solidFill>
              <a:schemeClr val="tx1"/>
            </a:solidFill>
            <a:miter lim="800000"/>
            <a:headEnd/>
            <a:tailEnd/>
          </a:ln>
        </p:spPr>
        <p:txBody>
          <a:bodyPr wrap="none" anchor="ctr"/>
          <a:lstStyle/>
          <a:p>
            <a:endParaRPr lang="ja-JP" altLang="en-US" sz="1800" b="1">
              <a:solidFill>
                <a:srgbClr val="000000"/>
              </a:solidFill>
              <a:cs typeface="Times New Roman" pitchFamily="18" charset="0"/>
            </a:endParaRPr>
          </a:p>
        </p:txBody>
      </p:sp>
      <p:sp>
        <p:nvSpPr>
          <p:cNvPr id="69644" name="テキスト ボックス 11"/>
          <p:cNvSpPr txBox="1">
            <a:spLocks noChangeArrowheads="1"/>
          </p:cNvSpPr>
          <p:nvPr/>
        </p:nvSpPr>
        <p:spPr bwMode="auto">
          <a:xfrm>
            <a:off x="2786064" y="6354888"/>
            <a:ext cx="5275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800" b="1" dirty="0">
                <a:solidFill>
                  <a:srgbClr val="A50021"/>
                </a:solidFill>
                <a:ea typeface="HG丸ｺﾞｼｯｸM-PRO" pitchFamily="50" charset="-128"/>
                <a:cs typeface="Times New Roman" pitchFamily="18" charset="0"/>
              </a:rPr>
              <a:t>&lt;200</a:t>
            </a:r>
            <a:r>
              <a:rPr lang="en-US" altLang="ja-JP" sz="2800" b="1" baseline="30000" dirty="0">
                <a:solidFill>
                  <a:srgbClr val="A50021"/>
                </a:solidFill>
                <a:ea typeface="HG丸ｺﾞｼｯｸM-PRO" pitchFamily="50" charset="-128"/>
                <a:cs typeface="Times New Roman" pitchFamily="18" charset="0"/>
              </a:rPr>
              <a:t>o</a:t>
            </a:r>
            <a:r>
              <a:rPr lang="en-US" altLang="ja-JP" sz="2800" b="1" dirty="0">
                <a:solidFill>
                  <a:srgbClr val="A50021"/>
                </a:solidFill>
                <a:ea typeface="HG丸ｺﾞｼｯｸM-PRO" pitchFamily="50" charset="-128"/>
                <a:cs typeface="Times New Roman" pitchFamily="18" charset="0"/>
              </a:rPr>
              <a:t>C</a:t>
            </a:r>
            <a:r>
              <a:rPr lang="ja-JP" altLang="en-US" sz="2800" b="1" dirty="0">
                <a:solidFill>
                  <a:srgbClr val="A50021"/>
                </a:solidFill>
                <a:ea typeface="HG丸ｺﾞｼｯｸM-PRO" pitchFamily="50" charset="-128"/>
                <a:cs typeface="Times New Roman" pitchFamily="18" charset="0"/>
              </a:rPr>
              <a:t>では特に電子濃度が増大</a:t>
            </a:r>
            <a:endParaRPr lang="en-US" altLang="ja-JP" sz="2800" b="1" dirty="0">
              <a:solidFill>
                <a:srgbClr val="A50021"/>
              </a:solidFill>
              <a:ea typeface="HG丸ｺﾞｼｯｸM-PRO" pitchFamily="50" charset="-128"/>
              <a:cs typeface="Times New Roman" pitchFamily="18" charset="0"/>
            </a:endParaRPr>
          </a:p>
        </p:txBody>
      </p:sp>
      <p:sp>
        <p:nvSpPr>
          <p:cNvPr id="69645" name="右矢印 20"/>
          <p:cNvSpPr>
            <a:spLocks noChangeArrowheads="1"/>
          </p:cNvSpPr>
          <p:nvPr/>
        </p:nvSpPr>
        <p:spPr bwMode="auto">
          <a:xfrm rot="-3468538">
            <a:off x="3194051" y="2659064"/>
            <a:ext cx="582613" cy="287337"/>
          </a:xfrm>
          <a:prstGeom prst="rightArrow">
            <a:avLst>
              <a:gd name="adj1" fmla="val 50000"/>
              <a:gd name="adj2" fmla="val 46129"/>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ja-JP" altLang="en-US" sz="1800">
              <a:solidFill>
                <a:srgbClr val="000000"/>
              </a:solidFill>
              <a:cs typeface="Times New Roman" pitchFamily="18" charset="0"/>
            </a:endParaRPr>
          </a:p>
        </p:txBody>
      </p:sp>
      <p:sp>
        <p:nvSpPr>
          <p:cNvPr id="69646" name="右矢印 21"/>
          <p:cNvSpPr>
            <a:spLocks noChangeArrowheads="1"/>
          </p:cNvSpPr>
          <p:nvPr/>
        </p:nvSpPr>
        <p:spPr bwMode="auto">
          <a:xfrm rot="10800000">
            <a:off x="4173538" y="2879726"/>
            <a:ext cx="842962" cy="288925"/>
          </a:xfrm>
          <a:prstGeom prst="rightArrow">
            <a:avLst>
              <a:gd name="adj1" fmla="val 50000"/>
              <a:gd name="adj2" fmla="val 45925"/>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ja-JP" altLang="en-US" sz="1800">
              <a:solidFill>
                <a:srgbClr val="000000"/>
              </a:solidFill>
              <a:cs typeface="Times New Roman" pitchFamily="18" charset="0"/>
            </a:endParaRPr>
          </a:p>
        </p:txBody>
      </p:sp>
      <p:sp>
        <p:nvSpPr>
          <p:cNvPr id="69648" name="AutoShape 11"/>
          <p:cNvSpPr>
            <a:spLocks noChangeArrowheads="1"/>
          </p:cNvSpPr>
          <p:nvPr/>
        </p:nvSpPr>
        <p:spPr bwMode="auto">
          <a:xfrm>
            <a:off x="6083301" y="4970463"/>
            <a:ext cx="682625" cy="360362"/>
          </a:xfrm>
          <a:prstGeom prst="rightArrow">
            <a:avLst>
              <a:gd name="adj1" fmla="val 49778"/>
              <a:gd name="adj2" fmla="val 83260"/>
            </a:avLst>
          </a:prstGeom>
          <a:solidFill>
            <a:srgbClr val="0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cs typeface="Times New Roman" pitchFamily="18" charset="0"/>
            </a:endParaRPr>
          </a:p>
        </p:txBody>
      </p:sp>
      <p:sp>
        <p:nvSpPr>
          <p:cNvPr id="69649" name="Text Box 13"/>
          <p:cNvSpPr txBox="1">
            <a:spLocks noChangeArrowheads="1"/>
          </p:cNvSpPr>
          <p:nvPr/>
        </p:nvSpPr>
        <p:spPr bwMode="auto">
          <a:xfrm>
            <a:off x="6024563" y="5667376"/>
            <a:ext cx="4667368" cy="646331"/>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800">
                <a:solidFill>
                  <a:srgbClr val="FFFFFF"/>
                </a:solidFill>
                <a:ea typeface="TT39D7o00"/>
                <a:cs typeface="Times New Roman" pitchFamily="18" charset="0"/>
              </a:rPr>
              <a:t>Metal</a:t>
            </a:r>
            <a:r>
              <a:rPr lang="en-US" altLang="ja-JP" sz="1800">
                <a:solidFill>
                  <a:srgbClr val="FFFF00"/>
                </a:solidFill>
                <a:ea typeface="TT39D7o00"/>
                <a:cs typeface="Times New Roman" pitchFamily="18" charset="0"/>
              </a:rPr>
              <a:t>-OH</a:t>
            </a:r>
            <a:r>
              <a:rPr lang="en-US" altLang="ja-JP" sz="1800">
                <a:solidFill>
                  <a:srgbClr val="FFFFFF"/>
                </a:solidFill>
                <a:ea typeface="TT39D7o00"/>
                <a:cs typeface="Times New Roman" pitchFamily="18" charset="0"/>
              </a:rPr>
              <a:t> </a:t>
            </a:r>
            <a:r>
              <a:rPr lang="ja-JP" altLang="en-US" sz="1800">
                <a:solidFill>
                  <a:srgbClr val="FFFFFF"/>
                </a:solidFill>
                <a:ea typeface="TT39D7o00"/>
                <a:cs typeface="Times New Roman" pitchFamily="18" charset="0"/>
              </a:rPr>
              <a:t>　</a:t>
            </a:r>
            <a:r>
              <a:rPr lang="en-US" altLang="ja-JP" sz="1800">
                <a:solidFill>
                  <a:srgbClr val="FFFFFF"/>
                </a:solidFill>
                <a:ea typeface="TT39D7o00"/>
                <a:cs typeface="Times New Roman" pitchFamily="18" charset="0"/>
              </a:rPr>
              <a:t>+ </a:t>
            </a:r>
            <a:r>
              <a:rPr lang="ja-JP" altLang="en-US" sz="1800">
                <a:solidFill>
                  <a:srgbClr val="FFFFFF"/>
                </a:solidFill>
                <a:ea typeface="TT39D7o00"/>
                <a:cs typeface="Times New Roman" pitchFamily="18" charset="0"/>
              </a:rPr>
              <a:t>　</a:t>
            </a:r>
            <a:r>
              <a:rPr lang="en-US" altLang="ja-JP" sz="1800">
                <a:solidFill>
                  <a:srgbClr val="FFFFFF"/>
                </a:solidFill>
                <a:ea typeface="TT39D7o00"/>
                <a:cs typeface="Times New Roman" pitchFamily="18" charset="0"/>
              </a:rPr>
              <a:t>Metal</a:t>
            </a:r>
            <a:r>
              <a:rPr lang="en-US" altLang="ja-JP" sz="1800">
                <a:solidFill>
                  <a:srgbClr val="FFFF00"/>
                </a:solidFill>
                <a:ea typeface="TT39D7o00"/>
                <a:cs typeface="Times New Roman" pitchFamily="18" charset="0"/>
              </a:rPr>
              <a:t>-OH</a:t>
            </a:r>
            <a:r>
              <a:rPr lang="en-US" altLang="ja-JP" sz="1800">
                <a:solidFill>
                  <a:srgbClr val="FFFFFF"/>
                </a:solidFill>
                <a:ea typeface="TT39D7o00"/>
                <a:cs typeface="Times New Roman" pitchFamily="18" charset="0"/>
              </a:rPr>
              <a:t> </a:t>
            </a:r>
          </a:p>
          <a:p>
            <a:pPr eaLnBrk="1" hangingPunct="1"/>
            <a:r>
              <a:rPr lang="ja-JP" altLang="en-US" sz="1800">
                <a:solidFill>
                  <a:srgbClr val="FFFFFF"/>
                </a:solidFill>
                <a:ea typeface="TT39D7o00"/>
                <a:cs typeface="Times New Roman" pitchFamily="18" charset="0"/>
              </a:rPr>
              <a:t>　　　　　　　→ </a:t>
            </a:r>
            <a:r>
              <a:rPr lang="en-US" altLang="ja-JP" sz="1800">
                <a:solidFill>
                  <a:srgbClr val="FFFFFF"/>
                </a:solidFill>
                <a:ea typeface="TT39D7o00"/>
                <a:cs typeface="Times New Roman" pitchFamily="18" charset="0"/>
              </a:rPr>
              <a:t>M</a:t>
            </a:r>
            <a:r>
              <a:rPr lang="en-US" altLang="ja-JP" sz="1800">
                <a:solidFill>
                  <a:srgbClr val="FFFF00"/>
                </a:solidFill>
                <a:ea typeface="TT39D7o00"/>
                <a:cs typeface="Times New Roman" pitchFamily="18" charset="0"/>
              </a:rPr>
              <a:t>-V</a:t>
            </a:r>
            <a:r>
              <a:rPr lang="en-US" altLang="ja-JP" sz="1800" baseline="-30000">
                <a:solidFill>
                  <a:srgbClr val="FFFF00"/>
                </a:solidFill>
                <a:ea typeface="TT39D7o00"/>
                <a:cs typeface="Times New Roman" pitchFamily="18" charset="0"/>
              </a:rPr>
              <a:t>o</a:t>
            </a:r>
            <a:r>
              <a:rPr lang="en-US" altLang="ja-JP" sz="1800" baseline="30000">
                <a:solidFill>
                  <a:srgbClr val="FFFF00"/>
                </a:solidFill>
                <a:ea typeface="TT39D7o00"/>
                <a:cs typeface="Times New Roman" pitchFamily="18" charset="0"/>
              </a:rPr>
              <a:t>··</a:t>
            </a:r>
            <a:r>
              <a:rPr lang="en-US" altLang="ja-JP" sz="1800">
                <a:solidFill>
                  <a:srgbClr val="FFFFFF"/>
                </a:solidFill>
                <a:ea typeface="TT39D7o00"/>
                <a:cs typeface="Times New Roman" pitchFamily="18" charset="0"/>
              </a:rPr>
              <a:t> + M</a:t>
            </a:r>
            <a:r>
              <a:rPr lang="en-US" altLang="ja-JP" sz="1800">
                <a:solidFill>
                  <a:srgbClr val="FFFF00"/>
                </a:solidFill>
                <a:ea typeface="TT39D7o00"/>
                <a:cs typeface="Times New Roman" pitchFamily="18" charset="0"/>
              </a:rPr>
              <a:t>-O</a:t>
            </a:r>
            <a:r>
              <a:rPr lang="en-US" altLang="ja-JP" sz="1800">
                <a:solidFill>
                  <a:srgbClr val="FFFFFF"/>
                </a:solidFill>
                <a:ea typeface="TT39D7o00"/>
                <a:cs typeface="Times New Roman" pitchFamily="18" charset="0"/>
              </a:rPr>
              <a:t> + </a:t>
            </a:r>
            <a:r>
              <a:rPr lang="en-US" altLang="ja-JP" sz="1800">
                <a:solidFill>
                  <a:srgbClr val="FFFF00"/>
                </a:solidFill>
                <a:ea typeface="TT39D7o00"/>
                <a:cs typeface="Times New Roman" pitchFamily="18" charset="0"/>
              </a:rPr>
              <a:t>H</a:t>
            </a:r>
            <a:r>
              <a:rPr lang="en-US" altLang="ja-JP" sz="1800" baseline="-30000">
                <a:solidFill>
                  <a:srgbClr val="FFFF00"/>
                </a:solidFill>
                <a:ea typeface="TT39D7o00"/>
                <a:cs typeface="Times New Roman" pitchFamily="18" charset="0"/>
              </a:rPr>
              <a:t>2</a:t>
            </a:r>
            <a:r>
              <a:rPr lang="en-US" altLang="ja-JP" sz="1800">
                <a:solidFill>
                  <a:srgbClr val="FFFF00"/>
                </a:solidFill>
                <a:ea typeface="TT39D7o00"/>
                <a:cs typeface="Times New Roman" pitchFamily="18" charset="0"/>
              </a:rPr>
              <a:t>O</a:t>
            </a:r>
            <a:r>
              <a:rPr lang="en-US" altLang="ja-JP" sz="1800">
                <a:solidFill>
                  <a:srgbClr val="FFFFFF"/>
                </a:solidFill>
                <a:ea typeface="TT39D7o00"/>
                <a:cs typeface="Times New Roman" pitchFamily="18" charset="0"/>
              </a:rPr>
              <a:t>↑+ 2e</a:t>
            </a:r>
            <a:r>
              <a:rPr lang="en-US" altLang="ja-JP" sz="1800" baseline="30000">
                <a:solidFill>
                  <a:srgbClr val="FFFFFF"/>
                </a:solidFill>
                <a:ea typeface="TT39D7o00"/>
                <a:cs typeface="Times New Roman" pitchFamily="18" charset="0"/>
              </a:rPr>
              <a:t>-</a:t>
            </a:r>
            <a:r>
              <a:rPr lang="en-US" altLang="ja-JP" sz="1800">
                <a:solidFill>
                  <a:srgbClr val="FFFFFF"/>
                </a:solidFill>
                <a:ea typeface="TT39D7o00"/>
                <a:cs typeface="Times New Roman" pitchFamily="18" charset="0"/>
              </a:rPr>
              <a:t> </a:t>
            </a:r>
          </a:p>
        </p:txBody>
      </p:sp>
      <p:sp>
        <p:nvSpPr>
          <p:cNvPr id="69650" name="Text Box 14"/>
          <p:cNvSpPr txBox="1">
            <a:spLocks noChangeArrowheads="1"/>
          </p:cNvSpPr>
          <p:nvPr/>
        </p:nvSpPr>
        <p:spPr bwMode="auto">
          <a:xfrm>
            <a:off x="6804026" y="4843464"/>
            <a:ext cx="3273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800" dirty="0">
                <a:solidFill>
                  <a:srgbClr val="000066"/>
                </a:solidFill>
                <a:ea typeface="HG丸ｺﾞｼｯｸM-PRO" pitchFamily="50" charset="-128"/>
                <a:cs typeface="Times New Roman" pitchFamily="18" charset="0"/>
              </a:rPr>
              <a:t>-OH</a:t>
            </a:r>
            <a:r>
              <a:rPr lang="ja-JP" altLang="en-US" sz="1800" dirty="0">
                <a:solidFill>
                  <a:srgbClr val="000066"/>
                </a:solidFill>
                <a:ea typeface="HG丸ｺﾞｼｯｸM-PRO" pitchFamily="50" charset="-128"/>
                <a:cs typeface="Times New Roman" pitchFamily="18" charset="0"/>
              </a:rPr>
              <a:t>関連種の脱離が</a:t>
            </a:r>
            <a:br>
              <a:rPr lang="en-US" altLang="ja-JP" sz="1800" dirty="0">
                <a:solidFill>
                  <a:srgbClr val="000066"/>
                </a:solidFill>
                <a:ea typeface="HG丸ｺﾞｼｯｸM-PRO" pitchFamily="50" charset="-128"/>
                <a:cs typeface="Times New Roman" pitchFamily="18" charset="0"/>
              </a:rPr>
            </a:br>
            <a:r>
              <a:rPr lang="ja-JP" altLang="en-US" sz="1800" dirty="0">
                <a:solidFill>
                  <a:srgbClr val="000066"/>
                </a:solidFill>
                <a:ea typeface="HG丸ｺﾞｼｯｸM-PRO" pitchFamily="50" charset="-128"/>
                <a:cs typeface="Times New Roman" pitchFamily="18" charset="0"/>
              </a:rPr>
              <a:t>電子生成に関係</a:t>
            </a:r>
            <a:endParaRPr lang="en-US" altLang="ja-JP" sz="1800" dirty="0">
              <a:solidFill>
                <a:srgbClr val="000066"/>
              </a:solidFill>
              <a:ea typeface="HG丸ｺﾞｼｯｸM-PRO" pitchFamily="50" charset="-128"/>
              <a:cs typeface="Times New Roman" pitchFamily="18" charset="0"/>
            </a:endParaRPr>
          </a:p>
        </p:txBody>
      </p:sp>
      <p:pic>
        <p:nvPicPr>
          <p:cNvPr id="69651" name="Picture 17" descr="Graph55555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538" y="1341439"/>
            <a:ext cx="38163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524000" y="-15874"/>
            <a:ext cx="9144000" cy="704644"/>
          </a:xfrm>
        </p:spPr>
        <p:txBody>
          <a:bodyPr/>
          <a:lstStyle/>
          <a:p>
            <a:r>
              <a:rPr lang="ja-JP" altLang="en-US" sz="3600" b="1" dirty="0">
                <a:solidFill>
                  <a:srgbClr val="0000FF"/>
                </a:solidFill>
                <a:latin typeface="Times New Roman"/>
                <a:ea typeface="ＭＳ Ｐゴシック"/>
                <a:cs typeface="+mn-cs"/>
              </a:rPr>
              <a:t>参考</a:t>
            </a:r>
            <a:r>
              <a:rPr lang="en-US" altLang="ja-JP" sz="3600" b="1" dirty="0">
                <a:solidFill>
                  <a:srgbClr val="0000FF"/>
                </a:solidFill>
                <a:latin typeface="Times New Roman"/>
                <a:ea typeface="ＭＳ Ｐゴシック"/>
                <a:cs typeface="+mn-cs"/>
              </a:rPr>
              <a:t>:</a:t>
            </a:r>
            <a:r>
              <a:rPr lang="ja-JP" altLang="en-US" sz="3600" b="1" dirty="0">
                <a:solidFill>
                  <a:srgbClr val="0000FF"/>
                </a:solidFill>
                <a:latin typeface="Times New Roman"/>
                <a:ea typeface="ＭＳ Ｐゴシック"/>
                <a:cs typeface="+mn-cs"/>
              </a:rPr>
              <a:t> 熱処理温度・雰囲気による伝導度変化</a:t>
            </a:r>
            <a:endParaRPr kumimoji="1" lang="ja-JP" altLang="en-US" dirty="0"/>
          </a:p>
        </p:txBody>
      </p:sp>
      <p:sp>
        <p:nvSpPr>
          <p:cNvPr id="21" name="正方形/長方形 20"/>
          <p:cNvSpPr>
            <a:spLocks noChangeArrowheads="1"/>
          </p:cNvSpPr>
          <p:nvPr/>
        </p:nvSpPr>
        <p:spPr bwMode="auto">
          <a:xfrm>
            <a:off x="7735309" y="580325"/>
            <a:ext cx="29182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1800" b="1" i="1" dirty="0">
                <a:solidFill>
                  <a:prstClr val="black"/>
                </a:solidFill>
              </a:rPr>
              <a:t>K.</a:t>
            </a:r>
            <a:r>
              <a:rPr lang="ja-JP" altLang="en-US" sz="1800" b="1" i="1" dirty="0">
                <a:solidFill>
                  <a:prstClr val="black"/>
                </a:solidFill>
              </a:rPr>
              <a:t> </a:t>
            </a:r>
            <a:r>
              <a:rPr lang="en-US" altLang="ja-JP" sz="1800" b="1" i="1" dirty="0">
                <a:solidFill>
                  <a:prstClr val="black"/>
                </a:solidFill>
              </a:rPr>
              <a:t>Nomura et al,</a:t>
            </a:r>
            <a:r>
              <a:rPr lang="ja-JP" altLang="en-US" sz="1800" b="1" i="1" dirty="0">
                <a:solidFill>
                  <a:prstClr val="black"/>
                </a:solidFill>
              </a:rPr>
              <a:t> </a:t>
            </a:r>
            <a:r>
              <a:rPr lang="en-US" altLang="ja-JP" sz="1800" b="1" i="1" dirty="0">
                <a:solidFill>
                  <a:prstClr val="black"/>
                </a:solidFill>
              </a:rPr>
              <a:t>APL (2008)</a:t>
            </a:r>
            <a:endParaRPr lang="ja-JP" altLang="en-US" sz="1800" b="1" i="1" dirty="0">
              <a:solidFill>
                <a:prstClr val="black"/>
              </a:solidFill>
            </a:endParaRPr>
          </a:p>
        </p:txBody>
      </p:sp>
      <p:sp>
        <p:nvSpPr>
          <p:cNvPr id="69639" name="AutoShape 9"/>
          <p:cNvSpPr>
            <a:spLocks noChangeArrowheads="1"/>
          </p:cNvSpPr>
          <p:nvPr/>
        </p:nvSpPr>
        <p:spPr bwMode="auto">
          <a:xfrm>
            <a:off x="2970213" y="922976"/>
            <a:ext cx="2362200" cy="549275"/>
          </a:xfrm>
          <a:prstGeom prst="roundRect">
            <a:avLst>
              <a:gd name="adj" fmla="val 16667"/>
            </a:avLst>
          </a:prstGeom>
          <a:solidFill>
            <a:srgbClr val="003366"/>
          </a:solidFill>
          <a:ln w="9525">
            <a:solidFill>
              <a:schemeClr val="tx1"/>
            </a:solidFill>
            <a:round/>
            <a:headEnd/>
            <a:tailEnd/>
          </a:ln>
        </p:spPr>
        <p:txBody>
          <a:bodyPr wrap="none" anchor="ctr"/>
          <a:lstStyle/>
          <a:p>
            <a:pPr algn="ctr"/>
            <a:r>
              <a:rPr lang="en-US" altLang="ja-JP" sz="2000" b="1" dirty="0">
                <a:solidFill>
                  <a:srgbClr val="FFFF00"/>
                </a:solidFill>
                <a:ea typeface="HG丸ｺﾞｼｯｸM-PRO" pitchFamily="50" charset="-128"/>
                <a:cs typeface="Times New Roman" pitchFamily="18" charset="0"/>
              </a:rPr>
              <a:t>In-situ </a:t>
            </a:r>
            <a:r>
              <a:rPr lang="en-US" altLang="ja-JP" sz="2000" b="1" dirty="0">
                <a:solidFill>
                  <a:srgbClr val="FFFF00"/>
                </a:solidFill>
                <a:ea typeface="HG丸ｺﾞｼｯｸM-PRO" pitchFamily="50" charset="-128"/>
                <a:cs typeface="Times New Roman" pitchFamily="18" charset="0"/>
                <a:sym typeface="Symbol" pitchFamily="18" charset="2"/>
              </a:rPr>
              <a:t></a:t>
            </a:r>
            <a:r>
              <a:rPr lang="en-US" altLang="ja-JP" sz="2000" b="1" dirty="0">
                <a:solidFill>
                  <a:srgbClr val="FFFF00"/>
                </a:solidFill>
                <a:ea typeface="HG丸ｺﾞｼｯｸM-PRO" pitchFamily="50" charset="-128"/>
                <a:cs typeface="Times New Roman" pitchFamily="18" charset="0"/>
              </a:rPr>
              <a:t> </a:t>
            </a:r>
            <a:r>
              <a:rPr lang="en-US" altLang="ja-JP" sz="2000" b="1" dirty="0" err="1">
                <a:solidFill>
                  <a:srgbClr val="FFFF00"/>
                </a:solidFill>
                <a:ea typeface="HG丸ｺﾞｼｯｸM-PRO" pitchFamily="50" charset="-128"/>
                <a:cs typeface="Times New Roman" pitchFamily="18" charset="0"/>
              </a:rPr>
              <a:t>vs</a:t>
            </a:r>
            <a:r>
              <a:rPr lang="en-US" altLang="ja-JP" sz="2000" b="1" dirty="0">
                <a:solidFill>
                  <a:srgbClr val="FFFF00"/>
                </a:solidFill>
                <a:ea typeface="HG丸ｺﾞｼｯｸM-PRO" pitchFamily="50" charset="-128"/>
                <a:cs typeface="Times New Roman" pitchFamily="18" charset="0"/>
              </a:rPr>
              <a:t> T</a:t>
            </a:r>
          </a:p>
        </p:txBody>
      </p:sp>
      <p:sp>
        <p:nvSpPr>
          <p:cNvPr id="69647" name="AutoShape 10"/>
          <p:cNvSpPr>
            <a:spLocks noChangeArrowheads="1"/>
          </p:cNvSpPr>
          <p:nvPr/>
        </p:nvSpPr>
        <p:spPr bwMode="auto">
          <a:xfrm>
            <a:off x="6508751" y="945200"/>
            <a:ext cx="2987675" cy="503238"/>
          </a:xfrm>
          <a:prstGeom prst="roundRect">
            <a:avLst>
              <a:gd name="adj" fmla="val 16667"/>
            </a:avLst>
          </a:prstGeom>
          <a:solidFill>
            <a:srgbClr val="0033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800" b="1">
                <a:solidFill>
                  <a:srgbClr val="FFFF00"/>
                </a:solidFill>
                <a:ea typeface="HG丸ｺﾞｼｯｸM-PRO" pitchFamily="50" charset="-128"/>
                <a:cs typeface="Times New Roman" pitchFamily="18" charset="0"/>
                <a:sym typeface="Symbol" pitchFamily="18" charset="2"/>
              </a:rPr>
              <a:t></a:t>
            </a:r>
            <a:r>
              <a:rPr lang="en-US" altLang="ja-JP" sz="1800" b="1">
                <a:solidFill>
                  <a:srgbClr val="FFFF00"/>
                </a:solidFill>
                <a:ea typeface="HG丸ｺﾞｼｯｸM-PRO" pitchFamily="50" charset="-128"/>
                <a:cs typeface="Times New Roman" pitchFamily="18" charset="0"/>
              </a:rPr>
              <a:t> vs. TDS spectra</a:t>
            </a:r>
            <a:endParaRPr lang="en-US" altLang="ja-JP" sz="1800" b="1" baseline="-25000">
              <a:solidFill>
                <a:srgbClr val="FFFF00"/>
              </a:solidFill>
              <a:ea typeface="HG丸ｺﾞｼｯｸM-PRO" pitchFamily="50" charset="-128"/>
              <a:cs typeface="Times New Roman" pitchFamily="18" charset="0"/>
            </a:endParaRPr>
          </a:p>
        </p:txBody>
      </p:sp>
    </p:spTree>
    <p:extLst>
      <p:ext uri="{BB962C8B-B14F-4D97-AF65-F5344CB8AC3E}">
        <p14:creationId xmlns:p14="http://schemas.microsoft.com/office/powerpoint/2010/main" val="364074583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reeform 46"/>
          <p:cNvSpPr>
            <a:spLocks noChangeAspect="1"/>
          </p:cNvSpPr>
          <p:nvPr/>
        </p:nvSpPr>
        <p:spPr bwMode="auto">
          <a:xfrm>
            <a:off x="2208213" y="2193925"/>
            <a:ext cx="1008062" cy="241300"/>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gradFill rotWithShape="1">
            <a:gsLst>
              <a:gs pos="0">
                <a:srgbClr val="000000"/>
              </a:gs>
              <a:gs pos="39999">
                <a:srgbClr val="0A128C"/>
              </a:gs>
              <a:gs pos="70000">
                <a:srgbClr val="181CC7"/>
              </a:gs>
              <a:gs pos="88000">
                <a:srgbClr val="7005D4"/>
              </a:gs>
              <a:gs pos="100000">
                <a:srgbClr val="8C3D9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417643" tIns="208822" rIns="417643" bIns="208822" anchor="ctr"/>
          <a:lstStyle/>
          <a:p>
            <a:endParaRPr lang="ja-JP" altLang="en-US">
              <a:solidFill>
                <a:prstClr val="black"/>
              </a:solidFill>
            </a:endParaRPr>
          </a:p>
        </p:txBody>
      </p:sp>
      <p:sp>
        <p:nvSpPr>
          <p:cNvPr id="66563" name="Freeform 52"/>
          <p:cNvSpPr>
            <a:spLocks noChangeAspect="1"/>
          </p:cNvSpPr>
          <p:nvPr/>
        </p:nvSpPr>
        <p:spPr bwMode="auto">
          <a:xfrm>
            <a:off x="3384550" y="893763"/>
            <a:ext cx="1631950" cy="1166812"/>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417643" tIns="208822" rIns="417643" bIns="208822" anchor="ctr"/>
          <a:lstStyle/>
          <a:p>
            <a:endParaRPr lang="ja-JP" altLang="en-US">
              <a:solidFill>
                <a:prstClr val="black"/>
              </a:solidFill>
            </a:endParaRPr>
          </a:p>
        </p:txBody>
      </p:sp>
      <p:cxnSp>
        <p:nvCxnSpPr>
          <p:cNvPr id="66564" name="直線矢印コネクタ 286"/>
          <p:cNvCxnSpPr>
            <a:cxnSpLocks noChangeShapeType="1"/>
          </p:cNvCxnSpPr>
          <p:nvPr/>
        </p:nvCxnSpPr>
        <p:spPr bwMode="auto">
          <a:xfrm rot="5400000" flipH="1" flipV="1">
            <a:off x="-238125" y="3357564"/>
            <a:ext cx="4894263"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565" name="直線矢印コネクタ 287"/>
          <p:cNvCxnSpPr>
            <a:cxnSpLocks noChangeShapeType="1"/>
          </p:cNvCxnSpPr>
          <p:nvPr/>
        </p:nvCxnSpPr>
        <p:spPr bwMode="auto">
          <a:xfrm>
            <a:off x="2208214" y="5805489"/>
            <a:ext cx="3240087"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6566" name="Text Box 54"/>
          <p:cNvSpPr txBox="1">
            <a:spLocks noChangeAspect="1" noChangeArrowheads="1"/>
          </p:cNvSpPr>
          <p:nvPr/>
        </p:nvSpPr>
        <p:spPr bwMode="auto">
          <a:xfrm>
            <a:off x="2566988" y="5740400"/>
            <a:ext cx="28003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17643" tIns="208822" rIns="417643" bIns="208822">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sz="2800" b="1">
                <a:solidFill>
                  <a:srgbClr val="000000"/>
                </a:solidFill>
                <a:cs typeface="Times New Roman" pitchFamily="18" charset="0"/>
              </a:rPr>
              <a:t>Log (DOS)</a:t>
            </a:r>
          </a:p>
        </p:txBody>
      </p:sp>
      <p:sp>
        <p:nvSpPr>
          <p:cNvPr id="20" name="Text Box 54"/>
          <p:cNvSpPr txBox="1">
            <a:spLocks noChangeAspect="1" noChangeArrowheads="1"/>
          </p:cNvSpPr>
          <p:nvPr/>
        </p:nvSpPr>
        <p:spPr bwMode="auto">
          <a:xfrm>
            <a:off x="911425" y="3069561"/>
            <a:ext cx="1959133" cy="852610"/>
          </a:xfrm>
          <a:prstGeom prst="rect">
            <a:avLst/>
          </a:prstGeom>
          <a:noFill/>
          <a:ln w="19050">
            <a:noFill/>
            <a:miter lim="800000"/>
            <a:headEnd/>
            <a:tailEnd/>
          </a:ln>
          <a:scene3d>
            <a:camera prst="orthographicFront">
              <a:rot lat="0" lon="0" rev="5400000"/>
            </a:camera>
            <a:lightRig rig="threePt" dir="t"/>
          </a:scene3d>
        </p:spPr>
        <p:txBody>
          <a:bodyPr wrap="none" lIns="417643" tIns="208822" rIns="417643" bIns="208822">
            <a:spAutoFit/>
          </a:bodyPr>
          <a:lstStyle/>
          <a:p>
            <a:pPr eaLnBrk="0" hangingPunct="0">
              <a:defRPr/>
            </a:pPr>
            <a:r>
              <a:rPr kumimoji="0" lang="en-US" altLang="ja-JP" sz="2800" b="1" dirty="0">
                <a:solidFill>
                  <a:srgbClr val="000000"/>
                </a:solidFill>
                <a:cs typeface="Times New Roman" pitchFamily="18" charset="0"/>
              </a:rPr>
              <a:t>Energy</a:t>
            </a:r>
          </a:p>
        </p:txBody>
      </p:sp>
      <p:cxnSp>
        <p:nvCxnSpPr>
          <p:cNvPr id="41" name="直線コネクタ 40"/>
          <p:cNvCxnSpPr/>
          <p:nvPr/>
        </p:nvCxnSpPr>
        <p:spPr>
          <a:xfrm rot="5400000">
            <a:off x="1765300" y="3059113"/>
            <a:ext cx="10287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Freeform 52"/>
          <p:cNvSpPr>
            <a:spLocks noChangeAspect="1"/>
          </p:cNvSpPr>
          <p:nvPr/>
        </p:nvSpPr>
        <p:spPr bwMode="auto">
          <a:xfrm>
            <a:off x="3383366" y="5157192"/>
            <a:ext cx="1632514" cy="662868"/>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scene3d>
            <a:camera prst="orthographicFront">
              <a:rot lat="10800000" lon="0" rev="0"/>
            </a:camera>
            <a:lightRig rig="threePt" dir="t"/>
          </a:scene3d>
        </p:spPr>
        <p:txBody>
          <a:bodyPr wrap="none" lIns="417643" tIns="208822" rIns="417643" bIns="208822" anchor="ctr"/>
          <a:lstStyle/>
          <a:p>
            <a:pPr>
              <a:defRPr/>
            </a:pPr>
            <a:endParaRPr lang="ja-JP" altLang="en-US" sz="1800" b="1">
              <a:solidFill>
                <a:srgbClr val="000000"/>
              </a:solidFill>
              <a:cs typeface="Times New Roman" pitchFamily="18" charset="0"/>
            </a:endParaRPr>
          </a:p>
        </p:txBody>
      </p:sp>
      <p:cxnSp>
        <p:nvCxnSpPr>
          <p:cNvPr id="51" name="直線コネクタ 50"/>
          <p:cNvCxnSpPr/>
          <p:nvPr/>
        </p:nvCxnSpPr>
        <p:spPr>
          <a:xfrm rot="10800000" flipV="1">
            <a:off x="2207568" y="4725144"/>
            <a:ext cx="1152128" cy="432048"/>
          </a:xfrm>
          <a:prstGeom prst="line">
            <a:avLst/>
          </a:prstGeom>
          <a:ln w="38100">
            <a:solidFill>
              <a:schemeClr val="accent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rot="10800000">
            <a:off x="1992314" y="2060575"/>
            <a:ext cx="6264275"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rot="5400000">
            <a:off x="6419057" y="3609182"/>
            <a:ext cx="3095625" cy="1588"/>
          </a:xfrm>
          <a:prstGeom prst="straightConnector1">
            <a:avLst/>
          </a:prstGeom>
          <a:ln w="38100">
            <a:solidFill>
              <a:srgbClr val="00009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2" name="角丸四角形 21"/>
          <p:cNvSpPr/>
          <p:nvPr/>
        </p:nvSpPr>
        <p:spPr>
          <a:xfrm>
            <a:off x="4584701" y="2636839"/>
            <a:ext cx="2519363" cy="801687"/>
          </a:xfrm>
          <a:prstGeom prst="roundRect">
            <a:avLst>
              <a:gd name="adj" fmla="val 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en-US" altLang="ja-JP" sz="2600" b="1" dirty="0">
                <a:solidFill>
                  <a:srgbClr val="FFFFFF"/>
                </a:solidFill>
                <a:latin typeface="Times New Roman" pitchFamily="18" charset="0"/>
                <a:ea typeface="ＭＳ Ｐゴシック" panose="020B0600070205080204" pitchFamily="50" charset="-128"/>
                <a:cs typeface="Times New Roman" pitchFamily="18" charset="0"/>
              </a:rPr>
              <a:t>(1) </a:t>
            </a:r>
            <a:r>
              <a:rPr kumimoji="0" lang="ja-JP" altLang="en-US" sz="2600" b="1" dirty="0">
                <a:solidFill>
                  <a:srgbClr val="FFFFFF"/>
                </a:solidFill>
                <a:latin typeface="Times New Roman" pitchFamily="18" charset="0"/>
                <a:ea typeface="ＭＳ Ｐゴシック" panose="020B0600070205080204" pitchFamily="50" charset="-128"/>
                <a:cs typeface="Times New Roman" pitchFamily="18" charset="0"/>
              </a:rPr>
              <a:t>ドナーの増加</a:t>
            </a:r>
            <a:endParaRPr lang="ja-JP" altLang="en-US" sz="2600" b="1" dirty="0">
              <a:solidFill>
                <a:srgbClr val="FFFFFF"/>
              </a:solidFill>
              <a:latin typeface="Times New Roman" pitchFamily="18" charset="0"/>
              <a:ea typeface="ＭＳ Ｐゴシック" panose="020B0600070205080204" pitchFamily="50" charset="-128"/>
              <a:cs typeface="Times New Roman" pitchFamily="18" charset="0"/>
            </a:endParaRPr>
          </a:p>
        </p:txBody>
      </p:sp>
      <p:sp>
        <p:nvSpPr>
          <p:cNvPr id="74" name="角丸四角形 21"/>
          <p:cNvSpPr/>
          <p:nvPr/>
        </p:nvSpPr>
        <p:spPr>
          <a:xfrm>
            <a:off x="4135438" y="4117976"/>
            <a:ext cx="3530600" cy="823913"/>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en-US" altLang="ja-JP" sz="2600" b="1" dirty="0">
                <a:solidFill>
                  <a:srgbClr val="FFFFFF"/>
                </a:solidFill>
                <a:latin typeface="Times New Roman" pitchFamily="18" charset="0"/>
                <a:ea typeface="ＭＳ Ｐゴシック" panose="020B0600070205080204" pitchFamily="50" charset="-128"/>
                <a:cs typeface="Times New Roman" pitchFamily="18" charset="0"/>
              </a:rPr>
              <a:t>(2) </a:t>
            </a:r>
            <a:r>
              <a:rPr kumimoji="0" lang="ja-JP" altLang="en-US" sz="2600" b="1" dirty="0">
                <a:solidFill>
                  <a:srgbClr val="FFFFFF"/>
                </a:solidFill>
                <a:latin typeface="Times New Roman" pitchFamily="18" charset="0"/>
                <a:ea typeface="ＭＳ Ｐゴシック" panose="020B0600070205080204" pitchFamily="50" charset="-128"/>
                <a:cs typeface="Times New Roman" pitchFamily="18" charset="0"/>
              </a:rPr>
              <a:t>深いアクセプター型</a:t>
            </a:r>
            <a:br>
              <a:rPr kumimoji="0" lang="en-US" altLang="ja-JP" sz="2600" b="1" dirty="0">
                <a:solidFill>
                  <a:srgbClr val="FFFFFF"/>
                </a:solidFill>
                <a:latin typeface="Times New Roman" pitchFamily="18" charset="0"/>
                <a:ea typeface="ＭＳ Ｐゴシック" panose="020B0600070205080204" pitchFamily="50" charset="-128"/>
                <a:cs typeface="Times New Roman" pitchFamily="18" charset="0"/>
              </a:rPr>
            </a:br>
            <a:r>
              <a:rPr kumimoji="0" lang="ja-JP" altLang="en-US" sz="2600" b="1" dirty="0">
                <a:solidFill>
                  <a:srgbClr val="FFFFFF"/>
                </a:solidFill>
                <a:latin typeface="Times New Roman" pitchFamily="18" charset="0"/>
                <a:ea typeface="ＭＳ Ｐゴシック" panose="020B0600070205080204" pitchFamily="50" charset="-128"/>
                <a:cs typeface="Times New Roman" pitchFamily="18" charset="0"/>
              </a:rPr>
              <a:t>　　準位の減少</a:t>
            </a:r>
            <a:endParaRPr lang="ja-JP" altLang="en-US" sz="2600" b="1" dirty="0">
              <a:solidFill>
                <a:srgbClr val="FFFFFF"/>
              </a:solidFill>
              <a:latin typeface="Times New Roman" pitchFamily="18" charset="0"/>
              <a:ea typeface="ＭＳ Ｐゴシック" panose="020B0600070205080204" pitchFamily="50" charset="-128"/>
              <a:cs typeface="Times New Roman" pitchFamily="18" charset="0"/>
            </a:endParaRPr>
          </a:p>
        </p:txBody>
      </p:sp>
      <p:cxnSp>
        <p:nvCxnSpPr>
          <p:cNvPr id="80" name="直線コネクタ 79"/>
          <p:cNvCxnSpPr/>
          <p:nvPr/>
        </p:nvCxnSpPr>
        <p:spPr>
          <a:xfrm rot="10800000">
            <a:off x="1992314" y="5157788"/>
            <a:ext cx="6264275"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0800000">
            <a:off x="3287713" y="2349501"/>
            <a:ext cx="1223962" cy="57467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10800000">
            <a:off x="3503613" y="4292601"/>
            <a:ext cx="647700" cy="3603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6580" name="Freeform 46"/>
          <p:cNvSpPr>
            <a:spLocks noChangeAspect="1"/>
          </p:cNvSpPr>
          <p:nvPr/>
        </p:nvSpPr>
        <p:spPr bwMode="auto">
          <a:xfrm>
            <a:off x="2208214" y="3573464"/>
            <a:ext cx="1584325" cy="935037"/>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noFill/>
          <a:ln w="381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417643" tIns="208822" rIns="417643" bIns="208822" anchor="ctr"/>
          <a:lstStyle/>
          <a:p>
            <a:endParaRPr lang="ja-JP" altLang="en-US">
              <a:solidFill>
                <a:prstClr val="black"/>
              </a:solidFill>
            </a:endParaRPr>
          </a:p>
        </p:txBody>
      </p:sp>
      <p:sp>
        <p:nvSpPr>
          <p:cNvPr id="66581" name="正方形/長方形 2"/>
          <p:cNvSpPr>
            <a:spLocks noChangeArrowheads="1"/>
          </p:cNvSpPr>
          <p:nvPr/>
        </p:nvSpPr>
        <p:spPr bwMode="auto">
          <a:xfrm>
            <a:off x="7945813" y="4083751"/>
            <a:ext cx="2678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b="1" dirty="0">
                <a:solidFill>
                  <a:srgbClr val="FF0000"/>
                </a:solidFill>
                <a:cs typeface="Times New Roman" pitchFamily="18" charset="0"/>
              </a:rPr>
              <a:t>単色光照射</a:t>
            </a:r>
            <a:br>
              <a:rPr lang="en-US" altLang="ja-JP" b="1" dirty="0">
                <a:solidFill>
                  <a:srgbClr val="FF0000"/>
                </a:solidFill>
                <a:cs typeface="Times New Roman" pitchFamily="18" charset="0"/>
              </a:rPr>
            </a:br>
            <a:r>
              <a:rPr lang="ja-JP" altLang="en-US" b="1" dirty="0">
                <a:solidFill>
                  <a:srgbClr val="FF0000"/>
                </a:solidFill>
                <a:cs typeface="Times New Roman" pitchFamily="18" charset="0"/>
              </a:rPr>
              <a:t>スペクトルで調べる</a:t>
            </a:r>
          </a:p>
        </p:txBody>
      </p:sp>
      <p:cxnSp>
        <p:nvCxnSpPr>
          <p:cNvPr id="43" name="直線コネクタ 42"/>
          <p:cNvCxnSpPr/>
          <p:nvPr/>
        </p:nvCxnSpPr>
        <p:spPr>
          <a:xfrm flipH="1">
            <a:off x="3792538" y="4076700"/>
            <a:ext cx="4464050"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3" name="上矢印 2"/>
          <p:cNvSpPr/>
          <p:nvPr/>
        </p:nvSpPr>
        <p:spPr>
          <a:xfrm>
            <a:off x="8256588" y="2085976"/>
            <a:ext cx="576262" cy="1990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400" b="1">
              <a:solidFill>
                <a:srgbClr val="FFFFFF"/>
              </a:solidFill>
              <a:latin typeface="Times New Roman" pitchFamily="18" charset="0"/>
              <a:ea typeface="ＭＳ Ｐゴシック" panose="020B0600070205080204" pitchFamily="50" charset="-128"/>
              <a:cs typeface="Times New Roman" pitchFamily="18" charset="0"/>
            </a:endParaRPr>
          </a:p>
        </p:txBody>
      </p:sp>
      <p:sp>
        <p:nvSpPr>
          <p:cNvPr id="66584" name="Rectangle 24"/>
          <p:cNvSpPr>
            <a:spLocks noChangeArrowheads="1"/>
          </p:cNvSpPr>
          <p:nvPr/>
        </p:nvSpPr>
        <p:spPr bwMode="auto">
          <a:xfrm>
            <a:off x="7666039" y="3429001"/>
            <a:ext cx="573087"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600" b="1">
                <a:solidFill>
                  <a:srgbClr val="3333CC"/>
                </a:solidFill>
                <a:cs typeface="Times New Roman" pitchFamily="18" charset="0"/>
              </a:rPr>
              <a:t>Eg</a:t>
            </a:r>
            <a:endParaRPr lang="ja-JP" altLang="en-US" sz="2600" b="1">
              <a:solidFill>
                <a:srgbClr val="3333CC"/>
              </a:solidFill>
              <a:cs typeface="Times New Roman" pitchFamily="18" charset="0"/>
            </a:endParaRPr>
          </a:p>
        </p:txBody>
      </p:sp>
      <p:sp>
        <p:nvSpPr>
          <p:cNvPr id="32" name="正方形/長方形 31"/>
          <p:cNvSpPr/>
          <p:nvPr/>
        </p:nvSpPr>
        <p:spPr>
          <a:xfrm>
            <a:off x="2208213" y="908051"/>
            <a:ext cx="6335712" cy="1152525"/>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1">
              <a:solidFill>
                <a:srgbClr val="FFFFFF"/>
              </a:solidFill>
              <a:latin typeface="Times New Roman" pitchFamily="18" charset="0"/>
              <a:ea typeface="ＭＳ Ｐゴシック" panose="020B0600070205080204" pitchFamily="50" charset="-128"/>
              <a:cs typeface="Times New Roman" pitchFamily="18" charset="0"/>
            </a:endParaRPr>
          </a:p>
        </p:txBody>
      </p:sp>
      <p:sp>
        <p:nvSpPr>
          <p:cNvPr id="33" name="正方形/長方形 32"/>
          <p:cNvSpPr/>
          <p:nvPr/>
        </p:nvSpPr>
        <p:spPr>
          <a:xfrm>
            <a:off x="2208213" y="5157788"/>
            <a:ext cx="6335712" cy="647700"/>
          </a:xfrm>
          <a:prstGeom prst="rect">
            <a:avLst/>
          </a:prstGeom>
          <a:solidFill>
            <a:srgbClr val="FF99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b="1">
              <a:solidFill>
                <a:srgbClr val="FFFFFF"/>
              </a:solidFill>
              <a:latin typeface="Times New Roman" pitchFamily="18" charset="0"/>
              <a:ea typeface="ＭＳ Ｐゴシック" panose="020B0600070205080204" pitchFamily="50" charset="-128"/>
              <a:cs typeface="Times New Roman" pitchFamily="18" charset="0"/>
            </a:endParaRPr>
          </a:p>
        </p:txBody>
      </p:sp>
      <p:cxnSp>
        <p:nvCxnSpPr>
          <p:cNvPr id="36" name="直線コネクタ 35"/>
          <p:cNvCxnSpPr/>
          <p:nvPr/>
        </p:nvCxnSpPr>
        <p:spPr>
          <a:xfrm flipH="1">
            <a:off x="2279650" y="2060576"/>
            <a:ext cx="1079500" cy="5048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588" name="正方形/長方形 36"/>
          <p:cNvSpPr>
            <a:spLocks noChangeArrowheads="1"/>
          </p:cNvSpPr>
          <p:nvPr/>
        </p:nvSpPr>
        <p:spPr bwMode="auto">
          <a:xfrm>
            <a:off x="2782889" y="1393825"/>
            <a:ext cx="682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800" b="1">
                <a:solidFill>
                  <a:srgbClr val="000000"/>
                </a:solidFill>
                <a:cs typeface="Times New Roman" pitchFamily="18" charset="0"/>
              </a:rPr>
              <a:t>CB</a:t>
            </a:r>
            <a:endParaRPr lang="ja-JP" altLang="en-US" sz="2800" b="1">
              <a:solidFill>
                <a:srgbClr val="000000"/>
              </a:solidFill>
              <a:cs typeface="Times New Roman" pitchFamily="18" charset="0"/>
            </a:endParaRPr>
          </a:p>
        </p:txBody>
      </p:sp>
      <p:sp>
        <p:nvSpPr>
          <p:cNvPr id="66589" name="正方形/長方形 58"/>
          <p:cNvSpPr>
            <a:spLocks noChangeArrowheads="1"/>
          </p:cNvSpPr>
          <p:nvPr/>
        </p:nvSpPr>
        <p:spPr bwMode="auto">
          <a:xfrm>
            <a:off x="2782888" y="5300664"/>
            <a:ext cx="77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800" b="1">
                <a:solidFill>
                  <a:srgbClr val="000000"/>
                </a:solidFill>
                <a:cs typeface="Times New Roman" pitchFamily="18" charset="0"/>
              </a:rPr>
              <a:t>VB </a:t>
            </a:r>
            <a:endParaRPr lang="ja-JP" altLang="en-US" sz="2800" b="1">
              <a:solidFill>
                <a:srgbClr val="000000"/>
              </a:solidFill>
              <a:cs typeface="Times New Roman" pitchFamily="18" charset="0"/>
            </a:endParaRPr>
          </a:p>
        </p:txBody>
      </p:sp>
      <p:cxnSp>
        <p:nvCxnSpPr>
          <p:cNvPr id="73" name="直線矢印コネクタ 72"/>
          <p:cNvCxnSpPr/>
          <p:nvPr/>
        </p:nvCxnSpPr>
        <p:spPr>
          <a:xfrm rot="5400000" flipH="1" flipV="1">
            <a:off x="2746376" y="2960689"/>
            <a:ext cx="360363" cy="158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6591" name="タイトル 1"/>
          <p:cNvSpPr>
            <a:spLocks noGrp="1"/>
          </p:cNvSpPr>
          <p:nvPr>
            <p:ph type="title" idx="4294967295"/>
          </p:nvPr>
        </p:nvSpPr>
        <p:spPr>
          <a:xfrm>
            <a:off x="1524000" y="1"/>
            <a:ext cx="9036050" cy="771896"/>
          </a:xfrm>
        </p:spPr>
        <p:txBody>
          <a:bodyPr/>
          <a:lstStyle/>
          <a:p>
            <a:r>
              <a:rPr lang="ja-JP" altLang="en-US" sz="3600" b="1" dirty="0">
                <a:solidFill>
                  <a:srgbClr val="0000FF"/>
                </a:solidFill>
                <a:latin typeface="Times New Roman" pitchFamily="18" charset="0"/>
                <a:cs typeface="Times New Roman" pitchFamily="18" charset="0"/>
              </a:rPr>
              <a:t>低温熱処理による負</a:t>
            </a:r>
            <a:r>
              <a:rPr lang="en-US" altLang="ja-JP" sz="3600" b="1" dirty="0" err="1">
                <a:solidFill>
                  <a:srgbClr val="0000FF"/>
                </a:solidFill>
                <a:latin typeface="Times New Roman" pitchFamily="18" charset="0"/>
                <a:cs typeface="Times New Roman" pitchFamily="18" charset="0"/>
              </a:rPr>
              <a:t>V</a:t>
            </a:r>
            <a:r>
              <a:rPr lang="en-US" altLang="ja-JP" sz="3600" b="1" baseline="-25000" dirty="0" err="1">
                <a:solidFill>
                  <a:srgbClr val="0000FF"/>
                </a:solidFill>
                <a:latin typeface="Times New Roman" pitchFamily="18" charset="0"/>
                <a:cs typeface="Times New Roman" pitchFamily="18" charset="0"/>
              </a:rPr>
              <a:t>th</a:t>
            </a:r>
            <a:r>
              <a:rPr lang="ja-JP" altLang="en-US" sz="3600" b="1" dirty="0">
                <a:solidFill>
                  <a:srgbClr val="0000FF"/>
                </a:solidFill>
                <a:latin typeface="Times New Roman" pitchFamily="18" charset="0"/>
                <a:cs typeface="Times New Roman" pitchFamily="18" charset="0"/>
              </a:rPr>
              <a:t>シフトの原因</a:t>
            </a:r>
            <a:r>
              <a:rPr lang="en-US" altLang="ja-JP" sz="3600" b="1" dirty="0">
                <a:solidFill>
                  <a:srgbClr val="0000FF"/>
                </a:solidFill>
                <a:latin typeface="Times New Roman" pitchFamily="18" charset="0"/>
                <a:cs typeface="Times New Roman" pitchFamily="18" charset="0"/>
              </a:rPr>
              <a:t>:</a:t>
            </a:r>
            <a:r>
              <a:rPr lang="ja-JP" altLang="en-US" sz="3600" b="1" dirty="0">
                <a:solidFill>
                  <a:srgbClr val="0000FF"/>
                </a:solidFill>
                <a:latin typeface="Times New Roman" pitchFamily="18" charset="0"/>
                <a:cs typeface="Times New Roman" pitchFamily="18" charset="0"/>
              </a:rPr>
              <a:t> 可能性</a:t>
            </a:r>
            <a:endParaRPr lang="ja-JP"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332309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7603-3E8E-82BA-D1AD-2E32040D0DD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C2D76B-BEA1-F196-F9FE-B1D9D450861E}"/>
              </a:ext>
            </a:extLst>
          </p:cNvPr>
          <p:cNvSpPr>
            <a:spLocks noGrp="1"/>
          </p:cNvSpPr>
          <p:nvPr>
            <p:ph type="title"/>
          </p:nvPr>
        </p:nvSpPr>
        <p:spPr>
          <a:xfrm>
            <a:off x="0" y="0"/>
            <a:ext cx="121920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fontAlgn="base">
              <a:spcAft>
                <a:spcPct val="0"/>
              </a:spcAft>
            </a:pPr>
            <a:r>
              <a:rPr lang="ja-JP" altLang="en-US" dirty="0">
                <a:solidFill>
                  <a:srgbClr val="0000FF"/>
                </a:solidFill>
              </a:rPr>
              <a:t>講義の目的</a:t>
            </a:r>
          </a:p>
        </p:txBody>
      </p:sp>
      <p:sp>
        <p:nvSpPr>
          <p:cNvPr id="3" name="コンテンツ プレースホルダー 2">
            <a:extLst>
              <a:ext uri="{FF2B5EF4-FFF2-40B4-BE49-F238E27FC236}">
                <a16:creationId xmlns:a16="http://schemas.microsoft.com/office/drawing/2014/main" id="{FC46CB1D-D75D-1000-5450-2F2B768C6D92}"/>
              </a:ext>
            </a:extLst>
          </p:cNvPr>
          <p:cNvSpPr>
            <a:spLocks noGrp="1"/>
          </p:cNvSpPr>
          <p:nvPr>
            <p:ph idx="1"/>
          </p:nvPr>
        </p:nvSpPr>
        <p:spPr>
          <a:xfrm>
            <a:off x="407368" y="980728"/>
            <a:ext cx="11357811" cy="5111013"/>
          </a:xfrm>
        </p:spPr>
        <p:txBody>
          <a:bodyPr>
            <a:normAutofit/>
          </a:bodyPr>
          <a:lstStyle/>
          <a:p>
            <a:pPr marL="0" indent="0">
              <a:lnSpc>
                <a:spcPct val="120000"/>
              </a:lnSpc>
              <a:spcBef>
                <a:spcPts val="600"/>
              </a:spcBef>
              <a:buNone/>
            </a:pPr>
            <a:r>
              <a:rPr lang="en-US" altLang="ja-JP" sz="4800" dirty="0">
                <a:latin typeface="Times New Roman" panose="02020603050405020304" pitchFamily="18" charset="0"/>
                <a:ea typeface="ＭＳ ゴシック" panose="020B0609070205080204" pitchFamily="49" charset="-128"/>
                <a:cs typeface="Times New Roman" panose="02020603050405020304" pitchFamily="18" charset="0"/>
              </a:rPr>
              <a:t>AOS TFT</a:t>
            </a:r>
            <a:r>
              <a:rPr lang="ja-JP" altLang="en-US" sz="4800" dirty="0">
                <a:latin typeface="Times New Roman" panose="02020603050405020304" pitchFamily="18" charset="0"/>
                <a:ea typeface="ＭＳ ゴシック" panose="020B0609070205080204" pitchFamily="49" charset="-128"/>
                <a:cs typeface="Times New Roman" panose="02020603050405020304" pitchFamily="18" charset="0"/>
              </a:rPr>
              <a:t>の動作特性の特徴と、</a:t>
            </a:r>
            <a:endParaRPr lang="en-US" altLang="ja-JP" sz="4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spcBef>
                <a:spcPts val="600"/>
              </a:spcBef>
              <a:buNone/>
            </a:pPr>
            <a:r>
              <a:rPr lang="ja-JP" altLang="en-US" sz="4800" dirty="0">
                <a:latin typeface="Times New Roman" panose="02020603050405020304" pitchFamily="18" charset="0"/>
                <a:ea typeface="ＭＳ ゴシック" panose="020B0609070205080204" pitchFamily="49" charset="-128"/>
                <a:cs typeface="Times New Roman" panose="02020603050405020304" pitchFamily="18" charset="0"/>
              </a:rPr>
              <a:t>その起源を理解する</a:t>
            </a:r>
            <a:endParaRPr lang="en-US" altLang="ja-JP" sz="4800" dirty="0">
              <a:latin typeface="Times New Roman" panose="02020603050405020304" pitchFamily="18" charset="0"/>
              <a:ea typeface="ＭＳ ゴシック" panose="020B0609070205080204" pitchFamily="49" charset="-128"/>
              <a:cs typeface="Times New Roman" panose="02020603050405020304" pitchFamily="18" charset="0"/>
            </a:endParaRPr>
          </a:p>
          <a:p>
            <a:pPr marL="0" indent="0">
              <a:lnSpc>
                <a:spcPct val="120000"/>
              </a:lnSpc>
              <a:spcBef>
                <a:spcPts val="600"/>
              </a:spcBef>
              <a:buNone/>
            </a:pPr>
            <a:endParaRPr lang="en-US" altLang="ja-JP" sz="4800" dirty="0">
              <a:latin typeface="Times New Roman" panose="02020603050405020304" pitchFamily="18" charset="0"/>
              <a:ea typeface="ＭＳ ゴシック" panose="020B0609070205080204" pitchFamily="49" charset="-128"/>
              <a:cs typeface="Times New Roman" panose="02020603050405020304" pitchFamily="18" charset="0"/>
            </a:endParaRPr>
          </a:p>
          <a:p>
            <a:pPr>
              <a:lnSpc>
                <a:spcPct val="120000"/>
              </a:lnSpc>
              <a:spcBef>
                <a:spcPts val="600"/>
              </a:spcBef>
              <a:buFont typeface="Arial" panose="020B0604020202020204" pitchFamily="34" charset="0"/>
              <a:buChar char="•"/>
            </a:pPr>
            <a:r>
              <a:rPr lang="ja-JP" altLang="en-US" sz="4800" b="1" dirty="0">
                <a:latin typeface="Times New Roman" panose="02020603050405020304" pitchFamily="18" charset="0"/>
                <a:ea typeface="ＭＳ ゴシック" panose="020B0609070205080204" pitchFamily="49" charset="-128"/>
                <a:cs typeface="Times New Roman" panose="02020603050405020304" pitchFamily="18" charset="0"/>
              </a:rPr>
              <a:t>ギャップ内欠陥 </a:t>
            </a:r>
            <a:r>
              <a:rPr lang="en-US" altLang="ja-JP" sz="4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4800" b="1" dirty="0">
                <a:latin typeface="Times New Roman" panose="02020603050405020304" pitchFamily="18" charset="0"/>
                <a:ea typeface="ＭＳ ゴシック" panose="020B0609070205080204" pitchFamily="49" charset="-128"/>
                <a:cs typeface="Times New Roman" panose="02020603050405020304" pitchFamily="18" charset="0"/>
              </a:rPr>
              <a:t>電子トラップ</a:t>
            </a:r>
            <a:r>
              <a:rPr lang="en-US" altLang="ja-JP" sz="4800" b="1" dirty="0">
                <a:latin typeface="Times New Roman" panose="02020603050405020304" pitchFamily="18" charset="0"/>
                <a:ea typeface="ＭＳ ゴシック" panose="020B0609070205080204" pitchFamily="49" charset="-128"/>
                <a:cs typeface="Times New Roman" panose="02020603050405020304" pitchFamily="18" charset="0"/>
              </a:rPr>
              <a:t>)</a:t>
            </a:r>
            <a:r>
              <a:rPr lang="ja-JP" altLang="en-US" sz="4800" b="1" dirty="0">
                <a:latin typeface="Times New Roman" panose="02020603050405020304" pitchFamily="18" charset="0"/>
                <a:ea typeface="ＭＳ ゴシック" panose="020B0609070205080204" pitchFamily="49" charset="-128"/>
                <a:cs typeface="Times New Roman" panose="02020603050405020304" pitchFamily="18" charset="0"/>
              </a:rPr>
              <a:t> の効果</a:t>
            </a:r>
            <a:endParaRPr lang="en-US" altLang="ja-JP" sz="4800" b="1" dirty="0">
              <a:latin typeface="Times New Roman" panose="02020603050405020304" pitchFamily="18" charset="0"/>
              <a:ea typeface="ＭＳ ゴシック" panose="020B0609070205080204" pitchFamily="49" charset="-128"/>
              <a:cs typeface="Times New Roman" panose="02020603050405020304" pitchFamily="18" charset="0"/>
            </a:endParaRPr>
          </a:p>
          <a:p>
            <a:pPr>
              <a:lnSpc>
                <a:spcPct val="120000"/>
              </a:lnSpc>
              <a:spcBef>
                <a:spcPts val="600"/>
              </a:spcBef>
              <a:buFont typeface="Arial" panose="020B0604020202020204" pitchFamily="34" charset="0"/>
              <a:buChar char="•"/>
            </a:pPr>
            <a:r>
              <a:rPr lang="ja-JP" altLang="en-US" sz="4800" b="1" dirty="0">
                <a:latin typeface="Times New Roman" panose="02020603050405020304" pitchFamily="18" charset="0"/>
                <a:ea typeface="ＭＳ ゴシック" panose="020B0609070205080204" pitchFamily="49" charset="-128"/>
                <a:cs typeface="Times New Roman" panose="02020603050405020304" pitchFamily="18" charset="0"/>
              </a:rPr>
              <a:t>よい</a:t>
            </a:r>
            <a:r>
              <a:rPr lang="en-US" altLang="ja-JP" sz="4800" b="1" dirty="0">
                <a:latin typeface="Times New Roman" panose="02020603050405020304" pitchFamily="18" charset="0"/>
                <a:ea typeface="ＭＳ ゴシック" panose="020B0609070205080204" pitchFamily="49" charset="-128"/>
                <a:cs typeface="Times New Roman" panose="02020603050405020304" pitchFamily="18" charset="0"/>
              </a:rPr>
              <a:t>AOS</a:t>
            </a:r>
            <a:r>
              <a:rPr lang="ja-JP" altLang="en-US" sz="4800" b="1" dirty="0">
                <a:latin typeface="Times New Roman" panose="02020603050405020304" pitchFamily="18" charset="0"/>
                <a:ea typeface="ＭＳ ゴシック" panose="020B0609070205080204" pitchFamily="49" charset="-128"/>
                <a:cs typeface="Times New Roman" panose="02020603050405020304" pitchFamily="18" charset="0"/>
              </a:rPr>
              <a:t> </a:t>
            </a:r>
            <a:r>
              <a:rPr lang="en-US" altLang="ja-JP" sz="4800" b="1" dirty="0">
                <a:latin typeface="Times New Roman" panose="02020603050405020304" pitchFamily="18" charset="0"/>
                <a:ea typeface="ＭＳ ゴシック" panose="020B0609070205080204" pitchFamily="49" charset="-128"/>
                <a:cs typeface="Times New Roman" panose="02020603050405020304" pitchFamily="18" charset="0"/>
              </a:rPr>
              <a:t>TFT</a:t>
            </a:r>
            <a:r>
              <a:rPr lang="ja-JP" altLang="en-US" sz="4800" b="1" dirty="0">
                <a:latin typeface="Times New Roman" panose="02020603050405020304" pitchFamily="18" charset="0"/>
                <a:ea typeface="ＭＳ ゴシック" panose="020B0609070205080204" pitchFamily="49" charset="-128"/>
                <a:cs typeface="Times New Roman" panose="02020603050405020304" pitchFamily="18" charset="0"/>
              </a:rPr>
              <a:t>を作るための条件</a:t>
            </a:r>
            <a:endParaRPr lang="en-US" altLang="ja-JP" sz="4800" b="1" dirty="0">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28995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8514" name="グループ化 2"/>
          <p:cNvGrpSpPr>
            <a:grpSpLocks/>
          </p:cNvGrpSpPr>
          <p:nvPr/>
        </p:nvGrpSpPr>
        <p:grpSpPr bwMode="auto">
          <a:xfrm>
            <a:off x="7437439" y="2862264"/>
            <a:ext cx="3843337" cy="3843337"/>
            <a:chOff x="4776160" y="42161"/>
            <a:chExt cx="6553200" cy="6553200"/>
          </a:xfrm>
        </p:grpSpPr>
        <p:pic>
          <p:nvPicPr>
            <p:cNvPr id="448539" name="Picture 3" descr="C:\Documents and Settings\khlabmembers\デスクトップ\PE-ΔVth'.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160" y="42161"/>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40" name="正方形/長方形 1"/>
            <p:cNvSpPr>
              <a:spLocks noChangeArrowheads="1"/>
            </p:cNvSpPr>
            <p:nvPr/>
          </p:nvSpPr>
          <p:spPr bwMode="auto">
            <a:xfrm>
              <a:off x="9509733" y="2670429"/>
              <a:ext cx="314942" cy="787077"/>
            </a:xfrm>
            <a:prstGeom prst="rect">
              <a:avLst/>
            </a:prstGeom>
            <a:solidFill>
              <a:srgbClr val="FFC000">
                <a:alpha val="1215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ja-JP" altLang="en-US" b="1">
                <a:solidFill>
                  <a:srgbClr val="FF0000"/>
                </a:solidFill>
                <a:ea typeface="ＭＳ Ｐゴシック"/>
              </a:endParaRPr>
            </a:p>
          </p:txBody>
        </p:sp>
        <p:sp>
          <p:nvSpPr>
            <p:cNvPr id="32" name="正方形/長方形 31"/>
            <p:cNvSpPr/>
            <p:nvPr/>
          </p:nvSpPr>
          <p:spPr>
            <a:xfrm>
              <a:off x="9337144" y="824430"/>
              <a:ext cx="749789" cy="4653017"/>
            </a:xfrm>
            <a:prstGeom prst="rect">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solidFill>
                  <a:srgbClr val="FFFFFF"/>
                </a:solidFill>
                <a:latin typeface="Arial"/>
                <a:ea typeface="ＭＳ Ｐゴシック"/>
              </a:endParaRPr>
            </a:p>
          </p:txBody>
        </p:sp>
        <p:cxnSp>
          <p:nvCxnSpPr>
            <p:cNvPr id="33" name="直線矢印コネクタ 32"/>
            <p:cNvCxnSpPr/>
            <p:nvPr/>
          </p:nvCxnSpPr>
          <p:spPr>
            <a:xfrm flipV="1">
              <a:off x="7972909" y="394047"/>
              <a:ext cx="1391303" cy="165657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48543" name="正方形/長方形 33"/>
            <p:cNvSpPr>
              <a:spLocks noChangeArrowheads="1"/>
            </p:cNvSpPr>
            <p:nvPr/>
          </p:nvSpPr>
          <p:spPr bwMode="auto">
            <a:xfrm>
              <a:off x="6172670" y="1924671"/>
              <a:ext cx="2952084" cy="141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b="1">
                  <a:solidFill>
                    <a:srgbClr val="0000FF"/>
                  </a:solidFill>
                  <a:ea typeface="ＭＳ Ｐゴシック"/>
                </a:rPr>
                <a:t>低温熱処理</a:t>
              </a:r>
              <a:br>
                <a:rPr lang="en-US" altLang="ja-JP" b="1">
                  <a:solidFill>
                    <a:srgbClr val="0000FF"/>
                  </a:solidFill>
                  <a:ea typeface="ＭＳ Ｐゴシック"/>
                </a:rPr>
              </a:br>
              <a:r>
                <a:rPr lang="ja-JP" altLang="en-US" b="1">
                  <a:solidFill>
                    <a:srgbClr val="0000FF"/>
                  </a:solidFill>
                  <a:ea typeface="ＭＳ Ｐゴシック"/>
                </a:rPr>
                <a:t>により減少</a:t>
              </a:r>
            </a:p>
          </p:txBody>
        </p:sp>
      </p:grpSp>
      <p:sp>
        <p:nvSpPr>
          <p:cNvPr id="83" name="正方形/長方形 82"/>
          <p:cNvSpPr/>
          <p:nvPr/>
        </p:nvSpPr>
        <p:spPr>
          <a:xfrm>
            <a:off x="2208213" y="908051"/>
            <a:ext cx="6335712" cy="1152525"/>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solidFill>
                <a:srgbClr val="FFFFFF"/>
              </a:solidFill>
              <a:latin typeface="Times New Roman" pitchFamily="18" charset="0"/>
              <a:ea typeface="ＭＳ Ｐゴシック"/>
              <a:cs typeface="Times New Roman" pitchFamily="18" charset="0"/>
            </a:endParaRPr>
          </a:p>
        </p:txBody>
      </p:sp>
      <p:sp>
        <p:nvSpPr>
          <p:cNvPr id="84" name="正方形/長方形 83"/>
          <p:cNvSpPr/>
          <p:nvPr/>
        </p:nvSpPr>
        <p:spPr>
          <a:xfrm>
            <a:off x="2208213" y="5157788"/>
            <a:ext cx="6335712" cy="647700"/>
          </a:xfrm>
          <a:prstGeom prst="rect">
            <a:avLst/>
          </a:prstGeom>
          <a:solidFill>
            <a:srgbClr val="FF99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solidFill>
                <a:srgbClr val="FFFFFF"/>
              </a:solidFill>
              <a:latin typeface="Times New Roman" pitchFamily="18" charset="0"/>
              <a:ea typeface="ＭＳ Ｐゴシック"/>
              <a:cs typeface="Times New Roman" pitchFamily="18" charset="0"/>
            </a:endParaRPr>
          </a:p>
        </p:txBody>
      </p:sp>
      <p:sp>
        <p:nvSpPr>
          <p:cNvPr id="448517" name="Freeform 46"/>
          <p:cNvSpPr>
            <a:spLocks noChangeAspect="1"/>
          </p:cNvSpPr>
          <p:nvPr/>
        </p:nvSpPr>
        <p:spPr bwMode="auto">
          <a:xfrm>
            <a:off x="2208213" y="2193925"/>
            <a:ext cx="1008062" cy="241300"/>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gradFill rotWithShape="1">
            <a:gsLst>
              <a:gs pos="0">
                <a:srgbClr val="000000"/>
              </a:gs>
              <a:gs pos="39999">
                <a:srgbClr val="0A128C"/>
              </a:gs>
              <a:gs pos="70000">
                <a:srgbClr val="181CC7"/>
              </a:gs>
              <a:gs pos="88000">
                <a:srgbClr val="7005D4"/>
              </a:gs>
              <a:gs pos="100000">
                <a:srgbClr val="8C3D9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417643" tIns="208822" rIns="417643" bIns="208822" anchor="ctr"/>
          <a:lstStyle/>
          <a:p>
            <a:endParaRPr lang="ja-JP" altLang="en-US" sz="1600" b="1">
              <a:solidFill>
                <a:srgbClr val="0000FF"/>
              </a:solidFill>
              <a:ea typeface="ＭＳ Ｐゴシック"/>
            </a:endParaRPr>
          </a:p>
        </p:txBody>
      </p:sp>
      <p:sp>
        <p:nvSpPr>
          <p:cNvPr id="448518" name="Freeform 52"/>
          <p:cNvSpPr>
            <a:spLocks noChangeAspect="1"/>
          </p:cNvSpPr>
          <p:nvPr/>
        </p:nvSpPr>
        <p:spPr bwMode="auto">
          <a:xfrm>
            <a:off x="3384550" y="893763"/>
            <a:ext cx="1631950" cy="1166812"/>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417643" tIns="208822" rIns="417643" bIns="208822" anchor="ctr"/>
          <a:lstStyle/>
          <a:p>
            <a:endParaRPr lang="ja-JP" altLang="en-US" sz="1600" b="1">
              <a:solidFill>
                <a:srgbClr val="0000FF"/>
              </a:solidFill>
              <a:ea typeface="ＭＳ Ｐゴシック"/>
            </a:endParaRPr>
          </a:p>
        </p:txBody>
      </p:sp>
      <p:cxnSp>
        <p:nvCxnSpPr>
          <p:cNvPr id="448519" name="直線矢印コネクタ 286"/>
          <p:cNvCxnSpPr>
            <a:cxnSpLocks noChangeShapeType="1"/>
          </p:cNvCxnSpPr>
          <p:nvPr/>
        </p:nvCxnSpPr>
        <p:spPr bwMode="auto">
          <a:xfrm rot="5400000" flipH="1" flipV="1">
            <a:off x="-238125" y="3357564"/>
            <a:ext cx="4894263"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8520" name="直線矢印コネクタ 287"/>
          <p:cNvCxnSpPr>
            <a:cxnSpLocks noChangeShapeType="1"/>
          </p:cNvCxnSpPr>
          <p:nvPr/>
        </p:nvCxnSpPr>
        <p:spPr bwMode="auto">
          <a:xfrm>
            <a:off x="2208214" y="5805489"/>
            <a:ext cx="3240087"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48521" name="Text Box 54"/>
          <p:cNvSpPr txBox="1">
            <a:spLocks noChangeAspect="1" noChangeArrowheads="1"/>
          </p:cNvSpPr>
          <p:nvPr/>
        </p:nvSpPr>
        <p:spPr bwMode="auto">
          <a:xfrm>
            <a:off x="2566989" y="5740400"/>
            <a:ext cx="23002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417643" tIns="208822" rIns="417643" bIns="208822">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r>
              <a:rPr kumimoji="0" lang="en-US" altLang="ja-JP" sz="1800" b="0">
                <a:solidFill>
                  <a:srgbClr val="000000"/>
                </a:solidFill>
                <a:cs typeface="Times New Roman" pitchFamily="18" charset="0"/>
              </a:rPr>
              <a:t>Log (DOS)</a:t>
            </a:r>
          </a:p>
        </p:txBody>
      </p:sp>
      <p:sp>
        <p:nvSpPr>
          <p:cNvPr id="20" name="Text Box 54"/>
          <p:cNvSpPr txBox="1">
            <a:spLocks noChangeAspect="1" noChangeArrowheads="1"/>
          </p:cNvSpPr>
          <p:nvPr/>
        </p:nvSpPr>
        <p:spPr bwMode="auto">
          <a:xfrm>
            <a:off x="965364" y="3069562"/>
            <a:ext cx="1561588" cy="698721"/>
          </a:xfrm>
          <a:prstGeom prst="rect">
            <a:avLst/>
          </a:prstGeom>
          <a:noFill/>
          <a:ln w="19050">
            <a:noFill/>
            <a:miter lim="800000"/>
            <a:headEnd/>
            <a:tailEnd/>
          </a:ln>
          <a:scene3d>
            <a:camera prst="orthographicFront">
              <a:rot lat="0" lon="0" rev="5400000"/>
            </a:camera>
            <a:lightRig rig="threePt" dir="t"/>
          </a:scene3d>
        </p:spPr>
        <p:txBody>
          <a:bodyPr wrap="none" lIns="417643" tIns="208822" rIns="417643" bIns="208822">
            <a:spAutoFit/>
          </a:bodyPr>
          <a:lstStyle/>
          <a:p>
            <a:pPr eaLnBrk="0" hangingPunct="0">
              <a:defRPr/>
            </a:pPr>
            <a:r>
              <a:rPr kumimoji="0" lang="en-US" altLang="ja-JP" sz="1800" dirty="0">
                <a:solidFill>
                  <a:srgbClr val="0000FF"/>
                </a:solidFill>
                <a:ea typeface="HG丸ｺﾞｼｯｸM-PRO" pitchFamily="50" charset="-128"/>
                <a:cs typeface="Times New Roman" pitchFamily="18" charset="0"/>
              </a:rPr>
              <a:t>Energy</a:t>
            </a:r>
          </a:p>
        </p:txBody>
      </p:sp>
      <p:cxnSp>
        <p:nvCxnSpPr>
          <p:cNvPr id="36" name="直線コネクタ 35"/>
          <p:cNvCxnSpPr/>
          <p:nvPr/>
        </p:nvCxnSpPr>
        <p:spPr>
          <a:xfrm rot="10800000" flipV="1">
            <a:off x="2351088" y="2060576"/>
            <a:ext cx="1008062" cy="5048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8524" name="正方形/長方形 36"/>
          <p:cNvSpPr>
            <a:spLocks noChangeArrowheads="1"/>
          </p:cNvSpPr>
          <p:nvPr/>
        </p:nvSpPr>
        <p:spPr bwMode="auto">
          <a:xfrm>
            <a:off x="2782889" y="981075"/>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a:solidFill>
                  <a:srgbClr val="0000FF"/>
                </a:solidFill>
                <a:ea typeface="HG丸ｺﾞｼｯｸM-PRO" pitchFamily="50" charset="-128"/>
                <a:cs typeface="Times New Roman" pitchFamily="18" charset="0"/>
              </a:rPr>
              <a:t>CB</a:t>
            </a:r>
            <a:endParaRPr lang="ja-JP" altLang="en-US" sz="1800">
              <a:solidFill>
                <a:srgbClr val="0000FF"/>
              </a:solidFill>
              <a:ea typeface="HG丸ｺﾞｼｯｸM-PRO" pitchFamily="50" charset="-128"/>
              <a:cs typeface="Times New Roman" pitchFamily="18" charset="0"/>
            </a:endParaRPr>
          </a:p>
        </p:txBody>
      </p:sp>
      <p:cxnSp>
        <p:nvCxnSpPr>
          <p:cNvPr id="41" name="直線コネクタ 40"/>
          <p:cNvCxnSpPr/>
          <p:nvPr/>
        </p:nvCxnSpPr>
        <p:spPr>
          <a:xfrm rot="5400000">
            <a:off x="1765300" y="3059113"/>
            <a:ext cx="10287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48526" name="正方形/長方形 48"/>
          <p:cNvSpPr>
            <a:spLocks noChangeArrowheads="1"/>
          </p:cNvSpPr>
          <p:nvPr/>
        </p:nvSpPr>
        <p:spPr bwMode="auto">
          <a:xfrm>
            <a:off x="2230438" y="3933825"/>
            <a:ext cx="92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a:solidFill>
                  <a:srgbClr val="000099"/>
                </a:solidFill>
                <a:ea typeface="HG丸ｺﾞｼｯｸM-PRO" pitchFamily="50" charset="-128"/>
                <a:cs typeface="Times New Roman" pitchFamily="18" charset="0"/>
              </a:rPr>
              <a:t>~1.5 eV</a:t>
            </a:r>
            <a:endParaRPr lang="ja-JP" altLang="en-US" sz="1800">
              <a:solidFill>
                <a:srgbClr val="000099"/>
              </a:solidFill>
              <a:ea typeface="HG丸ｺﾞｼｯｸM-PRO" pitchFamily="50" charset="-128"/>
              <a:cs typeface="Times New Roman" pitchFamily="18" charset="0"/>
            </a:endParaRPr>
          </a:p>
        </p:txBody>
      </p:sp>
      <p:sp>
        <p:nvSpPr>
          <p:cNvPr id="50" name="Freeform 52"/>
          <p:cNvSpPr>
            <a:spLocks noChangeAspect="1"/>
          </p:cNvSpPr>
          <p:nvPr/>
        </p:nvSpPr>
        <p:spPr bwMode="auto">
          <a:xfrm>
            <a:off x="3383366" y="5157192"/>
            <a:ext cx="1632514" cy="662868"/>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scene3d>
            <a:camera prst="orthographicFront">
              <a:rot lat="10800000" lon="0" rev="0"/>
            </a:camera>
            <a:lightRig rig="threePt" dir="t"/>
          </a:scene3d>
        </p:spPr>
        <p:txBody>
          <a:bodyPr wrap="none" lIns="417643" tIns="208822" rIns="417643" bIns="208822" anchor="ctr"/>
          <a:lstStyle/>
          <a:p>
            <a:pPr>
              <a:defRPr/>
            </a:pPr>
            <a:endParaRPr lang="ja-JP" altLang="en-US" sz="1800">
              <a:solidFill>
                <a:srgbClr val="0000FF"/>
              </a:solidFill>
              <a:ea typeface="HG丸ｺﾞｼｯｸM-PRO" pitchFamily="50" charset="-128"/>
              <a:cs typeface="Times New Roman" pitchFamily="18" charset="0"/>
            </a:endParaRPr>
          </a:p>
        </p:txBody>
      </p:sp>
      <p:cxnSp>
        <p:nvCxnSpPr>
          <p:cNvPr id="51" name="直線コネクタ 50"/>
          <p:cNvCxnSpPr/>
          <p:nvPr/>
        </p:nvCxnSpPr>
        <p:spPr>
          <a:xfrm rot="10800000" flipV="1">
            <a:off x="2207568" y="4725144"/>
            <a:ext cx="1152128" cy="432048"/>
          </a:xfrm>
          <a:prstGeom prst="line">
            <a:avLst/>
          </a:prstGeom>
          <a:ln w="38100">
            <a:solidFill>
              <a:schemeClr val="accent2"/>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448529" name="正方形/長方形 58"/>
          <p:cNvSpPr>
            <a:spLocks noChangeArrowheads="1"/>
          </p:cNvSpPr>
          <p:nvPr/>
        </p:nvSpPr>
        <p:spPr bwMode="auto">
          <a:xfrm>
            <a:off x="2782888" y="5300664"/>
            <a:ext cx="563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800">
                <a:solidFill>
                  <a:srgbClr val="0000FF"/>
                </a:solidFill>
                <a:ea typeface="HG丸ｺﾞｼｯｸM-PRO" pitchFamily="50" charset="-128"/>
                <a:cs typeface="Times New Roman" pitchFamily="18" charset="0"/>
              </a:rPr>
              <a:t>VB </a:t>
            </a:r>
            <a:endParaRPr lang="ja-JP" altLang="en-US" sz="1800">
              <a:solidFill>
                <a:srgbClr val="0000FF"/>
              </a:solidFill>
              <a:ea typeface="HG丸ｺﾞｼｯｸM-PRO" pitchFamily="50" charset="-128"/>
              <a:cs typeface="Times New Roman" pitchFamily="18" charset="0"/>
            </a:endParaRPr>
          </a:p>
        </p:txBody>
      </p:sp>
      <p:cxnSp>
        <p:nvCxnSpPr>
          <p:cNvPr id="63" name="直線コネクタ 62"/>
          <p:cNvCxnSpPr/>
          <p:nvPr/>
        </p:nvCxnSpPr>
        <p:spPr>
          <a:xfrm rot="10800000">
            <a:off x="1992314" y="2060575"/>
            <a:ext cx="6264275"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72" name="角丸四角形 21"/>
          <p:cNvSpPr/>
          <p:nvPr/>
        </p:nvSpPr>
        <p:spPr>
          <a:xfrm>
            <a:off x="4584700" y="2276476"/>
            <a:ext cx="2806700" cy="936625"/>
          </a:xfrm>
          <a:prstGeom prst="roundRect">
            <a:avLst>
              <a:gd name="adj" fmla="val 0"/>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en-US" altLang="ja-JP" sz="3200" dirty="0">
                <a:solidFill>
                  <a:srgbClr val="FFFFFF"/>
                </a:solidFill>
                <a:latin typeface="Times New Roman" pitchFamily="18" charset="0"/>
                <a:ea typeface="ＭＳ Ｐゴシック"/>
                <a:cs typeface="Times New Roman" pitchFamily="18" charset="0"/>
              </a:rPr>
              <a:t>(1) </a:t>
            </a:r>
            <a:r>
              <a:rPr kumimoji="0" lang="ja-JP" altLang="en-US" sz="3200" dirty="0">
                <a:solidFill>
                  <a:srgbClr val="FFFFFF"/>
                </a:solidFill>
                <a:latin typeface="Times New Roman" pitchFamily="18" charset="0"/>
                <a:ea typeface="ＭＳ Ｐゴシック"/>
                <a:cs typeface="Times New Roman" pitchFamily="18" charset="0"/>
              </a:rPr>
              <a:t>ドナー準位の増大</a:t>
            </a:r>
            <a:endParaRPr lang="ja-JP" altLang="en-US" sz="3200" dirty="0">
              <a:solidFill>
                <a:srgbClr val="FFFFFF"/>
              </a:solidFill>
              <a:latin typeface="Times New Roman" pitchFamily="18" charset="0"/>
              <a:ea typeface="ＭＳ Ｐゴシック"/>
              <a:cs typeface="Times New Roman" pitchFamily="18" charset="0"/>
            </a:endParaRPr>
          </a:p>
        </p:txBody>
      </p:sp>
      <p:cxnSp>
        <p:nvCxnSpPr>
          <p:cNvPr id="80" name="直線コネクタ 79"/>
          <p:cNvCxnSpPr/>
          <p:nvPr/>
        </p:nvCxnSpPr>
        <p:spPr>
          <a:xfrm rot="10800000">
            <a:off x="1992314" y="5157788"/>
            <a:ext cx="6264275" cy="0"/>
          </a:xfrm>
          <a:prstGeom prst="line">
            <a:avLst/>
          </a:prstGeom>
          <a:ln w="3810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0800000">
            <a:off x="3287713" y="2349501"/>
            <a:ext cx="1223962" cy="57467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10800000">
            <a:off x="3503613" y="4292601"/>
            <a:ext cx="647700" cy="3603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8535" name="Freeform 46"/>
          <p:cNvSpPr>
            <a:spLocks noChangeAspect="1"/>
          </p:cNvSpPr>
          <p:nvPr/>
        </p:nvSpPr>
        <p:spPr bwMode="auto">
          <a:xfrm>
            <a:off x="2208214" y="3573464"/>
            <a:ext cx="1584325" cy="935037"/>
          </a:xfrm>
          <a:custGeom>
            <a:avLst/>
            <a:gdLst>
              <a:gd name="T0" fmla="*/ 0 w 624"/>
              <a:gd name="T1" fmla="*/ 0 h 528"/>
              <a:gd name="T2" fmla="*/ 2147483647 w 624"/>
              <a:gd name="T3" fmla="*/ 2147483647 h 528"/>
              <a:gd name="T4" fmla="*/ 0 w 624"/>
              <a:gd name="T5" fmla="*/ 2147483647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noFill/>
          <a:ln w="3810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417643" tIns="208822" rIns="417643" bIns="208822" anchor="ctr"/>
          <a:lstStyle/>
          <a:p>
            <a:endParaRPr lang="ja-JP" altLang="en-US" sz="1600" b="1">
              <a:solidFill>
                <a:srgbClr val="0000FF"/>
              </a:solidFill>
              <a:ea typeface="ＭＳ Ｐゴシック"/>
            </a:endParaRPr>
          </a:p>
        </p:txBody>
      </p:sp>
      <p:sp>
        <p:nvSpPr>
          <p:cNvPr id="448536" name="Rectangle 16"/>
          <p:cNvSpPr txBox="1">
            <a:spLocks noChangeArrowheads="1"/>
          </p:cNvSpPr>
          <p:nvPr/>
        </p:nvSpPr>
        <p:spPr bwMode="auto">
          <a:xfrm>
            <a:off x="152400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algn="ctr"/>
            <a:r>
              <a:rPr lang="ja-JP" altLang="en-US" sz="3600">
                <a:cs typeface="Times New Roman" pitchFamily="18" charset="0"/>
              </a:rPr>
              <a:t>低温熱処理により深い捕獲準位も減る</a:t>
            </a:r>
            <a:endParaRPr lang="ja-JP" altLang="en-US" sz="4400" b="0">
              <a:solidFill>
                <a:srgbClr val="000000"/>
              </a:solidFill>
              <a:cs typeface="Times New Roman" pitchFamily="18" charset="0"/>
            </a:endParaRPr>
          </a:p>
        </p:txBody>
      </p:sp>
      <p:sp>
        <p:nvSpPr>
          <p:cNvPr id="74" name="角丸四角形 21"/>
          <p:cNvSpPr/>
          <p:nvPr/>
        </p:nvSpPr>
        <p:spPr>
          <a:xfrm>
            <a:off x="4135439" y="3933826"/>
            <a:ext cx="3468687" cy="1038225"/>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en-US" altLang="ja-JP" sz="3200" b="1" dirty="0">
                <a:solidFill>
                  <a:srgbClr val="FFFFFF"/>
                </a:solidFill>
                <a:latin typeface="Times New Roman" pitchFamily="18" charset="0"/>
                <a:ea typeface="ＭＳ Ｐゴシック"/>
                <a:cs typeface="Times New Roman" pitchFamily="18" charset="0"/>
              </a:rPr>
              <a:t>(2) </a:t>
            </a:r>
            <a:r>
              <a:rPr kumimoji="0" lang="ja-JP" altLang="en-US" sz="3200" b="1" dirty="0">
                <a:solidFill>
                  <a:srgbClr val="FFFFFF"/>
                </a:solidFill>
                <a:latin typeface="Times New Roman" pitchFamily="18" charset="0"/>
                <a:ea typeface="ＭＳ Ｐゴシック"/>
                <a:cs typeface="Times New Roman" pitchFamily="18" charset="0"/>
              </a:rPr>
              <a:t>深いトラップの減少</a:t>
            </a:r>
            <a:endParaRPr lang="ja-JP" altLang="en-US" sz="3200" b="1" dirty="0">
              <a:solidFill>
                <a:srgbClr val="FFFFFF"/>
              </a:solidFill>
              <a:latin typeface="Times New Roman" pitchFamily="18" charset="0"/>
              <a:ea typeface="ＭＳ Ｐゴシック"/>
              <a:cs typeface="Times New Roman" pitchFamily="18" charset="0"/>
            </a:endParaRPr>
          </a:p>
        </p:txBody>
      </p:sp>
      <p:sp>
        <p:nvSpPr>
          <p:cNvPr id="448538" name="正方形/長方形 1"/>
          <p:cNvSpPr>
            <a:spLocks noChangeArrowheads="1"/>
          </p:cNvSpPr>
          <p:nvPr/>
        </p:nvSpPr>
        <p:spPr bwMode="auto">
          <a:xfrm rot="-5400000">
            <a:off x="5519738" y="3155951"/>
            <a:ext cx="749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sz="5200">
                <a:solidFill>
                  <a:srgbClr val="FF0000"/>
                </a:solidFill>
                <a:latin typeface="Stencil" pitchFamily="82" charset="0"/>
                <a:ea typeface="HG丸ｺﾞｼｯｸM-PRO" pitchFamily="50" charset="-128"/>
                <a:cs typeface="Times New Roman" pitchFamily="18" charset="0"/>
              </a:rPr>
              <a:t>&gt;&gt;</a:t>
            </a:r>
            <a:endParaRPr lang="ja-JP" altLang="en-US" sz="5200">
              <a:solidFill>
                <a:srgbClr val="FF0000"/>
              </a:solidFill>
              <a:latin typeface="Stencil" pitchFamily="82" charset="0"/>
              <a:ea typeface="HG丸ｺﾞｼｯｸM-PRO" pitchFamily="50" charset="-128"/>
              <a:cs typeface="Times New Roman" pitchFamily="18" charset="0"/>
            </a:endParaRPr>
          </a:p>
        </p:txBody>
      </p:sp>
    </p:spTree>
    <p:extLst>
      <p:ext uri="{BB962C8B-B14F-4D97-AF65-F5344CB8AC3E}">
        <p14:creationId xmlns:p14="http://schemas.microsoft.com/office/powerpoint/2010/main" val="786414548"/>
      </p:ext>
    </p:extLst>
  </p:cSld>
  <p:clrMapOvr>
    <a:masterClrMapping/>
  </p:clrMapOvr>
  <p:transition>
    <p:sndAc>
      <p:stSnd>
        <p:snd r:embed="rId3"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p:cNvGraphicFramePr>
          <p:nvPr/>
        </p:nvGraphicFramePr>
        <p:xfrm>
          <a:off x="12732568" y="1122942"/>
          <a:ext cx="8602132" cy="6451599"/>
        </p:xfrm>
        <a:graphic>
          <a:graphicData uri="http://schemas.openxmlformats.org/presentationml/2006/ole">
            <mc:AlternateContent xmlns:mc="http://schemas.openxmlformats.org/markup-compatibility/2006">
              <mc:Choice xmlns:v="urn:schemas-microsoft-com:vml" Requires="v">
                <p:oleObj name="Graph" r:id="rId2" imgW="4158720" imgH="2906640" progId="Origin50.Graph">
                  <p:embed/>
                </p:oleObj>
              </mc:Choice>
              <mc:Fallback>
                <p:oleObj name="Graph" r:id="rId2" imgW="4158720" imgH="2906640" progId="Origin50.Graph">
                  <p:embed/>
                  <p:pic>
                    <p:nvPicPr>
                      <p:cNvPr id="3" name="Object 2"/>
                      <p:cNvPicPr>
                        <a:picLocks noChangeArrowheads="1"/>
                      </p:cNvPicPr>
                      <p:nvPr/>
                    </p:nvPicPr>
                    <p:blipFill>
                      <a:blip r:embed="rId3"/>
                      <a:srcRect/>
                      <a:stretch>
                        <a:fillRect/>
                      </a:stretch>
                    </p:blipFill>
                    <p:spPr bwMode="auto">
                      <a:xfrm>
                        <a:off x="12732568" y="1122942"/>
                        <a:ext cx="8602132" cy="6451599"/>
                      </a:xfrm>
                      <a:prstGeom prst="rect">
                        <a:avLst/>
                      </a:prstGeom>
                      <a:noFill/>
                      <a:ln>
                        <a:noFill/>
                      </a:ln>
                    </p:spPr>
                  </p:pic>
                </p:oleObj>
              </mc:Fallback>
            </mc:AlternateContent>
          </a:graphicData>
        </a:graphic>
      </p:graphicFrame>
      <p:sp>
        <p:nvSpPr>
          <p:cNvPr id="2" name="Title 1"/>
          <p:cNvSpPr>
            <a:spLocks noGrp="1"/>
          </p:cNvSpPr>
          <p:nvPr>
            <p:ph type="title"/>
          </p:nvPr>
        </p:nvSpPr>
        <p:spPr>
          <a:xfrm>
            <a:off x="1524000" y="0"/>
            <a:ext cx="9144000" cy="6206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de-DE" dirty="0">
                <a:latin typeface="+mn-lt"/>
                <a:ea typeface="+mn-ea"/>
              </a:rPr>
              <a:t>PLD, </a:t>
            </a:r>
            <a:r>
              <a:rPr lang="ja-JP" altLang="en-US" dirty="0">
                <a:latin typeface="+mn-lt"/>
                <a:ea typeface="+mn-ea"/>
              </a:rPr>
              <a:t>真空製膜した</a:t>
            </a:r>
            <a:r>
              <a:rPr lang="de-DE" dirty="0">
                <a:latin typeface="+mn-lt"/>
                <a:ea typeface="+mn-ea"/>
              </a:rPr>
              <a:t>a-IGZO</a:t>
            </a:r>
            <a:r>
              <a:rPr lang="ja-JP" altLang="en-US" dirty="0">
                <a:latin typeface="+mn-lt"/>
                <a:ea typeface="+mn-ea"/>
              </a:rPr>
              <a:t>膜の伝導度</a:t>
            </a:r>
            <a:endParaRPr lang="en-US" dirty="0">
              <a:latin typeface="+mn-lt"/>
              <a:ea typeface="+mn-ea"/>
            </a:endParaRPr>
          </a:p>
        </p:txBody>
      </p:sp>
      <p:graphicFrame>
        <p:nvGraphicFramePr>
          <p:cNvPr id="4" name="オブジェクト 3"/>
          <p:cNvGraphicFramePr>
            <a:graphicFrameLocks noChangeAspect="1"/>
          </p:cNvGraphicFramePr>
          <p:nvPr/>
        </p:nvGraphicFramePr>
        <p:xfrm>
          <a:off x="2180591" y="1124744"/>
          <a:ext cx="7830819" cy="5472608"/>
        </p:xfrm>
        <a:graphic>
          <a:graphicData uri="http://schemas.openxmlformats.org/presentationml/2006/ole">
            <mc:AlternateContent xmlns:mc="http://schemas.openxmlformats.org/markup-compatibility/2006">
              <mc:Choice xmlns:v="urn:schemas-microsoft-com:vml" Requires="v">
                <p:oleObj name="ｸﾞﾗﾌ" r:id="rId4" imgW="4158720" imgH="2905920" progId="Origin50.Graph">
                  <p:embed/>
                </p:oleObj>
              </mc:Choice>
              <mc:Fallback>
                <p:oleObj name="ｸﾞﾗﾌ" r:id="rId4" imgW="4158720" imgH="2905920" progId="Origin50.Graph">
                  <p:embed/>
                  <p:pic>
                    <p:nvPicPr>
                      <p:cNvPr id="4" name="オブジェクト 3"/>
                      <p:cNvPicPr/>
                      <p:nvPr/>
                    </p:nvPicPr>
                    <p:blipFill>
                      <a:blip r:embed="rId5"/>
                      <a:stretch>
                        <a:fillRect/>
                      </a:stretch>
                    </p:blipFill>
                    <p:spPr>
                      <a:xfrm>
                        <a:off x="2180591" y="1124744"/>
                        <a:ext cx="7830819" cy="5472608"/>
                      </a:xfrm>
                      <a:prstGeom prst="rect">
                        <a:avLst/>
                      </a:prstGeom>
                    </p:spPr>
                  </p:pic>
                </p:oleObj>
              </mc:Fallback>
            </mc:AlternateContent>
          </a:graphicData>
        </a:graphic>
      </p:graphicFrame>
      <p:cxnSp>
        <p:nvCxnSpPr>
          <p:cNvPr id="6" name="直線コネクタ 5"/>
          <p:cNvCxnSpPr/>
          <p:nvPr/>
        </p:nvCxnSpPr>
        <p:spPr bwMode="auto">
          <a:xfrm flipH="1">
            <a:off x="4412838" y="4494684"/>
            <a:ext cx="4320480" cy="57606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コネクタ 6"/>
          <p:cNvCxnSpPr/>
          <p:nvPr/>
        </p:nvCxnSpPr>
        <p:spPr bwMode="auto">
          <a:xfrm>
            <a:off x="3685862" y="1999106"/>
            <a:ext cx="582960" cy="3431682"/>
          </a:xfrm>
          <a:prstGeom prst="line">
            <a:avLst/>
          </a:prstGeom>
          <a:solidFill>
            <a:schemeClr val="accent1"/>
          </a:solidFill>
          <a:ln w="2857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3764766" y="3272289"/>
            <a:ext cx="2658100" cy="553998"/>
          </a:xfrm>
          <a:prstGeom prst="rect">
            <a:avLst/>
          </a:prstGeom>
          <a:solidFill>
            <a:schemeClr val="bg1"/>
          </a:solidFill>
        </p:spPr>
        <p:txBody>
          <a:bodyPr wrap="none" rtlCol="0">
            <a:spAutoFit/>
          </a:bodyPr>
          <a:lstStyle/>
          <a:p>
            <a:pPr fontAlgn="auto">
              <a:spcBef>
                <a:spcPts val="0"/>
              </a:spcBef>
              <a:spcAft>
                <a:spcPts val="0"/>
              </a:spcAft>
              <a:defRPr/>
            </a:pPr>
            <a:r>
              <a:rPr lang="ja-JP" altLang="en-US" sz="3000" b="1" dirty="0">
                <a:solidFill>
                  <a:srgbClr val="0000FF"/>
                </a:solidFill>
                <a:latin typeface="Times New Roman"/>
                <a:ea typeface="ＭＳ Ｐゴシック"/>
              </a:rPr>
              <a:t>なぜ高抵抗化</a:t>
            </a:r>
            <a:r>
              <a:rPr lang="en-US" altLang="ja-JP" sz="3000" b="1" dirty="0">
                <a:solidFill>
                  <a:srgbClr val="0000FF"/>
                </a:solidFill>
                <a:latin typeface="Times New Roman"/>
                <a:ea typeface="ＭＳ Ｐゴシック"/>
              </a:rPr>
              <a:t>?</a:t>
            </a:r>
            <a:endParaRPr lang="ja-JP" altLang="en-US" sz="3000" b="1" dirty="0">
              <a:solidFill>
                <a:srgbClr val="0000FF"/>
              </a:solidFill>
              <a:latin typeface="Times New Roman"/>
              <a:ea typeface="ＭＳ Ｐゴシック"/>
            </a:endParaRPr>
          </a:p>
        </p:txBody>
      </p:sp>
      <p:sp>
        <p:nvSpPr>
          <p:cNvPr id="5" name="正方形/長方形 4"/>
          <p:cNvSpPr/>
          <p:nvPr/>
        </p:nvSpPr>
        <p:spPr bwMode="auto">
          <a:xfrm>
            <a:off x="5142810" y="3933056"/>
            <a:ext cx="1673270"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defRPr/>
            </a:pPr>
            <a:endParaRPr lang="ja-JP" altLang="en-US">
              <a:solidFill>
                <a:srgbClr val="000000"/>
              </a:solidFill>
              <a:latin typeface="Times New Roman"/>
              <a:ea typeface="ＭＳ Ｐゴシック"/>
            </a:endParaRPr>
          </a:p>
        </p:txBody>
      </p:sp>
      <p:sp>
        <p:nvSpPr>
          <p:cNvPr id="11" name="テキスト ボックス 10"/>
          <p:cNvSpPr txBox="1"/>
          <p:nvPr/>
        </p:nvSpPr>
        <p:spPr>
          <a:xfrm>
            <a:off x="5142810" y="3933057"/>
            <a:ext cx="2249334" cy="830997"/>
          </a:xfrm>
          <a:prstGeom prst="rect">
            <a:avLst/>
          </a:prstGeom>
          <a:noFill/>
        </p:spPr>
        <p:txBody>
          <a:bodyPr wrap="none" rtlCol="0">
            <a:spAutoFit/>
          </a:bodyPr>
          <a:lstStyle/>
          <a:p>
            <a:pPr fontAlgn="auto">
              <a:spcBef>
                <a:spcPts val="0"/>
              </a:spcBef>
              <a:spcAft>
                <a:spcPts val="0"/>
              </a:spcAft>
              <a:defRPr/>
            </a:pPr>
            <a:r>
              <a:rPr lang="ja-JP" altLang="en-US" b="1" dirty="0">
                <a:solidFill>
                  <a:srgbClr val="FF0000"/>
                </a:solidFill>
                <a:latin typeface="Times New Roman"/>
                <a:ea typeface="ＭＳ Ｐゴシック"/>
              </a:rPr>
              <a:t>酸素欠損による</a:t>
            </a:r>
            <a:endParaRPr lang="en-US" altLang="ja-JP" b="1" dirty="0">
              <a:solidFill>
                <a:srgbClr val="FF0000"/>
              </a:solidFill>
              <a:latin typeface="Times New Roman"/>
              <a:ea typeface="ＭＳ Ｐゴシック"/>
            </a:endParaRPr>
          </a:p>
          <a:p>
            <a:pPr fontAlgn="auto">
              <a:spcBef>
                <a:spcPts val="0"/>
              </a:spcBef>
              <a:spcAft>
                <a:spcPts val="0"/>
              </a:spcAft>
              <a:defRPr/>
            </a:pPr>
            <a:r>
              <a:rPr lang="ja-JP" altLang="en-US" b="1" dirty="0">
                <a:solidFill>
                  <a:srgbClr val="FF0000"/>
                </a:solidFill>
                <a:latin typeface="Times New Roman"/>
                <a:ea typeface="ＭＳ Ｐゴシック"/>
              </a:rPr>
              <a:t>ドナー生成</a:t>
            </a:r>
          </a:p>
        </p:txBody>
      </p:sp>
      <p:sp>
        <p:nvSpPr>
          <p:cNvPr id="13" name="正方形/長方形 12"/>
          <p:cNvSpPr/>
          <p:nvPr/>
        </p:nvSpPr>
        <p:spPr>
          <a:xfrm>
            <a:off x="6888088" y="653787"/>
            <a:ext cx="3777252" cy="338554"/>
          </a:xfrm>
          <a:prstGeom prst="rect">
            <a:avLst/>
          </a:prstGeom>
        </p:spPr>
        <p:txBody>
          <a:bodyPr wrap="none">
            <a:spAutoFit/>
          </a:bodyPr>
          <a:lstStyle/>
          <a:p>
            <a:pPr fontAlgn="auto">
              <a:spcBef>
                <a:spcPts val="0"/>
              </a:spcBef>
              <a:spcAft>
                <a:spcPts val="0"/>
              </a:spcAft>
              <a:defRPr/>
            </a:pPr>
            <a:r>
              <a:rPr lang="de-DE" altLang="ja-JP" sz="1600" dirty="0">
                <a:solidFill>
                  <a:srgbClr val="000000"/>
                </a:solidFill>
                <a:ea typeface="ＭＳ Ｐゴシック"/>
                <a:cs typeface="Times New Roman" panose="02020603050405020304" pitchFamily="18" charset="0"/>
              </a:rPr>
              <a:t>ITC2014, Oxides9, </a:t>
            </a:r>
            <a:r>
              <a:rPr lang="en-US" altLang="ja-JP" sz="1600" dirty="0">
                <a:solidFill>
                  <a:srgbClr val="000000"/>
                </a:solidFill>
                <a:ea typeface="ＭＳ Ｐゴシック"/>
                <a:cs typeface="Times New Roman" panose="02020603050405020304" pitchFamily="18" charset="0"/>
              </a:rPr>
              <a:t>J. Hermes,</a:t>
            </a:r>
            <a:r>
              <a:rPr lang="de-DE" altLang="ja-JP" sz="1600" dirty="0">
                <a:solidFill>
                  <a:srgbClr val="000000"/>
                </a:solidFill>
                <a:ea typeface="ＭＳ Ｐゴシック"/>
                <a:cs typeface="Times New Roman" panose="02020603050405020304" pitchFamily="18" charset="0"/>
              </a:rPr>
              <a:t> T. Orui et al.</a:t>
            </a:r>
            <a:endParaRPr lang="ja-JP" altLang="en-US" sz="1600" dirty="0">
              <a:solidFill>
                <a:srgbClr val="000000"/>
              </a:solidFill>
              <a:ea typeface="ＭＳ Ｐゴシック"/>
              <a:cs typeface="Times New Roman" panose="02020603050405020304" pitchFamily="18" charset="0"/>
            </a:endParaRPr>
          </a:p>
        </p:txBody>
      </p:sp>
      <p:sp>
        <p:nvSpPr>
          <p:cNvPr id="14" name="正方形/長方形 13"/>
          <p:cNvSpPr/>
          <p:nvPr/>
        </p:nvSpPr>
        <p:spPr>
          <a:xfrm>
            <a:off x="1559496" y="620688"/>
            <a:ext cx="4572000" cy="369332"/>
          </a:xfrm>
          <a:prstGeom prst="rect">
            <a:avLst/>
          </a:prstGeom>
        </p:spPr>
        <p:txBody>
          <a:bodyPr>
            <a:spAutoFit/>
          </a:bodyPr>
          <a:lstStyle/>
          <a:p>
            <a:pPr>
              <a:defRPr/>
            </a:pPr>
            <a:r>
              <a:rPr lang="de-DE" altLang="ja-JP" sz="1800" b="1" dirty="0">
                <a:solidFill>
                  <a:prstClr val="black"/>
                </a:solidFill>
                <a:ea typeface="ＭＳ Ｐゴシック"/>
              </a:rPr>
              <a:t>PLD</a:t>
            </a:r>
            <a:r>
              <a:rPr lang="ja-JP" altLang="en-US" sz="1800" b="1" dirty="0">
                <a:solidFill>
                  <a:prstClr val="black"/>
                </a:solidFill>
                <a:ea typeface="ＭＳ Ｐゴシック"/>
              </a:rPr>
              <a:t>真空成膜</a:t>
            </a:r>
            <a:endParaRPr lang="ja-JP" altLang="en-US" sz="1800" dirty="0">
              <a:solidFill>
                <a:prstClr val="black"/>
              </a:solidFill>
              <a:ea typeface="ＭＳ Ｐゴシック"/>
            </a:endParaRPr>
          </a:p>
        </p:txBody>
      </p:sp>
    </p:spTree>
    <p:extLst>
      <p:ext uri="{BB962C8B-B14F-4D97-AF65-F5344CB8AC3E}">
        <p14:creationId xmlns:p14="http://schemas.microsoft.com/office/powerpoint/2010/main" val="602944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026"/>
          <p:cNvSpPr>
            <a:spLocks noGrp="1" noChangeArrowheads="1"/>
          </p:cNvSpPr>
          <p:nvPr>
            <p:ph type="title" idx="4294967295"/>
          </p:nvPr>
        </p:nvSpPr>
        <p:spPr>
          <a:xfrm>
            <a:off x="1524000" y="0"/>
            <a:ext cx="9144000" cy="762000"/>
          </a:xfrm>
          <a:noFill/>
        </p:spPr>
        <p:txBody>
          <a:bodyPr>
            <a:normAutofit/>
          </a:bodyPr>
          <a:lstStyle/>
          <a:p>
            <a:pPr eaLnBrk="1" hangingPunct="1"/>
            <a:r>
              <a:rPr lang="ja-JP" altLang="en-US" sz="3600" b="1" dirty="0">
                <a:solidFill>
                  <a:srgbClr val="0000FF"/>
                </a:solidFill>
                <a:latin typeface="+mn-lt"/>
                <a:ea typeface="+mn-ea"/>
              </a:rPr>
              <a:t>価</a:t>
            </a:r>
            <a:r>
              <a:rPr lang="ja-JP" altLang="en-US" sz="3600" b="1">
                <a:solidFill>
                  <a:srgbClr val="0000FF"/>
                </a:solidFill>
                <a:latin typeface="+mn-lt"/>
                <a:ea typeface="+mn-ea"/>
              </a:rPr>
              <a:t>電子帯直上欠陥に</a:t>
            </a:r>
            <a:r>
              <a:rPr lang="ja-JP" altLang="en-US" sz="3600" b="1" dirty="0">
                <a:solidFill>
                  <a:srgbClr val="0000FF"/>
                </a:solidFill>
                <a:latin typeface="+mn-lt"/>
                <a:ea typeface="+mn-ea"/>
              </a:rPr>
              <a:t>よる自己補償効果</a:t>
            </a:r>
            <a:endParaRPr lang="en-US" altLang="ja-JP" sz="3600" b="1" dirty="0">
              <a:solidFill>
                <a:srgbClr val="0000FF"/>
              </a:solidFill>
              <a:latin typeface="Times New Roman" pitchFamily="18" charset="0"/>
              <a:cs typeface="Times New Roman" pitchFamily="18" charset="0"/>
            </a:endParaRPr>
          </a:p>
        </p:txBody>
      </p:sp>
      <p:sp>
        <p:nvSpPr>
          <p:cNvPr id="30" name="Rectangle 37"/>
          <p:cNvSpPr>
            <a:spLocks noChangeArrowheads="1"/>
          </p:cNvSpPr>
          <p:nvPr/>
        </p:nvSpPr>
        <p:spPr bwMode="auto">
          <a:xfrm>
            <a:off x="1604868" y="4238061"/>
            <a:ext cx="3333750"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prstClr val="black"/>
              </a:solidFill>
              <a:cs typeface="Times New Roman" pitchFamily="18" charset="0"/>
            </a:endParaRPr>
          </a:p>
        </p:txBody>
      </p:sp>
      <p:sp>
        <p:nvSpPr>
          <p:cNvPr id="32" name="Freeform 1028"/>
          <p:cNvSpPr>
            <a:spLocks noChangeAspect="1"/>
          </p:cNvSpPr>
          <p:nvPr/>
        </p:nvSpPr>
        <p:spPr bwMode="auto">
          <a:xfrm>
            <a:off x="2103438" y="2733675"/>
            <a:ext cx="609600" cy="304800"/>
          </a:xfrm>
          <a:custGeom>
            <a:avLst/>
            <a:gdLst>
              <a:gd name="T0" fmla="*/ 0 w 624"/>
              <a:gd name="T1" fmla="*/ 0 h 528"/>
              <a:gd name="T2" fmla="*/ 609600 w 624"/>
              <a:gd name="T3" fmla="*/ 166255 h 528"/>
              <a:gd name="T4" fmla="*/ 0 w 624"/>
              <a:gd name="T5" fmla="*/ 3048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ja-JP" sz="1600" b="1">
              <a:solidFill>
                <a:prstClr val="black"/>
              </a:solidFill>
              <a:cs typeface="Times New Roman" pitchFamily="18" charset="0"/>
            </a:endParaRPr>
          </a:p>
        </p:txBody>
      </p:sp>
      <p:sp>
        <p:nvSpPr>
          <p:cNvPr id="33" name="Line 1029"/>
          <p:cNvSpPr>
            <a:spLocks noChangeAspect="1" noChangeShapeType="1"/>
          </p:cNvSpPr>
          <p:nvPr/>
        </p:nvSpPr>
        <p:spPr bwMode="auto">
          <a:xfrm>
            <a:off x="2093913" y="2241550"/>
            <a:ext cx="3441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34" name="Line 1030"/>
          <p:cNvSpPr>
            <a:spLocks noChangeAspect="1" noChangeShapeType="1"/>
          </p:cNvSpPr>
          <p:nvPr/>
        </p:nvSpPr>
        <p:spPr bwMode="auto">
          <a:xfrm>
            <a:off x="2093914" y="64262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35" name="Line 1031"/>
          <p:cNvSpPr>
            <a:spLocks noChangeAspect="1" noChangeShapeType="1"/>
          </p:cNvSpPr>
          <p:nvPr/>
        </p:nvSpPr>
        <p:spPr bwMode="auto">
          <a:xfrm>
            <a:off x="2093914" y="5830888"/>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36" name="Line 1032"/>
          <p:cNvSpPr>
            <a:spLocks noChangeShapeType="1"/>
          </p:cNvSpPr>
          <p:nvPr/>
        </p:nvSpPr>
        <p:spPr bwMode="auto">
          <a:xfrm>
            <a:off x="2058988" y="54102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37" name="Freeform 1033"/>
          <p:cNvSpPr>
            <a:spLocks noChangeAspect="1"/>
          </p:cNvSpPr>
          <p:nvPr/>
        </p:nvSpPr>
        <p:spPr bwMode="auto">
          <a:xfrm>
            <a:off x="3125788" y="1154114"/>
            <a:ext cx="1752600" cy="1089025"/>
          </a:xfrm>
          <a:custGeom>
            <a:avLst/>
            <a:gdLst>
              <a:gd name="T0" fmla="*/ 0 w 1104"/>
              <a:gd name="T1" fmla="*/ 1089025 h 686"/>
              <a:gd name="T2" fmla="*/ 1077912 w 1104"/>
              <a:gd name="T3" fmla="*/ 849313 h 686"/>
              <a:gd name="T4" fmla="*/ 1622425 w 1104"/>
              <a:gd name="T5" fmla="*/ 457200 h 686"/>
              <a:gd name="T6" fmla="*/ 1752600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38" name="Freeform 1034"/>
          <p:cNvSpPr>
            <a:spLocks noChangeAspect="1"/>
          </p:cNvSpPr>
          <p:nvPr/>
        </p:nvSpPr>
        <p:spPr bwMode="auto">
          <a:xfrm>
            <a:off x="4430714" y="5830888"/>
            <a:ext cx="344487" cy="595312"/>
          </a:xfrm>
          <a:custGeom>
            <a:avLst/>
            <a:gdLst>
              <a:gd name="T0" fmla="*/ 0 w 192"/>
              <a:gd name="T1" fmla="*/ 0 h 288"/>
              <a:gd name="T2" fmla="*/ 258365 w 192"/>
              <a:gd name="T3" fmla="*/ 396875 h 288"/>
              <a:gd name="T4" fmla="*/ 344487 w 192"/>
              <a:gd name="T5" fmla="*/ 5953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40" name="Text Box 1035"/>
          <p:cNvSpPr txBox="1">
            <a:spLocks noChangeAspect="1" noChangeArrowheads="1"/>
          </p:cNvSpPr>
          <p:nvPr/>
        </p:nvSpPr>
        <p:spPr bwMode="auto">
          <a:xfrm>
            <a:off x="3144838" y="6400800"/>
            <a:ext cx="11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r>
              <a:rPr kumimoji="0" lang="en-US" altLang="ja-JP" sz="1600" b="1" baseline="0">
                <a:solidFill>
                  <a:prstClr val="black"/>
                </a:solidFill>
                <a:ea typeface="ＭＳ Ｐゴシック" pitchFamily="50" charset="-128"/>
                <a:cs typeface="Times New Roman" pitchFamily="18" charset="0"/>
              </a:rPr>
              <a:t>Log (DOS)</a:t>
            </a:r>
          </a:p>
        </p:txBody>
      </p:sp>
      <p:sp>
        <p:nvSpPr>
          <p:cNvPr id="41" name="Text Box 1037"/>
          <p:cNvSpPr txBox="1">
            <a:spLocks noChangeAspect="1" noChangeArrowheads="1"/>
          </p:cNvSpPr>
          <p:nvPr/>
        </p:nvSpPr>
        <p:spPr bwMode="auto">
          <a:xfrm>
            <a:off x="4633914" y="6096000"/>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r>
              <a:rPr kumimoji="0" lang="en-US" altLang="ja-JP" sz="1600" b="1" baseline="0">
                <a:solidFill>
                  <a:prstClr val="black"/>
                </a:solidFill>
                <a:ea typeface="ＭＳ Ｐゴシック" pitchFamily="50" charset="-128"/>
                <a:cs typeface="Times New Roman" pitchFamily="18" charset="0"/>
              </a:rPr>
              <a:t>VB</a:t>
            </a:r>
          </a:p>
        </p:txBody>
      </p:sp>
      <p:sp>
        <p:nvSpPr>
          <p:cNvPr id="44" name="Freeform 1044"/>
          <p:cNvSpPr>
            <a:spLocks/>
          </p:cNvSpPr>
          <p:nvPr/>
        </p:nvSpPr>
        <p:spPr bwMode="auto">
          <a:xfrm>
            <a:off x="2211389" y="2238375"/>
            <a:ext cx="923925" cy="755650"/>
          </a:xfrm>
          <a:custGeom>
            <a:avLst/>
            <a:gdLst>
              <a:gd name="T0" fmla="*/ 0 w 582"/>
              <a:gd name="T1" fmla="*/ 755650 h 476"/>
              <a:gd name="T2" fmla="*/ 923925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45" name="Freeform 1045"/>
          <p:cNvSpPr>
            <a:spLocks noChangeAspect="1"/>
          </p:cNvSpPr>
          <p:nvPr/>
        </p:nvSpPr>
        <p:spPr bwMode="auto">
          <a:xfrm>
            <a:off x="2135188" y="2971801"/>
            <a:ext cx="76200" cy="1393825"/>
          </a:xfrm>
          <a:custGeom>
            <a:avLst/>
            <a:gdLst>
              <a:gd name="T0" fmla="*/ 11112 w 48"/>
              <a:gd name="T1" fmla="*/ 1393825 h 878"/>
              <a:gd name="T2" fmla="*/ 11112 w 48"/>
              <a:gd name="T3" fmla="*/ 979488 h 878"/>
              <a:gd name="T4" fmla="*/ 11112 w 48"/>
              <a:gd name="T5" fmla="*/ 414338 h 878"/>
              <a:gd name="T6" fmla="*/ 76200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48" name="Line 1051"/>
          <p:cNvSpPr>
            <a:spLocks noChangeAspect="1" noChangeShapeType="1"/>
          </p:cNvSpPr>
          <p:nvPr/>
        </p:nvSpPr>
        <p:spPr bwMode="auto">
          <a:xfrm>
            <a:off x="2093913" y="99060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49" name="Freeform 1060"/>
          <p:cNvSpPr>
            <a:spLocks noChangeAspect="1"/>
          </p:cNvSpPr>
          <p:nvPr/>
        </p:nvSpPr>
        <p:spPr bwMode="auto">
          <a:xfrm>
            <a:off x="2092325" y="2444750"/>
            <a:ext cx="609600" cy="152400"/>
          </a:xfrm>
          <a:custGeom>
            <a:avLst/>
            <a:gdLst>
              <a:gd name="T0" fmla="*/ 0 w 624"/>
              <a:gd name="T1" fmla="*/ 0 h 528"/>
              <a:gd name="T2" fmla="*/ 609600 w 624"/>
              <a:gd name="T3" fmla="*/ 83127 h 528"/>
              <a:gd name="T4" fmla="*/ 0 w 624"/>
              <a:gd name="T5" fmla="*/ 1524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ja-JP" sz="1600" b="1">
              <a:solidFill>
                <a:prstClr val="black"/>
              </a:solidFill>
              <a:cs typeface="Times New Roman" pitchFamily="18" charset="0"/>
            </a:endParaRPr>
          </a:p>
        </p:txBody>
      </p:sp>
      <p:sp>
        <p:nvSpPr>
          <p:cNvPr id="57" name="Line 64"/>
          <p:cNvSpPr>
            <a:spLocks noChangeShapeType="1"/>
          </p:cNvSpPr>
          <p:nvPr/>
        </p:nvSpPr>
        <p:spPr bwMode="auto">
          <a:xfrm>
            <a:off x="2092325" y="5705475"/>
            <a:ext cx="35194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sz="4400" b="1">
              <a:solidFill>
                <a:prstClr val="black"/>
              </a:solidFill>
              <a:cs typeface="Times New Roman" pitchFamily="18" charset="0"/>
            </a:endParaRPr>
          </a:p>
        </p:txBody>
      </p:sp>
      <p:sp>
        <p:nvSpPr>
          <p:cNvPr id="64" name="Line 1038"/>
          <p:cNvSpPr>
            <a:spLocks noChangeAspect="1" noChangeShapeType="1"/>
          </p:cNvSpPr>
          <p:nvPr/>
        </p:nvSpPr>
        <p:spPr bwMode="auto">
          <a:xfrm>
            <a:off x="1892300" y="2362201"/>
            <a:ext cx="0" cy="3343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66" name="Rectangle 76"/>
          <p:cNvSpPr>
            <a:spLocks noChangeArrowheads="1"/>
          </p:cNvSpPr>
          <p:nvPr/>
        </p:nvSpPr>
        <p:spPr bwMode="auto">
          <a:xfrm>
            <a:off x="1752600" y="3697289"/>
            <a:ext cx="304800" cy="427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prstClr val="black"/>
              </a:solidFill>
              <a:cs typeface="Times New Roman" pitchFamily="18" charset="0"/>
            </a:endParaRPr>
          </a:p>
        </p:txBody>
      </p:sp>
      <p:sp>
        <p:nvSpPr>
          <p:cNvPr id="67" name="Text Box 1039"/>
          <p:cNvSpPr txBox="1">
            <a:spLocks noChangeAspect="1" noChangeArrowheads="1"/>
          </p:cNvSpPr>
          <p:nvPr/>
        </p:nvSpPr>
        <p:spPr bwMode="auto">
          <a:xfrm rot="-5400000">
            <a:off x="1632772" y="3706393"/>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r>
              <a:rPr kumimoji="0" lang="en-US" altLang="ja-JP" sz="1800" b="1" baseline="0" dirty="0" err="1">
                <a:solidFill>
                  <a:srgbClr val="FF0000"/>
                </a:solidFill>
                <a:ea typeface="ＭＳ Ｐゴシック" pitchFamily="50" charset="-128"/>
                <a:cs typeface="Times New Roman" pitchFamily="18" charset="0"/>
              </a:rPr>
              <a:t>Eg</a:t>
            </a:r>
            <a:endParaRPr kumimoji="0" lang="en-US" altLang="ja-JP" sz="1800" b="1" baseline="0" dirty="0">
              <a:solidFill>
                <a:srgbClr val="FF0000"/>
              </a:solidFill>
              <a:ea typeface="ＭＳ Ｐゴシック" pitchFamily="50" charset="-128"/>
              <a:cs typeface="Times New Roman" pitchFamily="18" charset="0"/>
            </a:endParaRPr>
          </a:p>
        </p:txBody>
      </p:sp>
      <p:sp>
        <p:nvSpPr>
          <p:cNvPr id="68" name="Rectangle 78"/>
          <p:cNvSpPr>
            <a:spLocks noChangeArrowheads="1"/>
          </p:cNvSpPr>
          <p:nvPr/>
        </p:nvSpPr>
        <p:spPr bwMode="auto">
          <a:xfrm>
            <a:off x="1600200" y="1981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b="1" i="1" dirty="0">
                <a:solidFill>
                  <a:srgbClr val="FF0000"/>
                </a:solidFill>
                <a:cs typeface="Times New Roman" pitchFamily="18" charset="0"/>
              </a:rPr>
              <a:t>E</a:t>
            </a:r>
            <a:r>
              <a:rPr kumimoji="0" lang="en-US" altLang="ja-JP" b="1" baseline="-25000" dirty="0">
                <a:solidFill>
                  <a:srgbClr val="FF0000"/>
                </a:solidFill>
                <a:cs typeface="Times New Roman" pitchFamily="18" charset="0"/>
              </a:rPr>
              <a:t>C</a:t>
            </a:r>
            <a:endParaRPr kumimoji="0" lang="en-US" altLang="ja-JP" b="1" dirty="0">
              <a:solidFill>
                <a:srgbClr val="FF0000"/>
              </a:solidFill>
              <a:cs typeface="Times New Roman" pitchFamily="18" charset="0"/>
            </a:endParaRPr>
          </a:p>
        </p:txBody>
      </p:sp>
      <p:sp>
        <p:nvSpPr>
          <p:cNvPr id="69" name="Rectangle 79"/>
          <p:cNvSpPr>
            <a:spLocks noChangeArrowheads="1"/>
          </p:cNvSpPr>
          <p:nvPr/>
        </p:nvSpPr>
        <p:spPr bwMode="auto">
          <a:xfrm>
            <a:off x="1600201" y="5619751"/>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b="1" i="1" dirty="0">
                <a:solidFill>
                  <a:srgbClr val="FF0000"/>
                </a:solidFill>
                <a:cs typeface="Times New Roman" pitchFamily="18" charset="0"/>
              </a:rPr>
              <a:t>E</a:t>
            </a:r>
            <a:r>
              <a:rPr kumimoji="0" lang="en-US" altLang="ja-JP" b="1" baseline="-25000" dirty="0">
                <a:solidFill>
                  <a:srgbClr val="FF0000"/>
                </a:solidFill>
                <a:cs typeface="Times New Roman" pitchFamily="18" charset="0"/>
              </a:rPr>
              <a:t>V</a:t>
            </a:r>
          </a:p>
        </p:txBody>
      </p:sp>
      <p:sp>
        <p:nvSpPr>
          <p:cNvPr id="16" name="円/楕円 15"/>
          <p:cNvSpPr/>
          <p:nvPr/>
        </p:nvSpPr>
        <p:spPr>
          <a:xfrm>
            <a:off x="3125788" y="202730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74" name="円/楕円 73"/>
          <p:cNvSpPr/>
          <p:nvPr/>
        </p:nvSpPr>
        <p:spPr>
          <a:xfrm>
            <a:off x="2956223" y="203228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75" name="円/楕円 74"/>
          <p:cNvSpPr/>
          <p:nvPr/>
        </p:nvSpPr>
        <p:spPr>
          <a:xfrm>
            <a:off x="3465628" y="202730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76" name="円/楕円 75"/>
          <p:cNvSpPr/>
          <p:nvPr/>
        </p:nvSpPr>
        <p:spPr>
          <a:xfrm>
            <a:off x="3296063" y="2032289"/>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77" name="円/楕円 76"/>
          <p:cNvSpPr/>
          <p:nvPr/>
        </p:nvSpPr>
        <p:spPr>
          <a:xfrm>
            <a:off x="3821485" y="2032273"/>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78" name="円/楕円 77"/>
          <p:cNvSpPr/>
          <p:nvPr/>
        </p:nvSpPr>
        <p:spPr>
          <a:xfrm>
            <a:off x="3651920" y="203725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79" name="円/楕円 78"/>
          <p:cNvSpPr/>
          <p:nvPr/>
        </p:nvSpPr>
        <p:spPr>
          <a:xfrm>
            <a:off x="4161325" y="2032273"/>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80" name="円/楕円 79"/>
          <p:cNvSpPr/>
          <p:nvPr/>
        </p:nvSpPr>
        <p:spPr>
          <a:xfrm>
            <a:off x="3991760" y="2037256"/>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81" name="円/楕円 80"/>
          <p:cNvSpPr/>
          <p:nvPr/>
        </p:nvSpPr>
        <p:spPr>
          <a:xfrm>
            <a:off x="4512990" y="2036831"/>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82" name="円/楕円 81"/>
          <p:cNvSpPr/>
          <p:nvPr/>
        </p:nvSpPr>
        <p:spPr>
          <a:xfrm>
            <a:off x="4343425" y="2041814"/>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83" name="円/楕円 82"/>
          <p:cNvSpPr/>
          <p:nvPr/>
        </p:nvSpPr>
        <p:spPr>
          <a:xfrm>
            <a:off x="4852830" y="2036831"/>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84" name="円/楕円 83"/>
          <p:cNvSpPr/>
          <p:nvPr/>
        </p:nvSpPr>
        <p:spPr>
          <a:xfrm>
            <a:off x="4683265" y="2041814"/>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25" name="テキスト ボックス 24"/>
          <p:cNvSpPr txBox="1"/>
          <p:nvPr/>
        </p:nvSpPr>
        <p:spPr>
          <a:xfrm>
            <a:off x="4181230" y="2144305"/>
            <a:ext cx="2106667" cy="584775"/>
          </a:xfrm>
          <a:prstGeom prst="rect">
            <a:avLst/>
          </a:prstGeom>
          <a:noFill/>
        </p:spPr>
        <p:txBody>
          <a:bodyPr wrap="none" rtlCol="0">
            <a:spAutoFit/>
          </a:bodyPr>
          <a:lstStyle/>
          <a:p>
            <a:pPr fontAlgn="auto">
              <a:spcBef>
                <a:spcPts val="0"/>
              </a:spcBef>
              <a:spcAft>
                <a:spcPts val="0"/>
              </a:spcAft>
            </a:pPr>
            <a:r>
              <a:rPr lang="ja-JP" altLang="en-US" sz="3200" b="1" dirty="0">
                <a:solidFill>
                  <a:srgbClr val="FF0000"/>
                </a:solidFill>
                <a:cs typeface="Times New Roman" panose="02020603050405020304" pitchFamily="18" charset="0"/>
              </a:rPr>
              <a:t>自由電子</a:t>
            </a:r>
            <a:r>
              <a:rPr lang="en-US" altLang="ja-JP" sz="3200" b="1" i="1" dirty="0">
                <a:solidFill>
                  <a:srgbClr val="FF0000"/>
                </a:solidFill>
                <a:cs typeface="Times New Roman" panose="02020603050405020304" pitchFamily="18" charset="0"/>
              </a:rPr>
              <a:t>e</a:t>
            </a:r>
            <a:r>
              <a:rPr lang="en-US" altLang="ja-JP" sz="3200" b="1" baseline="30000" dirty="0">
                <a:solidFill>
                  <a:srgbClr val="FF0000"/>
                </a:solidFill>
                <a:cs typeface="Times New Roman" panose="02020603050405020304" pitchFamily="18" charset="0"/>
              </a:rPr>
              <a:t>-</a:t>
            </a:r>
            <a:endParaRPr lang="ja-JP" altLang="en-US" sz="3200" b="1" baseline="30000" dirty="0">
              <a:solidFill>
                <a:srgbClr val="FF0000"/>
              </a:solidFill>
              <a:cs typeface="Times New Roman" panose="02020603050405020304" pitchFamily="18" charset="0"/>
            </a:endParaRPr>
          </a:p>
        </p:txBody>
      </p:sp>
      <p:sp>
        <p:nvSpPr>
          <p:cNvPr id="128" name="フリーフォーム 127"/>
          <p:cNvSpPr/>
          <p:nvPr/>
        </p:nvSpPr>
        <p:spPr>
          <a:xfrm>
            <a:off x="2905125" y="2190751"/>
            <a:ext cx="1618072" cy="2619375"/>
          </a:xfrm>
          <a:custGeom>
            <a:avLst/>
            <a:gdLst>
              <a:gd name="connsiteX0" fmla="*/ 1047750 w 1618072"/>
              <a:gd name="connsiteY0" fmla="*/ 0 h 2619375"/>
              <a:gd name="connsiteX1" fmla="*/ 1571625 w 1618072"/>
              <a:gd name="connsiteY1" fmla="*/ 1371600 h 2619375"/>
              <a:gd name="connsiteX2" fmla="*/ 0 w 1618072"/>
              <a:gd name="connsiteY2" fmla="*/ 2619375 h 2619375"/>
            </a:gdLst>
            <a:ahLst/>
            <a:cxnLst>
              <a:cxn ang="0">
                <a:pos x="connsiteX0" y="connsiteY0"/>
              </a:cxn>
              <a:cxn ang="0">
                <a:pos x="connsiteX1" y="connsiteY1"/>
              </a:cxn>
              <a:cxn ang="0">
                <a:pos x="connsiteX2" y="connsiteY2"/>
              </a:cxn>
            </a:cxnLst>
            <a:rect l="l" t="t" r="r" b="b"/>
            <a:pathLst>
              <a:path w="1618072" h="2619375">
                <a:moveTo>
                  <a:pt x="1047750" y="0"/>
                </a:moveTo>
                <a:cubicBezTo>
                  <a:pt x="1397000" y="467518"/>
                  <a:pt x="1746250" y="935037"/>
                  <a:pt x="1571625" y="1371600"/>
                </a:cubicBezTo>
                <a:cubicBezTo>
                  <a:pt x="1397000" y="1808163"/>
                  <a:pt x="698500" y="2213769"/>
                  <a:pt x="0" y="2619375"/>
                </a:cubicBez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129" name="Rectangle 37"/>
          <p:cNvSpPr>
            <a:spLocks noChangeArrowheads="1"/>
          </p:cNvSpPr>
          <p:nvPr/>
        </p:nvSpPr>
        <p:spPr bwMode="auto">
          <a:xfrm>
            <a:off x="6803833" y="4262604"/>
            <a:ext cx="3333750"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prstClr val="black"/>
              </a:solidFill>
              <a:cs typeface="Times New Roman" pitchFamily="18" charset="0"/>
            </a:endParaRPr>
          </a:p>
        </p:txBody>
      </p:sp>
      <p:sp>
        <p:nvSpPr>
          <p:cNvPr id="130" name="Freeform 1027"/>
          <p:cNvSpPr>
            <a:spLocks noChangeAspect="1"/>
          </p:cNvSpPr>
          <p:nvPr/>
        </p:nvSpPr>
        <p:spPr bwMode="auto">
          <a:xfrm>
            <a:off x="6806653" y="4377523"/>
            <a:ext cx="2179838"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defRPr/>
            </a:pPr>
            <a:endParaRPr lang="ja-JP" altLang="ja-JP" sz="1600" b="1">
              <a:solidFill>
                <a:prstClr val="black"/>
              </a:solidFill>
              <a:cs typeface="Times New Roman" pitchFamily="18" charset="0"/>
            </a:endParaRPr>
          </a:p>
        </p:txBody>
      </p:sp>
      <p:sp>
        <p:nvSpPr>
          <p:cNvPr id="131" name="Freeform 1028"/>
          <p:cNvSpPr>
            <a:spLocks noChangeAspect="1"/>
          </p:cNvSpPr>
          <p:nvPr/>
        </p:nvSpPr>
        <p:spPr bwMode="auto">
          <a:xfrm>
            <a:off x="6803833" y="2729079"/>
            <a:ext cx="609600" cy="304800"/>
          </a:xfrm>
          <a:custGeom>
            <a:avLst/>
            <a:gdLst>
              <a:gd name="T0" fmla="*/ 0 w 624"/>
              <a:gd name="T1" fmla="*/ 0 h 528"/>
              <a:gd name="T2" fmla="*/ 609600 w 624"/>
              <a:gd name="T3" fmla="*/ 166255 h 528"/>
              <a:gd name="T4" fmla="*/ 0 w 624"/>
              <a:gd name="T5" fmla="*/ 3048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ja-JP" sz="1600" b="1">
              <a:solidFill>
                <a:prstClr val="black"/>
              </a:solidFill>
              <a:cs typeface="Times New Roman" pitchFamily="18" charset="0"/>
            </a:endParaRPr>
          </a:p>
        </p:txBody>
      </p:sp>
      <p:sp>
        <p:nvSpPr>
          <p:cNvPr id="132" name="Line 1029"/>
          <p:cNvSpPr>
            <a:spLocks noChangeAspect="1" noChangeShapeType="1"/>
          </p:cNvSpPr>
          <p:nvPr/>
        </p:nvSpPr>
        <p:spPr bwMode="auto">
          <a:xfrm>
            <a:off x="6794308" y="2236954"/>
            <a:ext cx="3441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133" name="Line 1030"/>
          <p:cNvSpPr>
            <a:spLocks noChangeAspect="1" noChangeShapeType="1"/>
          </p:cNvSpPr>
          <p:nvPr/>
        </p:nvSpPr>
        <p:spPr bwMode="auto">
          <a:xfrm>
            <a:off x="6794309" y="6421604"/>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134" name="Line 1031"/>
          <p:cNvSpPr>
            <a:spLocks noChangeAspect="1" noChangeShapeType="1"/>
          </p:cNvSpPr>
          <p:nvPr/>
        </p:nvSpPr>
        <p:spPr bwMode="auto">
          <a:xfrm>
            <a:off x="6794309" y="5826292"/>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135" name="Line 1032"/>
          <p:cNvSpPr>
            <a:spLocks noChangeShapeType="1"/>
          </p:cNvSpPr>
          <p:nvPr/>
        </p:nvSpPr>
        <p:spPr bwMode="auto">
          <a:xfrm>
            <a:off x="6759383" y="5405604"/>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136" name="Freeform 1033"/>
          <p:cNvSpPr>
            <a:spLocks noChangeAspect="1"/>
          </p:cNvSpPr>
          <p:nvPr/>
        </p:nvSpPr>
        <p:spPr bwMode="auto">
          <a:xfrm>
            <a:off x="7826183" y="1149518"/>
            <a:ext cx="1752600" cy="1089025"/>
          </a:xfrm>
          <a:custGeom>
            <a:avLst/>
            <a:gdLst>
              <a:gd name="T0" fmla="*/ 0 w 1104"/>
              <a:gd name="T1" fmla="*/ 1089025 h 686"/>
              <a:gd name="T2" fmla="*/ 1077912 w 1104"/>
              <a:gd name="T3" fmla="*/ 849313 h 686"/>
              <a:gd name="T4" fmla="*/ 1622425 w 1104"/>
              <a:gd name="T5" fmla="*/ 457200 h 686"/>
              <a:gd name="T6" fmla="*/ 1752600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137" name="Freeform 1034"/>
          <p:cNvSpPr>
            <a:spLocks noChangeAspect="1"/>
          </p:cNvSpPr>
          <p:nvPr/>
        </p:nvSpPr>
        <p:spPr bwMode="auto">
          <a:xfrm>
            <a:off x="9131109" y="5826292"/>
            <a:ext cx="344487" cy="595312"/>
          </a:xfrm>
          <a:custGeom>
            <a:avLst/>
            <a:gdLst>
              <a:gd name="T0" fmla="*/ 0 w 192"/>
              <a:gd name="T1" fmla="*/ 0 h 288"/>
              <a:gd name="T2" fmla="*/ 258365 w 192"/>
              <a:gd name="T3" fmla="*/ 396875 h 288"/>
              <a:gd name="T4" fmla="*/ 344487 w 192"/>
              <a:gd name="T5" fmla="*/ 5953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138" name="Text Box 1035"/>
          <p:cNvSpPr txBox="1">
            <a:spLocks noChangeAspect="1" noChangeArrowheads="1"/>
          </p:cNvSpPr>
          <p:nvPr/>
        </p:nvSpPr>
        <p:spPr bwMode="auto">
          <a:xfrm>
            <a:off x="7845233" y="6396204"/>
            <a:ext cx="11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r>
              <a:rPr kumimoji="0" lang="en-US" altLang="ja-JP" sz="1600" b="1" baseline="0">
                <a:solidFill>
                  <a:prstClr val="black"/>
                </a:solidFill>
                <a:ea typeface="ＭＳ Ｐゴシック" pitchFamily="50" charset="-128"/>
                <a:cs typeface="Times New Roman" pitchFamily="18" charset="0"/>
              </a:rPr>
              <a:t>Log (DOS)</a:t>
            </a:r>
          </a:p>
        </p:txBody>
      </p:sp>
      <p:sp>
        <p:nvSpPr>
          <p:cNvPr id="139" name="Text Box 1037"/>
          <p:cNvSpPr txBox="1">
            <a:spLocks noChangeAspect="1" noChangeArrowheads="1"/>
          </p:cNvSpPr>
          <p:nvPr/>
        </p:nvSpPr>
        <p:spPr bwMode="auto">
          <a:xfrm>
            <a:off x="9334309" y="6091404"/>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r>
              <a:rPr kumimoji="0" lang="en-US" altLang="ja-JP" sz="1600" b="1" baseline="0">
                <a:solidFill>
                  <a:prstClr val="black"/>
                </a:solidFill>
                <a:ea typeface="ＭＳ Ｐゴシック" pitchFamily="50" charset="-128"/>
                <a:cs typeface="Times New Roman" pitchFamily="18" charset="0"/>
              </a:rPr>
              <a:t>VB</a:t>
            </a:r>
          </a:p>
        </p:txBody>
      </p:sp>
      <p:sp>
        <p:nvSpPr>
          <p:cNvPr id="140" name="Freeform 1044"/>
          <p:cNvSpPr>
            <a:spLocks/>
          </p:cNvSpPr>
          <p:nvPr/>
        </p:nvSpPr>
        <p:spPr bwMode="auto">
          <a:xfrm>
            <a:off x="6911784" y="2233779"/>
            <a:ext cx="923925" cy="755650"/>
          </a:xfrm>
          <a:custGeom>
            <a:avLst/>
            <a:gdLst>
              <a:gd name="T0" fmla="*/ 0 w 582"/>
              <a:gd name="T1" fmla="*/ 755650 h 476"/>
              <a:gd name="T2" fmla="*/ 923925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141" name="Freeform 1045"/>
          <p:cNvSpPr>
            <a:spLocks noChangeAspect="1"/>
          </p:cNvSpPr>
          <p:nvPr/>
        </p:nvSpPr>
        <p:spPr bwMode="auto">
          <a:xfrm>
            <a:off x="6835583" y="2967205"/>
            <a:ext cx="76200" cy="1393825"/>
          </a:xfrm>
          <a:custGeom>
            <a:avLst/>
            <a:gdLst>
              <a:gd name="T0" fmla="*/ 11112 w 48"/>
              <a:gd name="T1" fmla="*/ 1393825 h 878"/>
              <a:gd name="T2" fmla="*/ 11112 w 48"/>
              <a:gd name="T3" fmla="*/ 979488 h 878"/>
              <a:gd name="T4" fmla="*/ 11112 w 48"/>
              <a:gd name="T5" fmla="*/ 414338 h 878"/>
              <a:gd name="T6" fmla="*/ 76200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600" b="1">
              <a:solidFill>
                <a:prstClr val="black"/>
              </a:solidFill>
              <a:cs typeface="Times New Roman" pitchFamily="18" charset="0"/>
            </a:endParaRPr>
          </a:p>
        </p:txBody>
      </p:sp>
      <p:sp>
        <p:nvSpPr>
          <p:cNvPr id="142" name="Line 1051"/>
          <p:cNvSpPr>
            <a:spLocks noChangeAspect="1" noChangeShapeType="1"/>
          </p:cNvSpPr>
          <p:nvPr/>
        </p:nvSpPr>
        <p:spPr bwMode="auto">
          <a:xfrm>
            <a:off x="6794308" y="986004"/>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143" name="Freeform 1060"/>
          <p:cNvSpPr>
            <a:spLocks noChangeAspect="1"/>
          </p:cNvSpPr>
          <p:nvPr/>
        </p:nvSpPr>
        <p:spPr bwMode="auto">
          <a:xfrm>
            <a:off x="6792720" y="2440154"/>
            <a:ext cx="609600" cy="152400"/>
          </a:xfrm>
          <a:custGeom>
            <a:avLst/>
            <a:gdLst>
              <a:gd name="T0" fmla="*/ 0 w 624"/>
              <a:gd name="T1" fmla="*/ 0 h 528"/>
              <a:gd name="T2" fmla="*/ 609600 w 624"/>
              <a:gd name="T3" fmla="*/ 83127 h 528"/>
              <a:gd name="T4" fmla="*/ 0 w 624"/>
              <a:gd name="T5" fmla="*/ 1524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endParaRPr lang="ja-JP" altLang="ja-JP" sz="1600" b="1">
              <a:solidFill>
                <a:prstClr val="black"/>
              </a:solidFill>
              <a:cs typeface="Times New Roman" pitchFamily="18" charset="0"/>
            </a:endParaRPr>
          </a:p>
        </p:txBody>
      </p:sp>
      <p:sp>
        <p:nvSpPr>
          <p:cNvPr id="144" name="Line 64"/>
          <p:cNvSpPr>
            <a:spLocks noChangeShapeType="1"/>
          </p:cNvSpPr>
          <p:nvPr/>
        </p:nvSpPr>
        <p:spPr bwMode="auto">
          <a:xfrm>
            <a:off x="6792720" y="5700879"/>
            <a:ext cx="35194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sz="4400" b="1">
              <a:solidFill>
                <a:prstClr val="black"/>
              </a:solidFill>
              <a:cs typeface="Times New Roman" pitchFamily="18" charset="0"/>
            </a:endParaRPr>
          </a:p>
        </p:txBody>
      </p:sp>
      <p:sp>
        <p:nvSpPr>
          <p:cNvPr id="145" name="Line 1038"/>
          <p:cNvSpPr>
            <a:spLocks noChangeAspect="1" noChangeShapeType="1"/>
          </p:cNvSpPr>
          <p:nvPr/>
        </p:nvSpPr>
        <p:spPr bwMode="auto">
          <a:xfrm>
            <a:off x="6592695" y="2357605"/>
            <a:ext cx="0" cy="3343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4400" b="1">
              <a:solidFill>
                <a:prstClr val="black"/>
              </a:solidFill>
              <a:cs typeface="Times New Roman" pitchFamily="18" charset="0"/>
            </a:endParaRPr>
          </a:p>
        </p:txBody>
      </p:sp>
      <p:sp>
        <p:nvSpPr>
          <p:cNvPr id="147" name="Rectangle 76"/>
          <p:cNvSpPr>
            <a:spLocks noChangeArrowheads="1"/>
          </p:cNvSpPr>
          <p:nvPr/>
        </p:nvSpPr>
        <p:spPr bwMode="auto">
          <a:xfrm>
            <a:off x="6452995" y="3692693"/>
            <a:ext cx="304800" cy="427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sz="4400" b="1">
              <a:solidFill>
                <a:prstClr val="black"/>
              </a:solidFill>
              <a:cs typeface="Times New Roman" pitchFamily="18" charset="0"/>
            </a:endParaRPr>
          </a:p>
        </p:txBody>
      </p:sp>
      <p:sp>
        <p:nvSpPr>
          <p:cNvPr id="148" name="Text Box 1039"/>
          <p:cNvSpPr txBox="1">
            <a:spLocks noChangeAspect="1" noChangeArrowheads="1"/>
          </p:cNvSpPr>
          <p:nvPr/>
        </p:nvSpPr>
        <p:spPr bwMode="auto">
          <a:xfrm rot="-5400000">
            <a:off x="6333167" y="3701797"/>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r>
              <a:rPr kumimoji="0" lang="en-US" altLang="ja-JP" sz="1800" b="1" baseline="0" dirty="0" err="1">
                <a:solidFill>
                  <a:srgbClr val="FF0000"/>
                </a:solidFill>
                <a:ea typeface="ＭＳ Ｐゴシック" pitchFamily="50" charset="-128"/>
                <a:cs typeface="Times New Roman" pitchFamily="18" charset="0"/>
              </a:rPr>
              <a:t>Eg</a:t>
            </a:r>
            <a:endParaRPr kumimoji="0" lang="en-US" altLang="ja-JP" sz="1800" b="1" baseline="0" dirty="0">
              <a:solidFill>
                <a:srgbClr val="FF0000"/>
              </a:solidFill>
              <a:ea typeface="ＭＳ Ｐゴシック" pitchFamily="50" charset="-128"/>
              <a:cs typeface="Times New Roman" pitchFamily="18" charset="0"/>
            </a:endParaRPr>
          </a:p>
        </p:txBody>
      </p:sp>
      <p:sp>
        <p:nvSpPr>
          <p:cNvPr id="149" name="Rectangle 78"/>
          <p:cNvSpPr>
            <a:spLocks noChangeArrowheads="1"/>
          </p:cNvSpPr>
          <p:nvPr/>
        </p:nvSpPr>
        <p:spPr bwMode="auto">
          <a:xfrm>
            <a:off x="6300595" y="1976604"/>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b="1" i="1" dirty="0">
                <a:solidFill>
                  <a:srgbClr val="FF0000"/>
                </a:solidFill>
                <a:cs typeface="Times New Roman" pitchFamily="18" charset="0"/>
              </a:rPr>
              <a:t>E</a:t>
            </a:r>
            <a:r>
              <a:rPr kumimoji="0" lang="en-US" altLang="ja-JP" b="1" baseline="-25000" dirty="0">
                <a:solidFill>
                  <a:srgbClr val="FF0000"/>
                </a:solidFill>
                <a:cs typeface="Times New Roman" pitchFamily="18" charset="0"/>
              </a:rPr>
              <a:t>C</a:t>
            </a:r>
            <a:endParaRPr kumimoji="0" lang="en-US" altLang="ja-JP" b="1" dirty="0">
              <a:solidFill>
                <a:srgbClr val="FF0000"/>
              </a:solidFill>
              <a:cs typeface="Times New Roman" pitchFamily="18" charset="0"/>
            </a:endParaRPr>
          </a:p>
        </p:txBody>
      </p:sp>
      <p:sp>
        <p:nvSpPr>
          <p:cNvPr id="150" name="Rectangle 79"/>
          <p:cNvSpPr>
            <a:spLocks noChangeArrowheads="1"/>
          </p:cNvSpPr>
          <p:nvPr/>
        </p:nvSpPr>
        <p:spPr bwMode="auto">
          <a:xfrm>
            <a:off x="6300596" y="5615155"/>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kumimoji="0" lang="en-US" altLang="ja-JP" b="1" i="1" dirty="0">
                <a:solidFill>
                  <a:srgbClr val="FF0000"/>
                </a:solidFill>
                <a:cs typeface="Times New Roman" pitchFamily="18" charset="0"/>
              </a:rPr>
              <a:t>E</a:t>
            </a:r>
            <a:r>
              <a:rPr kumimoji="0" lang="en-US" altLang="ja-JP" b="1" baseline="-25000" dirty="0">
                <a:solidFill>
                  <a:srgbClr val="FF0000"/>
                </a:solidFill>
                <a:cs typeface="Times New Roman" pitchFamily="18" charset="0"/>
              </a:rPr>
              <a:t>V</a:t>
            </a:r>
          </a:p>
        </p:txBody>
      </p:sp>
      <p:sp>
        <p:nvSpPr>
          <p:cNvPr id="163" name="テキスト ボックス 162"/>
          <p:cNvSpPr txBox="1"/>
          <p:nvPr/>
        </p:nvSpPr>
        <p:spPr>
          <a:xfrm>
            <a:off x="8256241" y="4149081"/>
            <a:ext cx="1832553" cy="584775"/>
          </a:xfrm>
          <a:prstGeom prst="rect">
            <a:avLst/>
          </a:prstGeom>
          <a:noFill/>
        </p:spPr>
        <p:txBody>
          <a:bodyPr wrap="none" rtlCol="0">
            <a:spAutoFit/>
          </a:bodyPr>
          <a:lstStyle/>
          <a:p>
            <a:pPr fontAlgn="auto">
              <a:spcBef>
                <a:spcPts val="0"/>
              </a:spcBef>
              <a:spcAft>
                <a:spcPts val="0"/>
              </a:spcAft>
            </a:pPr>
            <a:r>
              <a:rPr lang="ja-JP" altLang="en-US" sz="3200" b="1" dirty="0">
                <a:solidFill>
                  <a:srgbClr val="FF0000"/>
                </a:solidFill>
                <a:cs typeface="Times New Roman" panose="02020603050405020304" pitchFamily="18" charset="0"/>
              </a:rPr>
              <a:t>捕獲電子</a:t>
            </a:r>
            <a:endParaRPr lang="ja-JP" altLang="en-US" sz="3200" b="1" baseline="30000" dirty="0">
              <a:solidFill>
                <a:srgbClr val="FF0000"/>
              </a:solidFill>
              <a:cs typeface="Times New Roman" panose="02020603050405020304" pitchFamily="18" charset="0"/>
            </a:endParaRPr>
          </a:p>
        </p:txBody>
      </p:sp>
      <p:sp>
        <p:nvSpPr>
          <p:cNvPr id="165" name="右矢印 164"/>
          <p:cNvSpPr/>
          <p:nvPr/>
        </p:nvSpPr>
        <p:spPr>
          <a:xfrm>
            <a:off x="5631700" y="3568825"/>
            <a:ext cx="764982" cy="101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168" name="正方形/長方形 167"/>
          <p:cNvSpPr/>
          <p:nvPr/>
        </p:nvSpPr>
        <p:spPr>
          <a:xfrm>
            <a:off x="4487426" y="1077109"/>
            <a:ext cx="509405" cy="60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169" name="正方形/長方形 168"/>
          <p:cNvSpPr/>
          <p:nvPr/>
        </p:nvSpPr>
        <p:spPr>
          <a:xfrm>
            <a:off x="9231828" y="1085674"/>
            <a:ext cx="509405" cy="60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a:ea typeface="ＭＳ Ｐゴシック" panose="020B0600070205080204" pitchFamily="50" charset="-128"/>
            </a:endParaRPr>
          </a:p>
        </p:txBody>
      </p:sp>
      <p:sp>
        <p:nvSpPr>
          <p:cNvPr id="166" name="テキスト ボックス 165"/>
          <p:cNvSpPr txBox="1"/>
          <p:nvPr/>
        </p:nvSpPr>
        <p:spPr>
          <a:xfrm>
            <a:off x="2351584" y="673533"/>
            <a:ext cx="3136628" cy="954107"/>
          </a:xfrm>
          <a:prstGeom prst="rect">
            <a:avLst/>
          </a:prstGeom>
          <a:noFill/>
        </p:spPr>
        <p:txBody>
          <a:bodyPr wrap="none" rtlCol="0">
            <a:spAutoFit/>
          </a:bodyPr>
          <a:lstStyle/>
          <a:p>
            <a:pPr fontAlgn="auto">
              <a:spcBef>
                <a:spcPts val="0"/>
              </a:spcBef>
              <a:spcAft>
                <a:spcPts val="0"/>
              </a:spcAft>
            </a:pPr>
            <a:r>
              <a:rPr lang="ja-JP" altLang="en-US" sz="2800" b="1" dirty="0">
                <a:solidFill>
                  <a:srgbClr val="FF0000"/>
                </a:solidFill>
                <a:cs typeface="Times New Roman" panose="02020603050405020304" pitchFamily="18" charset="0"/>
              </a:rPr>
              <a:t>低</a:t>
            </a:r>
            <a:r>
              <a:rPr lang="en-US" altLang="ja-JP" sz="2800" b="1" i="1" dirty="0">
                <a:solidFill>
                  <a:srgbClr val="FF0000"/>
                </a:solidFill>
                <a:cs typeface="Times New Roman" panose="02020603050405020304" pitchFamily="18" charset="0"/>
              </a:rPr>
              <a:t>P</a:t>
            </a:r>
            <a:r>
              <a:rPr lang="en-US" altLang="ja-JP" sz="2800" b="1" baseline="-25000" dirty="0">
                <a:solidFill>
                  <a:srgbClr val="FF0000"/>
                </a:solidFill>
                <a:cs typeface="Times New Roman" panose="02020603050405020304" pitchFamily="18" charset="0"/>
              </a:rPr>
              <a:t>O2</a:t>
            </a:r>
            <a:r>
              <a:rPr lang="en-US" altLang="ja-JP" sz="2800" b="1" dirty="0">
                <a:solidFill>
                  <a:srgbClr val="FF0000"/>
                </a:solidFill>
                <a:cs typeface="Times New Roman" panose="02020603050405020304" pitchFamily="18" charset="0"/>
              </a:rPr>
              <a:t>:</a:t>
            </a:r>
            <a:br>
              <a:rPr lang="en-US" altLang="ja-JP" sz="2800" b="1" dirty="0">
                <a:solidFill>
                  <a:srgbClr val="FF0000"/>
                </a:solidFill>
                <a:cs typeface="Times New Roman" panose="02020603050405020304" pitchFamily="18" charset="0"/>
              </a:rPr>
            </a:br>
            <a:r>
              <a:rPr lang="ja-JP" altLang="en-US" sz="2800" b="1" dirty="0">
                <a:solidFill>
                  <a:srgbClr val="FF0000"/>
                </a:solidFill>
                <a:cs typeface="Times New Roman" panose="02020603050405020304" pitchFamily="18" charset="0"/>
              </a:rPr>
              <a:t>　</a:t>
            </a:r>
            <a:r>
              <a:rPr lang="en-US" altLang="ja-JP" sz="2800" b="1" dirty="0">
                <a:solidFill>
                  <a:srgbClr val="FF0000"/>
                </a:solidFill>
                <a:cs typeface="Times New Roman" panose="02020603050405020304" pitchFamily="18" charset="0"/>
              </a:rPr>
              <a:t>V</a:t>
            </a:r>
            <a:r>
              <a:rPr lang="en-US" altLang="ja-JP" sz="2800" b="1" baseline="-25000" dirty="0">
                <a:solidFill>
                  <a:srgbClr val="FF0000"/>
                </a:solidFill>
                <a:cs typeface="Times New Roman" panose="02020603050405020304" pitchFamily="18" charset="0"/>
              </a:rPr>
              <a:t>O</a:t>
            </a:r>
            <a:r>
              <a:rPr lang="ja-JP" altLang="en-US" sz="2800" b="1" dirty="0">
                <a:solidFill>
                  <a:srgbClr val="FF0000"/>
                </a:solidFill>
                <a:cs typeface="Times New Roman" panose="02020603050405020304" pitchFamily="18" charset="0"/>
              </a:rPr>
              <a:t>から稼働電子</a:t>
            </a:r>
            <a:r>
              <a:rPr lang="en-US" altLang="ja-JP" sz="2800" b="1" dirty="0">
                <a:solidFill>
                  <a:srgbClr val="FF0000"/>
                </a:solidFill>
                <a:cs typeface="Times New Roman" panose="02020603050405020304" pitchFamily="18" charset="0"/>
              </a:rPr>
              <a:t>?</a:t>
            </a:r>
            <a:endParaRPr lang="ja-JP" altLang="en-US" sz="2800" b="1" dirty="0">
              <a:solidFill>
                <a:srgbClr val="FF0000"/>
              </a:solidFill>
              <a:cs typeface="Times New Roman" panose="02020603050405020304" pitchFamily="18" charset="0"/>
            </a:endParaRPr>
          </a:p>
        </p:txBody>
      </p:sp>
      <p:sp>
        <p:nvSpPr>
          <p:cNvPr id="71" name="Freeform 1027"/>
          <p:cNvSpPr>
            <a:spLocks noChangeAspect="1"/>
          </p:cNvSpPr>
          <p:nvPr/>
        </p:nvSpPr>
        <p:spPr bwMode="auto">
          <a:xfrm>
            <a:off x="2097108" y="4382207"/>
            <a:ext cx="2179838"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noFill/>
          <a:ln w="9525">
            <a:solidFill>
              <a:schemeClr val="tx1"/>
            </a:solidFill>
            <a:round/>
            <a:headEnd/>
            <a:tailEnd/>
          </a:ln>
          <a:effectLst/>
        </p:spPr>
        <p:txBody>
          <a:bodyPr wrap="none" anchor="ctr"/>
          <a:lstStyle/>
          <a:p>
            <a:pPr>
              <a:defRPr/>
            </a:pPr>
            <a:endParaRPr lang="ja-JP" altLang="ja-JP" sz="1600" b="1">
              <a:solidFill>
                <a:prstClr val="black"/>
              </a:solidFill>
              <a:cs typeface="Times New Roman" pitchFamily="18" charset="0"/>
            </a:endParaRPr>
          </a:p>
        </p:txBody>
      </p:sp>
      <p:sp>
        <p:nvSpPr>
          <p:cNvPr id="65" name="テキスト ボックス 64"/>
          <p:cNvSpPr txBox="1"/>
          <p:nvPr/>
        </p:nvSpPr>
        <p:spPr>
          <a:xfrm>
            <a:off x="7176120" y="1144400"/>
            <a:ext cx="2834430" cy="461665"/>
          </a:xfrm>
          <a:prstGeom prst="rect">
            <a:avLst/>
          </a:prstGeom>
          <a:noFill/>
        </p:spPr>
        <p:txBody>
          <a:bodyPr wrap="none" rtlCol="0">
            <a:spAutoFit/>
          </a:bodyPr>
          <a:lstStyle/>
          <a:p>
            <a:pPr fontAlgn="auto">
              <a:spcBef>
                <a:spcPts val="0"/>
              </a:spcBef>
              <a:spcAft>
                <a:spcPts val="0"/>
              </a:spcAft>
            </a:pPr>
            <a:r>
              <a:rPr lang="ja-JP" altLang="en-US" b="1" dirty="0">
                <a:solidFill>
                  <a:srgbClr val="FF0000"/>
                </a:solidFill>
                <a:cs typeface="Times New Roman" panose="02020603050405020304" pitchFamily="18" charset="0"/>
              </a:rPr>
              <a:t>すべてトラップされる</a:t>
            </a:r>
          </a:p>
        </p:txBody>
      </p:sp>
      <p:sp>
        <p:nvSpPr>
          <p:cNvPr id="70" name="右矢印 69"/>
          <p:cNvSpPr/>
          <p:nvPr/>
        </p:nvSpPr>
        <p:spPr>
          <a:xfrm>
            <a:off x="5488213" y="1124744"/>
            <a:ext cx="163959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57297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700" name="Object 3"/>
          <p:cNvGraphicFramePr>
            <a:graphicFrameLocks noChangeAspect="1"/>
          </p:cNvGraphicFramePr>
          <p:nvPr/>
        </p:nvGraphicFramePr>
        <p:xfrm>
          <a:off x="1525588" y="373063"/>
          <a:ext cx="8807450" cy="6475412"/>
        </p:xfrm>
        <a:graphic>
          <a:graphicData uri="http://schemas.openxmlformats.org/presentationml/2006/ole">
            <mc:AlternateContent xmlns:mc="http://schemas.openxmlformats.org/markup-compatibility/2006">
              <mc:Choice xmlns:v="urn:schemas-microsoft-com:vml" Requires="v">
                <p:oleObj name="ｸﾞﾗﾌ" r:id="rId3" imgW="3920947" imgH="2937053" progId="Origin50.Graph">
                  <p:embed/>
                </p:oleObj>
              </mc:Choice>
              <mc:Fallback>
                <p:oleObj name="ｸﾞﾗﾌ" r:id="rId3" imgW="3920947" imgH="2937053" progId="Origin50.Graph">
                  <p:embed/>
                  <p:pic>
                    <p:nvPicPr>
                      <p:cNvPr id="15770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8" y="373063"/>
                        <a:ext cx="8807450" cy="647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直線矢印コネクタ 9"/>
          <p:cNvCxnSpPr/>
          <p:nvPr/>
        </p:nvCxnSpPr>
        <p:spPr>
          <a:xfrm>
            <a:off x="4958532" y="2801570"/>
            <a:ext cx="2110651" cy="699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9"/>
          <p:cNvSpPr txBox="1">
            <a:spLocks noChangeArrowheads="1"/>
          </p:cNvSpPr>
          <p:nvPr/>
        </p:nvSpPr>
        <p:spPr bwMode="auto">
          <a:xfrm>
            <a:off x="6597273" y="2857537"/>
            <a:ext cx="1739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800" b="1" dirty="0">
                <a:solidFill>
                  <a:srgbClr val="0000FF"/>
                </a:solidFill>
              </a:rPr>
              <a:t>高</a:t>
            </a:r>
            <a:r>
              <a:rPr lang="en-US" altLang="ja-JP" sz="2800" b="1" dirty="0" err="1">
                <a:solidFill>
                  <a:srgbClr val="0000FF"/>
                </a:solidFill>
              </a:rPr>
              <a:t>V</a:t>
            </a:r>
            <a:r>
              <a:rPr lang="en-US" altLang="ja-JP" sz="2800" b="1" baseline="-25000" dirty="0" err="1">
                <a:solidFill>
                  <a:srgbClr val="0000FF"/>
                </a:solidFill>
              </a:rPr>
              <a:t>th</a:t>
            </a:r>
            <a:r>
              <a:rPr lang="ja-JP" altLang="en-US" sz="2800" b="1" dirty="0">
                <a:solidFill>
                  <a:srgbClr val="0000FF"/>
                </a:solidFill>
              </a:rPr>
              <a:t>状態</a:t>
            </a:r>
          </a:p>
        </p:txBody>
      </p:sp>
      <p:sp>
        <p:nvSpPr>
          <p:cNvPr id="12" name="Freeform 1041"/>
          <p:cNvSpPr>
            <a:spLocks/>
          </p:cNvSpPr>
          <p:nvPr/>
        </p:nvSpPr>
        <p:spPr bwMode="auto">
          <a:xfrm>
            <a:off x="3647728" y="1729903"/>
            <a:ext cx="511646" cy="698500"/>
          </a:xfrm>
          <a:custGeom>
            <a:avLst/>
            <a:gdLst>
              <a:gd name="T0" fmla="*/ 957659375 w 484"/>
              <a:gd name="T1" fmla="*/ 1008062959 h 691"/>
              <a:gd name="T2" fmla="*/ 1073586563 w 484"/>
              <a:gd name="T3" fmla="*/ 1605341057 h 691"/>
              <a:gd name="T4" fmla="*/ 88206263 w 484"/>
              <a:gd name="T5" fmla="*/ 196572277 h 691"/>
              <a:gd name="T6" fmla="*/ 536794075 w 484"/>
              <a:gd name="T7" fmla="*/ 428426758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4" h="691">
                <a:moveTo>
                  <a:pt x="380" y="400"/>
                </a:moveTo>
                <a:cubicBezTo>
                  <a:pt x="432" y="545"/>
                  <a:pt x="484" y="691"/>
                  <a:pt x="426" y="637"/>
                </a:cubicBezTo>
                <a:cubicBezTo>
                  <a:pt x="368" y="583"/>
                  <a:pt x="70" y="156"/>
                  <a:pt x="35" y="78"/>
                </a:cubicBezTo>
                <a:cubicBezTo>
                  <a:pt x="0" y="0"/>
                  <a:pt x="106" y="85"/>
                  <a:pt x="213" y="17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FF"/>
              </a:solidFill>
              <a:ea typeface="HG丸ｺﾞｼｯｸM-PRO" pitchFamily="50" charset="-128"/>
            </a:endParaRPr>
          </a:p>
        </p:txBody>
      </p:sp>
      <p:sp>
        <p:nvSpPr>
          <p:cNvPr id="13" name="Line 1043"/>
          <p:cNvSpPr>
            <a:spLocks noChangeShapeType="1"/>
          </p:cNvSpPr>
          <p:nvPr/>
        </p:nvSpPr>
        <p:spPr bwMode="auto">
          <a:xfrm flipV="1">
            <a:off x="3809478" y="1412776"/>
            <a:ext cx="54274" cy="43993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FF"/>
              </a:solidFill>
              <a:ea typeface="HG丸ｺﾞｼｯｸM-PRO" pitchFamily="50" charset="-128"/>
            </a:endParaRPr>
          </a:p>
        </p:txBody>
      </p:sp>
      <p:sp>
        <p:nvSpPr>
          <p:cNvPr id="14" name="Text Box 1045"/>
          <p:cNvSpPr txBox="1">
            <a:spLocks noChangeArrowheads="1"/>
          </p:cNvSpPr>
          <p:nvPr/>
        </p:nvSpPr>
        <p:spPr bwMode="auto">
          <a:xfrm>
            <a:off x="3063132" y="1021433"/>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r>
              <a:rPr lang="en-US" altLang="ja-JP" b="1" dirty="0">
                <a:solidFill>
                  <a:srgbClr val="000000"/>
                </a:solidFill>
              </a:rPr>
              <a:t>0-250</a:t>
            </a:r>
            <a:r>
              <a:rPr lang="en-US" altLang="ja-JP" b="1" baseline="30000" dirty="0">
                <a:solidFill>
                  <a:srgbClr val="000000"/>
                </a:solidFill>
              </a:rPr>
              <a:t>o</a:t>
            </a:r>
            <a:r>
              <a:rPr lang="en-US" altLang="ja-JP" b="1" dirty="0">
                <a:solidFill>
                  <a:srgbClr val="000000"/>
                </a:solidFill>
              </a:rPr>
              <a:t>C</a:t>
            </a:r>
          </a:p>
        </p:txBody>
      </p:sp>
      <p:sp>
        <p:nvSpPr>
          <p:cNvPr id="15" name="Text Box 1045"/>
          <p:cNvSpPr txBox="1">
            <a:spLocks noChangeArrowheads="1"/>
          </p:cNvSpPr>
          <p:nvPr/>
        </p:nvSpPr>
        <p:spPr bwMode="auto">
          <a:xfrm>
            <a:off x="4376675" y="3804561"/>
            <a:ext cx="17367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r>
              <a:rPr lang="en-US" altLang="ja-JP" sz="4000" b="1" dirty="0">
                <a:solidFill>
                  <a:srgbClr val="FF0000"/>
                </a:solidFill>
              </a:rPr>
              <a:t>300</a:t>
            </a:r>
            <a:r>
              <a:rPr lang="en-US" altLang="ja-JP" sz="4000" b="1" baseline="30000" dirty="0">
                <a:solidFill>
                  <a:srgbClr val="FF0000"/>
                </a:solidFill>
              </a:rPr>
              <a:t>o</a:t>
            </a:r>
            <a:r>
              <a:rPr lang="en-US" altLang="ja-JP" sz="4000" b="1" dirty="0">
                <a:solidFill>
                  <a:srgbClr val="FF0000"/>
                </a:solidFill>
              </a:rPr>
              <a:t>C</a:t>
            </a:r>
          </a:p>
        </p:txBody>
      </p:sp>
      <p:sp>
        <p:nvSpPr>
          <p:cNvPr id="16" name="正方形/長方形 15"/>
          <p:cNvSpPr/>
          <p:nvPr/>
        </p:nvSpPr>
        <p:spPr>
          <a:xfrm>
            <a:off x="5015881" y="2293712"/>
            <a:ext cx="802977" cy="507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Arial"/>
              <a:ea typeface="ＭＳ Ｐゴシック"/>
            </a:endParaRPr>
          </a:p>
        </p:txBody>
      </p:sp>
      <p:sp>
        <p:nvSpPr>
          <p:cNvPr id="17" name="テキスト ボックス 6"/>
          <p:cNvSpPr txBox="1">
            <a:spLocks noChangeArrowheads="1"/>
          </p:cNvSpPr>
          <p:nvPr/>
        </p:nvSpPr>
        <p:spPr bwMode="auto">
          <a:xfrm>
            <a:off x="4439816" y="2293712"/>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2800" b="1" dirty="0">
                <a:solidFill>
                  <a:srgbClr val="FF0000"/>
                </a:solidFill>
              </a:rPr>
              <a:t>高</a:t>
            </a:r>
            <a:r>
              <a:rPr lang="en-US" altLang="ja-JP" sz="2800" b="1" dirty="0">
                <a:solidFill>
                  <a:srgbClr val="FF0000"/>
                </a:solidFill>
              </a:rPr>
              <a:t>S</a:t>
            </a:r>
            <a:r>
              <a:rPr lang="ja-JP" altLang="en-US" sz="2800" b="1" dirty="0">
                <a:solidFill>
                  <a:srgbClr val="FF0000"/>
                </a:solidFill>
              </a:rPr>
              <a:t>状態</a:t>
            </a:r>
          </a:p>
        </p:txBody>
      </p:sp>
      <p:sp>
        <p:nvSpPr>
          <p:cNvPr id="18" name="Rectangle 10"/>
          <p:cNvSpPr txBox="1">
            <a:spLocks noChangeArrowheads="1"/>
          </p:cNvSpPr>
          <p:nvPr/>
        </p:nvSpPr>
        <p:spPr bwMode="auto">
          <a:xfrm>
            <a:off x="1524000" y="-12700"/>
            <a:ext cx="9144000" cy="6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r>
              <a:rPr lang="ja-JP" altLang="en-US" sz="3600" b="1" kern="0" dirty="0">
                <a:solidFill>
                  <a:srgbClr val="0000FF"/>
                </a:solidFill>
                <a:latin typeface="Times New Roman" panose="02020603050405020304" pitchFamily="18" charset="0"/>
                <a:ea typeface="ＭＳ Ｐゴシック"/>
                <a:cs typeface="Times New Roman" panose="02020603050405020304" pitchFamily="18" charset="0"/>
              </a:rPr>
              <a:t>高温</a:t>
            </a:r>
            <a:r>
              <a:rPr lang="en-US" altLang="ja-JP" sz="3600" b="1" kern="0" dirty="0">
                <a:solidFill>
                  <a:srgbClr val="0000FF"/>
                </a:solidFill>
                <a:latin typeface="Times New Roman" panose="02020603050405020304" pitchFamily="18" charset="0"/>
                <a:ea typeface="ＭＳ Ｐゴシック"/>
                <a:cs typeface="Times New Roman" panose="02020603050405020304" pitchFamily="18" charset="0"/>
              </a:rPr>
              <a:t>O</a:t>
            </a:r>
            <a:r>
              <a:rPr lang="en-US" altLang="ja-JP" sz="3600" b="1" kern="0" baseline="-25000" dirty="0">
                <a:solidFill>
                  <a:srgbClr val="0000FF"/>
                </a:solidFill>
                <a:latin typeface="Times New Roman" panose="02020603050405020304" pitchFamily="18" charset="0"/>
                <a:ea typeface="ＭＳ Ｐゴシック"/>
                <a:cs typeface="Times New Roman" panose="02020603050405020304" pitchFamily="18" charset="0"/>
              </a:rPr>
              <a:t>3</a:t>
            </a:r>
            <a:r>
              <a:rPr lang="ja-JP" altLang="en-US" sz="3600" b="1" kern="0" dirty="0">
                <a:solidFill>
                  <a:srgbClr val="0000FF"/>
                </a:solidFill>
                <a:latin typeface="Times New Roman" panose="02020603050405020304" pitchFamily="18" charset="0"/>
                <a:ea typeface="ＭＳ Ｐゴシック"/>
                <a:cs typeface="Times New Roman" panose="02020603050405020304" pitchFamily="18" charset="0"/>
              </a:rPr>
              <a:t>熱処理による双安定性</a:t>
            </a:r>
            <a:endParaRPr lang="ja-JP" altLang="en-US" kern="0" dirty="0">
              <a:solidFill>
                <a:srgbClr val="000000"/>
              </a:solidFill>
              <a:latin typeface="Times New Roman" panose="02020603050405020304" pitchFamily="18" charset="0"/>
              <a:ea typeface="ＭＳ Ｐゴシック"/>
              <a:cs typeface="Times New Roman" panose="02020603050405020304" pitchFamily="18" charset="0"/>
            </a:endParaRPr>
          </a:p>
        </p:txBody>
      </p:sp>
    </p:spTree>
    <p:extLst>
      <p:ext uri="{BB962C8B-B14F-4D97-AF65-F5344CB8AC3E}">
        <p14:creationId xmlns:p14="http://schemas.microsoft.com/office/powerpoint/2010/main" val="2422293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17"/>
          <p:cNvGraphicFramePr>
            <a:graphicFrameLocks noChangeAspect="1"/>
          </p:cNvGraphicFramePr>
          <p:nvPr/>
        </p:nvGraphicFramePr>
        <p:xfrm>
          <a:off x="1490663" y="201614"/>
          <a:ext cx="9042401" cy="6975475"/>
        </p:xfrm>
        <a:graphic>
          <a:graphicData uri="http://schemas.openxmlformats.org/presentationml/2006/ole">
            <mc:AlternateContent xmlns:mc="http://schemas.openxmlformats.org/markup-compatibility/2006">
              <mc:Choice xmlns:v="urn:schemas-microsoft-com:vml" Requires="v">
                <p:oleObj name="ｸﾞﾗﾌ" r:id="rId3" imgW="3801466" imgH="2933395" progId="Origin50.Graph">
                  <p:embed/>
                </p:oleObj>
              </mc:Choice>
              <mc:Fallback>
                <p:oleObj name="ｸﾞﾗﾌ" r:id="rId3" imgW="3801466" imgH="2933395" progId="Origin50.Graph">
                  <p:embed/>
                  <p:pic>
                    <p:nvPicPr>
                      <p:cNvPr id="84994"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201614"/>
                        <a:ext cx="9042401"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4996" name="直線コネクタ 2"/>
          <p:cNvCxnSpPr>
            <a:cxnSpLocks noChangeShapeType="1"/>
          </p:cNvCxnSpPr>
          <p:nvPr/>
        </p:nvCxnSpPr>
        <p:spPr bwMode="auto">
          <a:xfrm>
            <a:off x="3162300" y="4375151"/>
            <a:ext cx="3106738" cy="9525"/>
          </a:xfrm>
          <a:prstGeom prst="line">
            <a:avLst/>
          </a:prstGeom>
          <a:noFill/>
          <a:ln w="2540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84997" name="Rectangle 11"/>
          <p:cNvSpPr>
            <a:spLocks noGrp="1" noChangeArrowheads="1"/>
          </p:cNvSpPr>
          <p:nvPr>
            <p:ph type="title" idx="4294967295"/>
          </p:nvPr>
        </p:nvSpPr>
        <p:spPr>
          <a:xfrm>
            <a:off x="1595500" y="1"/>
            <a:ext cx="9072500" cy="657225"/>
          </a:xfrm>
        </p:spPr>
        <p:txBody>
          <a:bodyPr/>
          <a:lstStyle/>
          <a:p>
            <a:r>
              <a:rPr lang="ja-JP" altLang="en-US" sz="3600" b="1" dirty="0">
                <a:solidFill>
                  <a:srgbClr val="0000FF"/>
                </a:solidFill>
              </a:rPr>
              <a:t>単色光による回復</a:t>
            </a:r>
            <a:r>
              <a:rPr lang="en-US" altLang="ja-JP" sz="3600" b="1" dirty="0">
                <a:solidFill>
                  <a:srgbClr val="0000FF"/>
                </a:solidFill>
              </a:rPr>
              <a:t>: </a:t>
            </a:r>
            <a:r>
              <a:rPr lang="ja-JP" altLang="en-US" sz="3600" b="1" dirty="0">
                <a:solidFill>
                  <a:srgbClr val="0000FF"/>
                </a:solidFill>
              </a:rPr>
              <a:t>波長依存性</a:t>
            </a:r>
            <a:endParaRPr lang="ja-JP" altLang="en-US" dirty="0"/>
          </a:p>
        </p:txBody>
      </p:sp>
      <p:graphicFrame>
        <p:nvGraphicFramePr>
          <p:cNvPr id="84998" name="Object 8"/>
          <p:cNvGraphicFramePr>
            <a:graphicFrameLocks noChangeAspect="1"/>
          </p:cNvGraphicFramePr>
          <p:nvPr/>
        </p:nvGraphicFramePr>
        <p:xfrm>
          <a:off x="6026150" y="2778126"/>
          <a:ext cx="3932238" cy="3140075"/>
        </p:xfrm>
        <a:graphic>
          <a:graphicData uri="http://schemas.openxmlformats.org/presentationml/2006/ole">
            <mc:AlternateContent xmlns:mc="http://schemas.openxmlformats.org/markup-compatibility/2006">
              <mc:Choice xmlns:v="urn:schemas-microsoft-com:vml" Requires="v">
                <p:oleObj name="ｸﾞﾗﾌ" r:id="rId5" imgW="3918509" imgH="3127248" progId="Origin50.Graph">
                  <p:embed/>
                </p:oleObj>
              </mc:Choice>
              <mc:Fallback>
                <p:oleObj name="ｸﾞﾗﾌ" r:id="rId5" imgW="3918509" imgH="3127248" progId="Origin50.Graph">
                  <p:embed/>
                  <p:pic>
                    <p:nvPicPr>
                      <p:cNvPr id="8499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6150" y="2778126"/>
                        <a:ext cx="3932238"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9" name="Text Box 14"/>
          <p:cNvSpPr txBox="1">
            <a:spLocks noChangeArrowheads="1"/>
          </p:cNvSpPr>
          <p:nvPr/>
        </p:nvSpPr>
        <p:spPr bwMode="auto">
          <a:xfrm>
            <a:off x="7663545" y="3128776"/>
            <a:ext cx="2173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solidFill>
                  <a:srgbClr val="FF0000"/>
                </a:solidFill>
              </a:rPr>
              <a:t>初期高</a:t>
            </a:r>
            <a:r>
              <a:rPr lang="en-US" altLang="ja-JP" dirty="0" err="1">
                <a:solidFill>
                  <a:srgbClr val="FF0000"/>
                </a:solidFill>
              </a:rPr>
              <a:t>V</a:t>
            </a:r>
            <a:r>
              <a:rPr lang="en-US" altLang="ja-JP" baseline="-25000" dirty="0" err="1">
                <a:solidFill>
                  <a:srgbClr val="FF0000"/>
                </a:solidFill>
              </a:rPr>
              <a:t>th</a:t>
            </a:r>
            <a:r>
              <a:rPr lang="ja-JP" altLang="en-US" dirty="0">
                <a:solidFill>
                  <a:srgbClr val="FF0000"/>
                </a:solidFill>
              </a:rPr>
              <a:t>状態</a:t>
            </a:r>
            <a:endParaRPr lang="en-US" altLang="ja-JP" dirty="0">
              <a:solidFill>
                <a:srgbClr val="FF0000"/>
              </a:solidFill>
            </a:endParaRPr>
          </a:p>
        </p:txBody>
      </p:sp>
      <p:sp>
        <p:nvSpPr>
          <p:cNvPr id="85000" name="Freeform 16"/>
          <p:cNvSpPr>
            <a:spLocks/>
          </p:cNvSpPr>
          <p:nvPr/>
        </p:nvSpPr>
        <p:spPr bwMode="auto">
          <a:xfrm>
            <a:off x="7183438" y="2952750"/>
            <a:ext cx="741362" cy="330200"/>
          </a:xfrm>
          <a:custGeom>
            <a:avLst/>
            <a:gdLst>
              <a:gd name="T0" fmla="*/ 0 w 467"/>
              <a:gd name="T1" fmla="*/ 330200 h 208"/>
              <a:gd name="T2" fmla="*/ 293687 w 467"/>
              <a:gd name="T3" fmla="*/ 9525 h 208"/>
              <a:gd name="T4" fmla="*/ 741362 w 467"/>
              <a:gd name="T5" fmla="*/ 274638 h 208"/>
              <a:gd name="T6" fmla="*/ 0 60000 65536"/>
              <a:gd name="T7" fmla="*/ 0 60000 65536"/>
              <a:gd name="T8" fmla="*/ 0 60000 65536"/>
            </a:gdLst>
            <a:ahLst/>
            <a:cxnLst>
              <a:cxn ang="T6">
                <a:pos x="T0" y="T1"/>
              </a:cxn>
              <a:cxn ang="T7">
                <a:pos x="T2" y="T3"/>
              </a:cxn>
              <a:cxn ang="T8">
                <a:pos x="T4" y="T5"/>
              </a:cxn>
            </a:cxnLst>
            <a:rect l="0" t="0" r="r" b="b"/>
            <a:pathLst>
              <a:path w="467" h="208">
                <a:moveTo>
                  <a:pt x="0" y="208"/>
                </a:moveTo>
                <a:cubicBezTo>
                  <a:pt x="53" y="110"/>
                  <a:pt x="107" y="12"/>
                  <a:pt x="185" y="6"/>
                </a:cubicBezTo>
                <a:cubicBezTo>
                  <a:pt x="263" y="0"/>
                  <a:pt x="365" y="86"/>
                  <a:pt x="467" y="173"/>
                </a:cubicBezTo>
              </a:path>
            </a:pathLst>
          </a:custGeom>
          <a:noFill/>
          <a:ln w="25400">
            <a:solidFill>
              <a:srgbClr val="FF0000"/>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ja-JP" altLang="en-US">
              <a:solidFill>
                <a:srgbClr val="000000"/>
              </a:solidFill>
              <a:ea typeface="MS UI Gothic" panose="020B0600070205080204" pitchFamily="50" charset="-128"/>
            </a:endParaRPr>
          </a:p>
        </p:txBody>
      </p:sp>
      <p:sp>
        <p:nvSpPr>
          <p:cNvPr id="85001" name="Line 18"/>
          <p:cNvSpPr>
            <a:spLocks noChangeShapeType="1"/>
          </p:cNvSpPr>
          <p:nvPr/>
        </p:nvSpPr>
        <p:spPr bwMode="auto">
          <a:xfrm>
            <a:off x="7067550" y="3803651"/>
            <a:ext cx="0" cy="1198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ja-JP" altLang="en-US">
              <a:solidFill>
                <a:srgbClr val="000000"/>
              </a:solidFill>
              <a:ea typeface="MS UI Gothic" panose="020B0600070205080204" pitchFamily="50" charset="-128"/>
            </a:endParaRPr>
          </a:p>
        </p:txBody>
      </p:sp>
      <p:sp>
        <p:nvSpPr>
          <p:cNvPr id="85002" name="Text Box 19"/>
          <p:cNvSpPr txBox="1">
            <a:spLocks noChangeArrowheads="1"/>
          </p:cNvSpPr>
          <p:nvPr/>
        </p:nvSpPr>
        <p:spPr bwMode="auto">
          <a:xfrm>
            <a:off x="7073900" y="4379913"/>
            <a:ext cx="170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solidFill>
                  <a:srgbClr val="000000"/>
                </a:solidFill>
              </a:rPr>
              <a:t>回復</a:t>
            </a:r>
            <a:endParaRPr lang="en-US" altLang="ja-JP" dirty="0">
              <a:solidFill>
                <a:srgbClr val="000000"/>
              </a:solidFill>
            </a:endParaRPr>
          </a:p>
        </p:txBody>
      </p:sp>
      <p:sp>
        <p:nvSpPr>
          <p:cNvPr id="10" name="正方形/長方形 9"/>
          <p:cNvSpPr>
            <a:spLocks noChangeArrowheads="1"/>
          </p:cNvSpPr>
          <p:nvPr/>
        </p:nvSpPr>
        <p:spPr bwMode="auto">
          <a:xfrm>
            <a:off x="6816725" y="2257426"/>
            <a:ext cx="2406650"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ja-JP" altLang="en-US" sz="2800" b="1">
                <a:solidFill>
                  <a:srgbClr val="FFFFFF"/>
                </a:solidFill>
                <a:ea typeface="MS UI Gothic" panose="020B0600070205080204" pitchFamily="50" charset="-128"/>
              </a:rPr>
              <a:t>閾値</a:t>
            </a:r>
            <a:r>
              <a:rPr lang="en-US" altLang="ja-JP" sz="2800" b="1" dirty="0">
                <a:solidFill>
                  <a:srgbClr val="FFFFFF"/>
                </a:solidFill>
                <a:ea typeface="MS UI Gothic" panose="020B0600070205080204" pitchFamily="50" charset="-128"/>
              </a:rPr>
              <a:t>  ~ 2.3 </a:t>
            </a:r>
            <a:r>
              <a:rPr lang="en-US" altLang="ja-JP" sz="2800" b="1" dirty="0" err="1">
                <a:solidFill>
                  <a:srgbClr val="FFFFFF"/>
                </a:solidFill>
                <a:ea typeface="MS UI Gothic" panose="020B0600070205080204" pitchFamily="50" charset="-128"/>
              </a:rPr>
              <a:t>eV</a:t>
            </a:r>
            <a:endParaRPr lang="ja-JP" altLang="en-US" sz="2800" b="1" dirty="0">
              <a:solidFill>
                <a:srgbClr val="FFFFFF"/>
              </a:solidFill>
              <a:ea typeface="MS UI Gothic" panose="020B0600070205080204" pitchFamily="50" charset="-128"/>
            </a:endParaRPr>
          </a:p>
        </p:txBody>
      </p:sp>
      <p:cxnSp>
        <p:nvCxnSpPr>
          <p:cNvPr id="11" name="直線矢印コネクタ 10"/>
          <p:cNvCxnSpPr/>
          <p:nvPr/>
        </p:nvCxnSpPr>
        <p:spPr>
          <a:xfrm flipH="1" flipV="1">
            <a:off x="5232401" y="1916114"/>
            <a:ext cx="1635125" cy="954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8281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Line 49"/>
          <p:cNvSpPr>
            <a:spLocks noChangeAspect="1" noChangeShapeType="1"/>
          </p:cNvSpPr>
          <p:nvPr/>
        </p:nvSpPr>
        <p:spPr bwMode="auto">
          <a:xfrm>
            <a:off x="6367464" y="62738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68" name="Line 50"/>
          <p:cNvSpPr>
            <a:spLocks noChangeAspect="1" noChangeShapeType="1"/>
          </p:cNvSpPr>
          <p:nvPr/>
        </p:nvSpPr>
        <p:spPr bwMode="auto">
          <a:xfrm>
            <a:off x="6367464" y="5678488"/>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69" name="Line 51"/>
          <p:cNvSpPr>
            <a:spLocks noChangeShapeType="1"/>
          </p:cNvSpPr>
          <p:nvPr/>
        </p:nvSpPr>
        <p:spPr bwMode="auto">
          <a:xfrm>
            <a:off x="6332538" y="52578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70" name="Freeform 52"/>
          <p:cNvSpPr>
            <a:spLocks noChangeAspect="1"/>
          </p:cNvSpPr>
          <p:nvPr/>
        </p:nvSpPr>
        <p:spPr bwMode="auto">
          <a:xfrm>
            <a:off x="7626350" y="100171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Times New Roman"/>
              <a:ea typeface="ＭＳ Ｐゴシック"/>
            </a:endParaRPr>
          </a:p>
        </p:txBody>
      </p:sp>
      <p:sp>
        <p:nvSpPr>
          <p:cNvPr id="88071" name="Freeform 53"/>
          <p:cNvSpPr>
            <a:spLocks noChangeAspect="1"/>
          </p:cNvSpPr>
          <p:nvPr/>
        </p:nvSpPr>
        <p:spPr bwMode="auto">
          <a:xfrm>
            <a:off x="8653464" y="5678488"/>
            <a:ext cx="344487"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Times New Roman"/>
              <a:ea typeface="ＭＳ Ｐゴシック"/>
            </a:endParaRPr>
          </a:p>
        </p:txBody>
      </p:sp>
      <p:sp>
        <p:nvSpPr>
          <p:cNvPr id="88072" name="Text Box 54"/>
          <p:cNvSpPr txBox="1">
            <a:spLocks noChangeAspect="1" noChangeArrowheads="1"/>
          </p:cNvSpPr>
          <p:nvPr/>
        </p:nvSpPr>
        <p:spPr bwMode="auto">
          <a:xfrm>
            <a:off x="7418389" y="624840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a:solidFill>
                  <a:srgbClr val="000000"/>
                </a:solidFill>
              </a:rPr>
              <a:t>Log (DOS)</a:t>
            </a:r>
          </a:p>
        </p:txBody>
      </p:sp>
      <p:sp>
        <p:nvSpPr>
          <p:cNvPr id="88073" name="Text Box 57"/>
          <p:cNvSpPr txBox="1">
            <a:spLocks noChangeAspect="1" noChangeArrowheads="1"/>
          </p:cNvSpPr>
          <p:nvPr/>
        </p:nvSpPr>
        <p:spPr bwMode="auto">
          <a:xfrm>
            <a:off x="8907463" y="5943601"/>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sz="1800">
                <a:solidFill>
                  <a:srgbClr val="000000"/>
                </a:solidFill>
              </a:rPr>
              <a:t>VB</a:t>
            </a:r>
          </a:p>
        </p:txBody>
      </p:sp>
      <p:sp>
        <p:nvSpPr>
          <p:cNvPr id="88074" name="Freeform 64"/>
          <p:cNvSpPr>
            <a:spLocks/>
          </p:cNvSpPr>
          <p:nvPr/>
        </p:nvSpPr>
        <p:spPr bwMode="auto">
          <a:xfrm>
            <a:off x="6477000" y="2085976"/>
            <a:ext cx="1149350" cy="885825"/>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Times New Roman"/>
              <a:ea typeface="ＭＳ Ｐゴシック"/>
            </a:endParaRPr>
          </a:p>
        </p:txBody>
      </p:sp>
      <p:sp>
        <p:nvSpPr>
          <p:cNvPr id="88075" name="Line 71"/>
          <p:cNvSpPr>
            <a:spLocks noChangeAspect="1" noChangeShapeType="1"/>
          </p:cNvSpPr>
          <p:nvPr/>
        </p:nvSpPr>
        <p:spPr bwMode="auto">
          <a:xfrm>
            <a:off x="6367463" y="1001714"/>
            <a:ext cx="0" cy="527208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76" name="Line 56"/>
          <p:cNvSpPr>
            <a:spLocks noChangeShapeType="1"/>
          </p:cNvSpPr>
          <p:nvPr/>
        </p:nvSpPr>
        <p:spPr bwMode="auto">
          <a:xfrm>
            <a:off x="6102350" y="4000500"/>
            <a:ext cx="2590800"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latin typeface="Times New Roman"/>
              <a:ea typeface="ＭＳ Ｐゴシック"/>
            </a:endParaRPr>
          </a:p>
        </p:txBody>
      </p:sp>
      <p:sp>
        <p:nvSpPr>
          <p:cNvPr id="88077" name="Rectangle 57"/>
          <p:cNvSpPr>
            <a:spLocks noChangeArrowheads="1"/>
          </p:cNvSpPr>
          <p:nvPr/>
        </p:nvSpPr>
        <p:spPr bwMode="auto">
          <a:xfrm>
            <a:off x="5797551" y="3924300"/>
            <a:ext cx="511175" cy="457200"/>
          </a:xfrm>
          <a:prstGeom prst="rect">
            <a:avLst/>
          </a:prstGeom>
          <a:noFill/>
          <a:ln>
            <a:noFill/>
          </a:ln>
          <a:effectLst/>
          <a:extLst>
            <a:ext uri="{909E8E84-426E-40DD-AFC4-6F175D3DCCD1}">
              <a14:hiddenFill xmlns:a14="http://schemas.microsoft.com/office/drawing/2010/main">
                <a:solidFill>
                  <a:srgbClr val="66CCFF">
                    <a:alpha val="70195"/>
                  </a:srgbClr>
                </a:solidFill>
              </a14:hiddenFill>
            </a:ex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b="1" i="1">
                <a:solidFill>
                  <a:srgbClr val="FF0000"/>
                </a:solidFill>
                <a:latin typeface="Times New Roman"/>
                <a:ea typeface="ＭＳ Ｐゴシック"/>
              </a:rPr>
              <a:t>E</a:t>
            </a:r>
            <a:r>
              <a:rPr kumimoji="0" lang="en-US" altLang="ja-JP" b="1" baseline="-25000">
                <a:solidFill>
                  <a:srgbClr val="FF0000"/>
                </a:solidFill>
                <a:latin typeface="Times New Roman"/>
                <a:ea typeface="ＭＳ Ｐゴシック"/>
              </a:rPr>
              <a:t>F</a:t>
            </a:r>
            <a:endParaRPr kumimoji="0" lang="en-US" altLang="ja-JP" b="1">
              <a:solidFill>
                <a:srgbClr val="FF0000"/>
              </a:solidFill>
              <a:latin typeface="Times New Roman"/>
              <a:ea typeface="ＭＳ Ｐゴシック"/>
            </a:endParaRPr>
          </a:p>
        </p:txBody>
      </p:sp>
      <p:sp>
        <p:nvSpPr>
          <p:cNvPr id="88078" name="Freeform 59"/>
          <p:cNvSpPr>
            <a:spLocks/>
          </p:cNvSpPr>
          <p:nvPr/>
        </p:nvSpPr>
        <p:spPr bwMode="auto">
          <a:xfrm>
            <a:off x="6400800" y="2971800"/>
            <a:ext cx="76200" cy="1244600"/>
          </a:xfrm>
          <a:custGeom>
            <a:avLst/>
            <a:gdLst>
              <a:gd name="T0" fmla="*/ 0 w 192"/>
              <a:gd name="T1" fmla="*/ 2147483647 h 928"/>
              <a:gd name="T2" fmla="*/ 2147483647 w 192"/>
              <a:gd name="T3" fmla="*/ 2147483647 h 928"/>
              <a:gd name="T4" fmla="*/ 2147483647 w 192"/>
              <a:gd name="T5" fmla="*/ 2147483647 h 928"/>
              <a:gd name="T6" fmla="*/ 2147483647 w 192"/>
              <a:gd name="T7" fmla="*/ 0 h 9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28">
                <a:moveTo>
                  <a:pt x="0" y="928"/>
                </a:moveTo>
                <a:cubicBezTo>
                  <a:pt x="16" y="772"/>
                  <a:pt x="32" y="636"/>
                  <a:pt x="48" y="496"/>
                </a:cubicBezTo>
                <a:cubicBezTo>
                  <a:pt x="64" y="356"/>
                  <a:pt x="72" y="171"/>
                  <a:pt x="96" y="88"/>
                </a:cubicBezTo>
                <a:cubicBezTo>
                  <a:pt x="120" y="5"/>
                  <a:pt x="172" y="18"/>
                  <a:pt x="192" y="0"/>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solidFill>
                <a:srgbClr val="000000"/>
              </a:solidFill>
              <a:latin typeface="Times New Roman"/>
              <a:ea typeface="ＭＳ Ｐゴシック"/>
            </a:endParaRPr>
          </a:p>
        </p:txBody>
      </p:sp>
      <p:sp>
        <p:nvSpPr>
          <p:cNvPr id="88079" name="Rectangle 63"/>
          <p:cNvSpPr>
            <a:spLocks noChangeArrowheads="1"/>
          </p:cNvSpPr>
          <p:nvPr/>
        </p:nvSpPr>
        <p:spPr bwMode="auto">
          <a:xfrm>
            <a:off x="8997950" y="838200"/>
            <a:ext cx="304800" cy="381000"/>
          </a:xfrm>
          <a:prstGeom prst="rect">
            <a:avLst/>
          </a:prstGeom>
          <a:solidFill>
            <a:schemeClr val="bg1"/>
          </a:solidFill>
          <a:ln>
            <a:noFill/>
          </a:ln>
          <a:effectLst/>
          <a:extLs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a:solidFill>
                <a:srgbClr val="000000"/>
              </a:solidFill>
              <a:latin typeface="Times New Roman"/>
              <a:ea typeface="ＭＳ Ｐゴシック"/>
            </a:endParaRPr>
          </a:p>
        </p:txBody>
      </p:sp>
      <p:sp>
        <p:nvSpPr>
          <p:cNvPr id="88080" name="Rectangle 53"/>
          <p:cNvSpPr>
            <a:spLocks noChangeArrowheads="1"/>
          </p:cNvSpPr>
          <p:nvPr/>
        </p:nvSpPr>
        <p:spPr bwMode="auto">
          <a:xfrm>
            <a:off x="6588670" y="1025178"/>
            <a:ext cx="1739579" cy="523220"/>
          </a:xfrm>
          <a:prstGeom prst="rect">
            <a:avLst/>
          </a:prstGeom>
          <a:noFill/>
          <a:ln>
            <a:noFill/>
          </a:ln>
          <a:effectLst/>
          <a:extLst>
            <a:ext uri="{909E8E84-426E-40DD-AFC4-6F175D3DCCD1}">
              <a14:hiddenFill xmlns:a14="http://schemas.microsoft.com/office/drawing/2010/main">
                <a:solidFill>
                  <a:srgbClr val="66CCFF">
                    <a:alpha val="70195"/>
                  </a:srgbClr>
                </a:solidFill>
              </a14:hiddenFill>
            </a:ex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dirty="0">
                <a:solidFill>
                  <a:srgbClr val="FF0000"/>
                </a:solidFill>
                <a:latin typeface="Times New Roman"/>
                <a:ea typeface="ＭＳ Ｐゴシック"/>
              </a:rPr>
              <a:t>高</a:t>
            </a:r>
            <a:r>
              <a:rPr lang="en-US" altLang="ja-JP" sz="2800" b="1" dirty="0" err="1">
                <a:solidFill>
                  <a:srgbClr val="FF0000"/>
                </a:solidFill>
                <a:latin typeface="Times New Roman"/>
                <a:ea typeface="ＭＳ Ｐゴシック"/>
              </a:rPr>
              <a:t>V</a:t>
            </a:r>
            <a:r>
              <a:rPr lang="en-US" altLang="ja-JP" sz="2800" b="1" baseline="-25000" dirty="0" err="1">
                <a:solidFill>
                  <a:srgbClr val="FF0000"/>
                </a:solidFill>
                <a:latin typeface="Times New Roman"/>
                <a:ea typeface="ＭＳ Ｐゴシック"/>
              </a:rPr>
              <a:t>th</a:t>
            </a:r>
            <a:r>
              <a:rPr lang="ja-JP" altLang="en-US" sz="2800" b="1" dirty="0">
                <a:solidFill>
                  <a:srgbClr val="FF0000"/>
                </a:solidFill>
                <a:latin typeface="Times New Roman"/>
                <a:ea typeface="ＭＳ Ｐゴシック"/>
              </a:rPr>
              <a:t>状態</a:t>
            </a:r>
            <a:endParaRPr lang="en-US" altLang="ja-JP" sz="2800" b="1" dirty="0">
              <a:solidFill>
                <a:srgbClr val="000000"/>
              </a:solidFill>
              <a:latin typeface="Times New Roman"/>
              <a:ea typeface="ＭＳ Ｐゴシック"/>
            </a:endParaRPr>
          </a:p>
        </p:txBody>
      </p:sp>
      <p:sp>
        <p:nvSpPr>
          <p:cNvPr id="88081" name="Text Box 56"/>
          <p:cNvSpPr txBox="1">
            <a:spLocks noChangeAspect="1" noChangeArrowheads="1"/>
          </p:cNvSpPr>
          <p:nvPr/>
        </p:nvSpPr>
        <p:spPr bwMode="auto">
          <a:xfrm>
            <a:off x="9271000" y="1066801"/>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sz="1800">
                <a:solidFill>
                  <a:srgbClr val="000000"/>
                </a:solidFill>
              </a:rPr>
              <a:t>CB</a:t>
            </a:r>
          </a:p>
        </p:txBody>
      </p:sp>
      <p:sp>
        <p:nvSpPr>
          <p:cNvPr id="88082" name="Line 48"/>
          <p:cNvSpPr>
            <a:spLocks noChangeAspect="1" noChangeShapeType="1"/>
          </p:cNvSpPr>
          <p:nvPr/>
        </p:nvSpPr>
        <p:spPr bwMode="auto">
          <a:xfrm>
            <a:off x="6373814" y="2090738"/>
            <a:ext cx="33797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58" name="Freeform 46"/>
          <p:cNvSpPr>
            <a:spLocks noChangeAspect="1"/>
          </p:cNvSpPr>
          <p:nvPr/>
        </p:nvSpPr>
        <p:spPr bwMode="auto">
          <a:xfrm>
            <a:off x="2279651" y="4213226"/>
            <a:ext cx="701675"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a:defRPr/>
            </a:pPr>
            <a:endParaRPr lang="ja-JP" altLang="en-US">
              <a:solidFill>
                <a:srgbClr val="0000FF"/>
              </a:solidFill>
              <a:latin typeface="Times New Roman"/>
              <a:ea typeface="HG丸ｺﾞｼｯｸM-PRO" pitchFamily="50" charset="-128"/>
            </a:endParaRPr>
          </a:p>
        </p:txBody>
      </p:sp>
      <p:sp>
        <p:nvSpPr>
          <p:cNvPr id="88084" name="Line 49"/>
          <p:cNvSpPr>
            <a:spLocks noChangeAspect="1" noChangeShapeType="1"/>
          </p:cNvSpPr>
          <p:nvPr/>
        </p:nvSpPr>
        <p:spPr bwMode="auto">
          <a:xfrm>
            <a:off x="2297114" y="62738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85" name="Line 50"/>
          <p:cNvSpPr>
            <a:spLocks noChangeAspect="1" noChangeShapeType="1"/>
          </p:cNvSpPr>
          <p:nvPr/>
        </p:nvSpPr>
        <p:spPr bwMode="auto">
          <a:xfrm>
            <a:off x="2297114" y="5678488"/>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86" name="Line 51"/>
          <p:cNvSpPr>
            <a:spLocks noChangeShapeType="1"/>
          </p:cNvSpPr>
          <p:nvPr/>
        </p:nvSpPr>
        <p:spPr bwMode="auto">
          <a:xfrm>
            <a:off x="2262188" y="52578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87" name="Freeform 52"/>
          <p:cNvSpPr>
            <a:spLocks noChangeAspect="1"/>
          </p:cNvSpPr>
          <p:nvPr/>
        </p:nvSpPr>
        <p:spPr bwMode="auto">
          <a:xfrm>
            <a:off x="3556000" y="1001714"/>
            <a:ext cx="1752600" cy="1089025"/>
          </a:xfrm>
          <a:custGeom>
            <a:avLst/>
            <a:gdLst>
              <a:gd name="T0" fmla="*/ 0 w 1104"/>
              <a:gd name="T1" fmla="*/ 2147483647 h 686"/>
              <a:gd name="T2" fmla="*/ 2147483647 w 1104"/>
              <a:gd name="T3" fmla="*/ 2147483647 h 686"/>
              <a:gd name="T4" fmla="*/ 2147483647 w 1104"/>
              <a:gd name="T5" fmla="*/ 2147483647 h 686"/>
              <a:gd name="T6" fmla="*/ 2147483647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Times New Roman"/>
              <a:ea typeface="ＭＳ Ｐゴシック"/>
            </a:endParaRPr>
          </a:p>
        </p:txBody>
      </p:sp>
      <p:sp>
        <p:nvSpPr>
          <p:cNvPr id="88088" name="Freeform 53"/>
          <p:cNvSpPr>
            <a:spLocks noChangeAspect="1"/>
          </p:cNvSpPr>
          <p:nvPr/>
        </p:nvSpPr>
        <p:spPr bwMode="auto">
          <a:xfrm>
            <a:off x="4583114" y="5678488"/>
            <a:ext cx="344487" cy="595312"/>
          </a:xfrm>
          <a:custGeom>
            <a:avLst/>
            <a:gdLst>
              <a:gd name="T0" fmla="*/ 0 w 192"/>
              <a:gd name="T1" fmla="*/ 0 h 288"/>
              <a:gd name="T2" fmla="*/ 2147483647 w 192"/>
              <a:gd name="T3" fmla="*/ 2147483647 h 288"/>
              <a:gd name="T4" fmla="*/ 2147483647 w 192"/>
              <a:gd name="T5" fmla="*/ 2147483647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Times New Roman"/>
              <a:ea typeface="ＭＳ Ｐゴシック"/>
            </a:endParaRPr>
          </a:p>
        </p:txBody>
      </p:sp>
      <p:sp>
        <p:nvSpPr>
          <p:cNvPr id="88089" name="Text Box 54"/>
          <p:cNvSpPr txBox="1">
            <a:spLocks noChangeAspect="1" noChangeArrowheads="1"/>
          </p:cNvSpPr>
          <p:nvPr/>
        </p:nvSpPr>
        <p:spPr bwMode="auto">
          <a:xfrm>
            <a:off x="3348039" y="6248400"/>
            <a:ext cx="156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a:solidFill>
                  <a:srgbClr val="000000"/>
                </a:solidFill>
              </a:rPr>
              <a:t>Log (DOS)</a:t>
            </a:r>
          </a:p>
        </p:txBody>
      </p:sp>
      <p:sp>
        <p:nvSpPr>
          <p:cNvPr id="88090" name="Text Box 57"/>
          <p:cNvSpPr txBox="1">
            <a:spLocks noChangeAspect="1" noChangeArrowheads="1"/>
          </p:cNvSpPr>
          <p:nvPr/>
        </p:nvSpPr>
        <p:spPr bwMode="auto">
          <a:xfrm>
            <a:off x="4837113" y="5943601"/>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sz="1800">
                <a:solidFill>
                  <a:srgbClr val="000000"/>
                </a:solidFill>
              </a:rPr>
              <a:t>VB</a:t>
            </a:r>
          </a:p>
        </p:txBody>
      </p:sp>
      <p:sp>
        <p:nvSpPr>
          <p:cNvPr id="88091" name="Freeform 64"/>
          <p:cNvSpPr>
            <a:spLocks/>
          </p:cNvSpPr>
          <p:nvPr/>
        </p:nvSpPr>
        <p:spPr bwMode="auto">
          <a:xfrm>
            <a:off x="2870200" y="2085976"/>
            <a:ext cx="685800" cy="581025"/>
          </a:xfrm>
          <a:custGeom>
            <a:avLst/>
            <a:gdLst>
              <a:gd name="T0" fmla="*/ 0 w 582"/>
              <a:gd name="T1" fmla="*/ 2147483647 h 476"/>
              <a:gd name="T2" fmla="*/ 2147483647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latin typeface="Times New Roman"/>
              <a:ea typeface="ＭＳ Ｐゴシック"/>
            </a:endParaRPr>
          </a:p>
        </p:txBody>
      </p:sp>
      <p:sp>
        <p:nvSpPr>
          <p:cNvPr id="88092" name="Line 71"/>
          <p:cNvSpPr>
            <a:spLocks noChangeAspect="1" noChangeShapeType="1"/>
          </p:cNvSpPr>
          <p:nvPr/>
        </p:nvSpPr>
        <p:spPr bwMode="auto">
          <a:xfrm>
            <a:off x="2297113" y="1001714"/>
            <a:ext cx="0" cy="527208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093" name="Line 56"/>
          <p:cNvSpPr>
            <a:spLocks noChangeShapeType="1"/>
          </p:cNvSpPr>
          <p:nvPr/>
        </p:nvSpPr>
        <p:spPr bwMode="auto">
          <a:xfrm>
            <a:off x="2032000" y="3657600"/>
            <a:ext cx="2590800"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latin typeface="Times New Roman"/>
              <a:ea typeface="ＭＳ Ｐゴシック"/>
            </a:endParaRPr>
          </a:p>
        </p:txBody>
      </p:sp>
      <p:sp>
        <p:nvSpPr>
          <p:cNvPr id="88094" name="Rectangle 57"/>
          <p:cNvSpPr>
            <a:spLocks noChangeArrowheads="1"/>
          </p:cNvSpPr>
          <p:nvPr/>
        </p:nvSpPr>
        <p:spPr bwMode="auto">
          <a:xfrm>
            <a:off x="1727201" y="3581400"/>
            <a:ext cx="511175" cy="457200"/>
          </a:xfrm>
          <a:prstGeom prst="rect">
            <a:avLst/>
          </a:prstGeom>
          <a:noFill/>
          <a:ln>
            <a:noFill/>
          </a:ln>
          <a:effectLst/>
          <a:extLst>
            <a:ext uri="{909E8E84-426E-40DD-AFC4-6F175D3DCCD1}">
              <a14:hiddenFill xmlns:a14="http://schemas.microsoft.com/office/drawing/2010/main">
                <a:solidFill>
                  <a:srgbClr val="66CCFF">
                    <a:alpha val="70195"/>
                  </a:srgbClr>
                </a:solidFill>
              </a14:hiddenFill>
            </a:ex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b="1" i="1">
                <a:solidFill>
                  <a:srgbClr val="FF0000"/>
                </a:solidFill>
                <a:latin typeface="Times New Roman"/>
                <a:ea typeface="ＭＳ Ｐゴシック"/>
              </a:rPr>
              <a:t>E</a:t>
            </a:r>
            <a:r>
              <a:rPr kumimoji="0" lang="en-US" altLang="ja-JP" b="1" baseline="-25000">
                <a:solidFill>
                  <a:srgbClr val="FF0000"/>
                </a:solidFill>
                <a:latin typeface="Times New Roman"/>
                <a:ea typeface="ＭＳ Ｐゴシック"/>
              </a:rPr>
              <a:t>F</a:t>
            </a:r>
            <a:endParaRPr kumimoji="0" lang="en-US" altLang="ja-JP" b="1">
              <a:solidFill>
                <a:srgbClr val="FF0000"/>
              </a:solidFill>
              <a:latin typeface="Times New Roman"/>
              <a:ea typeface="ＭＳ Ｐゴシック"/>
            </a:endParaRPr>
          </a:p>
        </p:txBody>
      </p:sp>
      <p:sp>
        <p:nvSpPr>
          <p:cNvPr id="88095" name="Freeform 59"/>
          <p:cNvSpPr>
            <a:spLocks/>
          </p:cNvSpPr>
          <p:nvPr/>
        </p:nvSpPr>
        <p:spPr bwMode="auto">
          <a:xfrm>
            <a:off x="2641600" y="2667000"/>
            <a:ext cx="254000" cy="1676400"/>
          </a:xfrm>
          <a:custGeom>
            <a:avLst/>
            <a:gdLst>
              <a:gd name="T0" fmla="*/ 0 w 192"/>
              <a:gd name="T1" fmla="*/ 2147483647 h 928"/>
              <a:gd name="T2" fmla="*/ 2147483647 w 192"/>
              <a:gd name="T3" fmla="*/ 2147483647 h 928"/>
              <a:gd name="T4" fmla="*/ 2147483647 w 192"/>
              <a:gd name="T5" fmla="*/ 2147483647 h 928"/>
              <a:gd name="T6" fmla="*/ 2147483647 w 192"/>
              <a:gd name="T7" fmla="*/ 0 h 9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28">
                <a:moveTo>
                  <a:pt x="0" y="928"/>
                </a:moveTo>
                <a:cubicBezTo>
                  <a:pt x="16" y="772"/>
                  <a:pt x="32" y="636"/>
                  <a:pt x="48" y="496"/>
                </a:cubicBezTo>
                <a:cubicBezTo>
                  <a:pt x="64" y="356"/>
                  <a:pt x="72" y="171"/>
                  <a:pt x="96" y="88"/>
                </a:cubicBezTo>
                <a:cubicBezTo>
                  <a:pt x="120" y="5"/>
                  <a:pt x="172" y="18"/>
                  <a:pt x="192" y="0"/>
                </a:cubicBez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solidFill>
                <a:srgbClr val="000000"/>
              </a:solidFill>
              <a:latin typeface="Times New Roman"/>
              <a:ea typeface="ＭＳ Ｐゴシック"/>
            </a:endParaRPr>
          </a:p>
        </p:txBody>
      </p:sp>
      <p:sp>
        <p:nvSpPr>
          <p:cNvPr id="88096" name="Rectangle 63"/>
          <p:cNvSpPr>
            <a:spLocks noChangeArrowheads="1"/>
          </p:cNvSpPr>
          <p:nvPr/>
        </p:nvSpPr>
        <p:spPr bwMode="auto">
          <a:xfrm>
            <a:off x="4927600" y="838200"/>
            <a:ext cx="304800" cy="381000"/>
          </a:xfrm>
          <a:prstGeom prst="rect">
            <a:avLst/>
          </a:prstGeom>
          <a:solidFill>
            <a:schemeClr val="bg1"/>
          </a:solidFill>
          <a:ln>
            <a:noFill/>
          </a:ln>
          <a:effectLst/>
          <a:extLs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a:solidFill>
                <a:srgbClr val="000000"/>
              </a:solidFill>
              <a:latin typeface="Times New Roman"/>
              <a:ea typeface="ＭＳ Ｐゴシック"/>
            </a:endParaRPr>
          </a:p>
        </p:txBody>
      </p:sp>
      <p:sp>
        <p:nvSpPr>
          <p:cNvPr id="88097" name="Rectangle 53"/>
          <p:cNvSpPr>
            <a:spLocks noChangeArrowheads="1"/>
          </p:cNvSpPr>
          <p:nvPr/>
        </p:nvSpPr>
        <p:spPr bwMode="auto">
          <a:xfrm>
            <a:off x="2600869" y="980728"/>
            <a:ext cx="1467068" cy="523220"/>
          </a:xfrm>
          <a:prstGeom prst="rect">
            <a:avLst/>
          </a:prstGeom>
          <a:noFill/>
          <a:ln>
            <a:noFill/>
          </a:ln>
          <a:effectLst/>
          <a:extLst>
            <a:ext uri="{909E8E84-426E-40DD-AFC4-6F175D3DCCD1}">
              <a14:hiddenFill xmlns:a14="http://schemas.microsoft.com/office/drawing/2010/main">
                <a:solidFill>
                  <a:srgbClr val="66CCFF">
                    <a:alpha val="70195"/>
                  </a:srgbClr>
                </a:solidFill>
              </a14:hiddenFill>
            </a:ext>
            <a:ext uri="{91240B29-F687-4F45-9708-019B960494DF}">
              <a14:hiddenLine xmlns:a14="http://schemas.microsoft.com/office/drawing/2010/main" w="1905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b="1" dirty="0">
                <a:solidFill>
                  <a:srgbClr val="FF0000"/>
                </a:solidFill>
                <a:latin typeface="Times New Roman"/>
                <a:ea typeface="ＭＳ Ｐゴシック"/>
              </a:rPr>
              <a:t>高</a:t>
            </a:r>
            <a:r>
              <a:rPr lang="en-US" altLang="ja-JP" sz="2800" b="1" dirty="0">
                <a:solidFill>
                  <a:srgbClr val="FF0000"/>
                </a:solidFill>
                <a:latin typeface="Times New Roman"/>
                <a:ea typeface="ＭＳ Ｐゴシック"/>
              </a:rPr>
              <a:t>S</a:t>
            </a:r>
            <a:r>
              <a:rPr lang="ja-JP" altLang="en-US" sz="2800" b="1" dirty="0">
                <a:solidFill>
                  <a:srgbClr val="FF0000"/>
                </a:solidFill>
                <a:latin typeface="Times New Roman"/>
                <a:ea typeface="ＭＳ Ｐゴシック"/>
              </a:rPr>
              <a:t>状態</a:t>
            </a:r>
            <a:endParaRPr lang="en-US" altLang="ja-JP" sz="2800" b="1" dirty="0">
              <a:solidFill>
                <a:srgbClr val="000000"/>
              </a:solidFill>
              <a:latin typeface="Times New Roman"/>
              <a:ea typeface="ＭＳ Ｐゴシック"/>
            </a:endParaRPr>
          </a:p>
        </p:txBody>
      </p:sp>
      <p:sp>
        <p:nvSpPr>
          <p:cNvPr id="88098" name="Text Box 56"/>
          <p:cNvSpPr txBox="1">
            <a:spLocks noChangeAspect="1" noChangeArrowheads="1"/>
          </p:cNvSpPr>
          <p:nvPr/>
        </p:nvSpPr>
        <p:spPr bwMode="auto">
          <a:xfrm>
            <a:off x="5200650" y="1066801"/>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kumimoji="0" lang="en-US" altLang="ja-JP" sz="1800">
                <a:solidFill>
                  <a:srgbClr val="000000"/>
                </a:solidFill>
              </a:rPr>
              <a:t>CB</a:t>
            </a:r>
          </a:p>
        </p:txBody>
      </p:sp>
      <p:sp>
        <p:nvSpPr>
          <p:cNvPr id="88099" name="Line 48"/>
          <p:cNvSpPr>
            <a:spLocks noChangeAspect="1" noChangeShapeType="1"/>
          </p:cNvSpPr>
          <p:nvPr/>
        </p:nvSpPr>
        <p:spPr bwMode="auto">
          <a:xfrm>
            <a:off x="2303464" y="2090738"/>
            <a:ext cx="33797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srgbClr val="000000"/>
              </a:solidFill>
              <a:latin typeface="Times New Roman"/>
              <a:ea typeface="ＭＳ Ｐゴシック"/>
            </a:endParaRPr>
          </a:p>
        </p:txBody>
      </p:sp>
      <p:sp>
        <p:nvSpPr>
          <p:cNvPr id="88100" name="Text Box 67"/>
          <p:cNvSpPr txBox="1">
            <a:spLocks noChangeAspect="1" noChangeArrowheads="1"/>
          </p:cNvSpPr>
          <p:nvPr/>
        </p:nvSpPr>
        <p:spPr bwMode="auto">
          <a:xfrm>
            <a:off x="2700338" y="2781301"/>
            <a:ext cx="26112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kumimoji="0" lang="ja-JP" altLang="en-US" b="1" dirty="0">
                <a:solidFill>
                  <a:srgbClr val="FF0000"/>
                </a:solidFill>
              </a:rPr>
              <a:t>深い捕獲準位</a:t>
            </a:r>
            <a:br>
              <a:rPr kumimoji="0" lang="en-US" altLang="ja-JP" b="1" dirty="0">
                <a:solidFill>
                  <a:srgbClr val="FF0000"/>
                </a:solidFill>
              </a:rPr>
            </a:br>
            <a:r>
              <a:rPr kumimoji="0" lang="en-US" altLang="ja-JP" b="1" dirty="0">
                <a:solidFill>
                  <a:srgbClr val="FF0000"/>
                </a:solidFill>
              </a:rPr>
              <a:t>(~ 4</a:t>
            </a:r>
            <a:r>
              <a:rPr kumimoji="0" lang="en-US" altLang="ja-JP" b="1" dirty="0">
                <a:solidFill>
                  <a:srgbClr val="FF0000"/>
                </a:solidFill>
                <a:sym typeface="Symbol" pitchFamily="18" charset="2"/>
              </a:rPr>
              <a:t></a:t>
            </a:r>
            <a:r>
              <a:rPr kumimoji="0" lang="en-US" altLang="ja-JP" b="1" dirty="0">
                <a:solidFill>
                  <a:srgbClr val="FF0000"/>
                </a:solidFill>
              </a:rPr>
              <a:t>10</a:t>
            </a:r>
            <a:r>
              <a:rPr kumimoji="0" lang="en-US" altLang="ja-JP" b="1" baseline="30000" dirty="0">
                <a:solidFill>
                  <a:srgbClr val="FF0000"/>
                </a:solidFill>
              </a:rPr>
              <a:t>17</a:t>
            </a:r>
            <a:r>
              <a:rPr kumimoji="0" lang="en-US" altLang="ja-JP" b="1" dirty="0">
                <a:solidFill>
                  <a:srgbClr val="FF0000"/>
                </a:solidFill>
              </a:rPr>
              <a:t> cm</a:t>
            </a:r>
            <a:r>
              <a:rPr kumimoji="0" lang="en-US" altLang="ja-JP" b="1" baseline="30000" dirty="0">
                <a:solidFill>
                  <a:srgbClr val="FF0000"/>
                </a:solidFill>
              </a:rPr>
              <a:t>-3</a:t>
            </a:r>
            <a:r>
              <a:rPr kumimoji="0" lang="en-US" altLang="ja-JP" b="1" dirty="0">
                <a:solidFill>
                  <a:srgbClr val="FF0000"/>
                </a:solidFill>
              </a:rPr>
              <a:t>eV</a:t>
            </a:r>
            <a:r>
              <a:rPr kumimoji="0" lang="en-US" altLang="ja-JP" b="1" baseline="30000" dirty="0">
                <a:solidFill>
                  <a:srgbClr val="FF0000"/>
                </a:solidFill>
              </a:rPr>
              <a:t>-1</a:t>
            </a:r>
            <a:r>
              <a:rPr kumimoji="0" lang="en-US" altLang="ja-JP" b="1" dirty="0">
                <a:solidFill>
                  <a:srgbClr val="FF0000"/>
                </a:solidFill>
              </a:rPr>
              <a:t>)</a:t>
            </a:r>
          </a:p>
        </p:txBody>
      </p:sp>
      <p:sp>
        <p:nvSpPr>
          <p:cNvPr id="4" name="Freeform 46"/>
          <p:cNvSpPr>
            <a:spLocks noChangeAspect="1"/>
          </p:cNvSpPr>
          <p:nvPr/>
        </p:nvSpPr>
        <p:spPr bwMode="auto">
          <a:xfrm>
            <a:off x="6362700" y="4335464"/>
            <a:ext cx="1981200" cy="879475"/>
          </a:xfrm>
          <a:custGeom>
            <a:avLst/>
            <a:gdLst>
              <a:gd name="T0" fmla="*/ 0 w 624"/>
              <a:gd name="T1" fmla="*/ 0 h 528"/>
              <a:gd name="T2" fmla="*/ 624 w 624"/>
              <a:gd name="T3" fmla="*/ 288 h 528"/>
              <a:gd name="T4" fmla="*/ 0 w 624"/>
              <a:gd name="T5" fmla="*/ 528 h 528"/>
              <a:gd name="T6" fmla="*/ 0 60000 65536"/>
              <a:gd name="T7" fmla="*/ 0 60000 65536"/>
              <a:gd name="T8" fmla="*/ 0 60000 65536"/>
            </a:gdLst>
            <a:ahLst/>
            <a:cxnLst>
              <a:cxn ang="T6">
                <a:pos x="T0" y="T1"/>
              </a:cxn>
              <a:cxn ang="T7">
                <a:pos x="T2" y="T3"/>
              </a:cxn>
              <a:cxn ang="T8">
                <a:pos x="T4" y="T5"/>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rgbClr val="FF3300"/>
              </a:gs>
              <a:gs pos="100000">
                <a:schemeClr val="bg1"/>
              </a:gs>
            </a:gsLst>
            <a:lin ang="5400000" scaled="1"/>
          </a:gradFill>
          <a:ln w="9525">
            <a:solidFill>
              <a:schemeClr val="tx1"/>
            </a:solidFill>
            <a:round/>
            <a:headEnd/>
            <a:tailEnd/>
          </a:ln>
        </p:spPr>
        <p:txBody>
          <a:bodyPr wrap="none" anchor="ctr"/>
          <a:lstStyle/>
          <a:p>
            <a:pPr>
              <a:defRPr/>
            </a:pPr>
            <a:endParaRPr lang="ja-JP" altLang="en-US">
              <a:solidFill>
                <a:srgbClr val="000000"/>
              </a:solidFill>
              <a:latin typeface="Times New Roman"/>
              <a:ea typeface="ＭＳ Ｐゴシック"/>
            </a:endParaRPr>
          </a:p>
        </p:txBody>
      </p:sp>
      <p:sp>
        <p:nvSpPr>
          <p:cNvPr id="5" name="Freeform 46"/>
          <p:cNvSpPr>
            <a:spLocks noChangeAspect="1"/>
          </p:cNvSpPr>
          <p:nvPr/>
        </p:nvSpPr>
        <p:spPr bwMode="auto">
          <a:xfrm>
            <a:off x="6350001" y="4213226"/>
            <a:ext cx="701675"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lgn="ctr">
              <a:defRPr/>
            </a:pPr>
            <a:endParaRPr lang="ja-JP" altLang="en-US">
              <a:solidFill>
                <a:srgbClr val="0000FF"/>
              </a:solidFill>
              <a:latin typeface="Times New Roman"/>
              <a:ea typeface="HG丸ｺﾞｼｯｸM-PRO" pitchFamily="50" charset="-128"/>
            </a:endParaRPr>
          </a:p>
        </p:txBody>
      </p:sp>
      <p:sp>
        <p:nvSpPr>
          <p:cNvPr id="88103" name="Text Box 67"/>
          <p:cNvSpPr txBox="1">
            <a:spLocks noChangeAspect="1" noChangeArrowheads="1"/>
          </p:cNvSpPr>
          <p:nvPr/>
        </p:nvSpPr>
        <p:spPr bwMode="auto">
          <a:xfrm>
            <a:off x="6926264" y="2732089"/>
            <a:ext cx="2951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kumimoji="0" lang="ja-JP" altLang="en-US" b="1" dirty="0">
                <a:solidFill>
                  <a:srgbClr val="FF0000"/>
                </a:solidFill>
              </a:rPr>
              <a:t>深い捕獲準位の減少</a:t>
            </a:r>
            <a:br>
              <a:rPr kumimoji="0" lang="en-US" altLang="ja-JP" b="1" dirty="0">
                <a:solidFill>
                  <a:srgbClr val="FF0000"/>
                </a:solidFill>
              </a:rPr>
            </a:br>
            <a:r>
              <a:rPr kumimoji="0" lang="en-US" altLang="ja-JP" b="1" dirty="0">
                <a:solidFill>
                  <a:srgbClr val="FF0000"/>
                </a:solidFill>
              </a:rPr>
              <a:t>(~ 1</a:t>
            </a:r>
            <a:r>
              <a:rPr kumimoji="0" lang="en-US" altLang="ja-JP" b="1" dirty="0">
                <a:solidFill>
                  <a:srgbClr val="FF0000"/>
                </a:solidFill>
                <a:sym typeface="Symbol" pitchFamily="18" charset="2"/>
              </a:rPr>
              <a:t></a:t>
            </a:r>
            <a:r>
              <a:rPr kumimoji="0" lang="en-US" altLang="ja-JP" b="1" dirty="0">
                <a:solidFill>
                  <a:srgbClr val="FF0000"/>
                </a:solidFill>
              </a:rPr>
              <a:t>10</a:t>
            </a:r>
            <a:r>
              <a:rPr kumimoji="0" lang="en-US" altLang="ja-JP" b="1" baseline="30000" dirty="0">
                <a:solidFill>
                  <a:srgbClr val="FF0000"/>
                </a:solidFill>
              </a:rPr>
              <a:t>17</a:t>
            </a:r>
            <a:r>
              <a:rPr kumimoji="0" lang="en-US" altLang="ja-JP" b="1" dirty="0">
                <a:solidFill>
                  <a:srgbClr val="FF0000"/>
                </a:solidFill>
              </a:rPr>
              <a:t> cm</a:t>
            </a:r>
            <a:r>
              <a:rPr kumimoji="0" lang="en-US" altLang="ja-JP" b="1" baseline="30000" dirty="0">
                <a:solidFill>
                  <a:srgbClr val="FF0000"/>
                </a:solidFill>
              </a:rPr>
              <a:t>-3</a:t>
            </a:r>
            <a:r>
              <a:rPr kumimoji="0" lang="en-US" altLang="ja-JP" b="1" dirty="0">
                <a:solidFill>
                  <a:srgbClr val="FF0000"/>
                </a:solidFill>
              </a:rPr>
              <a:t>eV</a:t>
            </a:r>
            <a:r>
              <a:rPr kumimoji="0" lang="en-US" altLang="ja-JP" b="1" baseline="30000" dirty="0">
                <a:solidFill>
                  <a:srgbClr val="FF0000"/>
                </a:solidFill>
              </a:rPr>
              <a:t>-1</a:t>
            </a:r>
            <a:r>
              <a:rPr kumimoji="0" lang="en-US" altLang="ja-JP" b="1" dirty="0">
                <a:solidFill>
                  <a:srgbClr val="FF0000"/>
                </a:solidFill>
              </a:rPr>
              <a:t>)</a:t>
            </a:r>
          </a:p>
        </p:txBody>
      </p:sp>
      <p:sp>
        <p:nvSpPr>
          <p:cNvPr id="88104" name="Text Box 67"/>
          <p:cNvSpPr txBox="1">
            <a:spLocks noChangeAspect="1" noChangeArrowheads="1"/>
          </p:cNvSpPr>
          <p:nvPr/>
        </p:nvSpPr>
        <p:spPr bwMode="auto">
          <a:xfrm>
            <a:off x="2462022" y="4946688"/>
            <a:ext cx="3254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kumimoji="0" lang="en-US" altLang="ja-JP" sz="1800" b="1" dirty="0">
                <a:solidFill>
                  <a:srgbClr val="FF0000"/>
                </a:solidFill>
              </a:rPr>
              <a:t>VBM</a:t>
            </a:r>
            <a:r>
              <a:rPr kumimoji="0" lang="ja-JP" altLang="en-US" sz="1800" b="1" dirty="0">
                <a:solidFill>
                  <a:srgbClr val="FF0000"/>
                </a:solidFill>
              </a:rPr>
              <a:t>近傍欠陥 </a:t>
            </a:r>
            <a:r>
              <a:rPr kumimoji="0" lang="en-US" altLang="ja-JP" sz="1800" b="1" dirty="0">
                <a:solidFill>
                  <a:srgbClr val="FF0000"/>
                </a:solidFill>
              </a:rPr>
              <a:t>(HXPES,</a:t>
            </a:r>
            <a:r>
              <a:rPr kumimoji="0" lang="ja-JP" altLang="en-US" sz="1800" b="1" dirty="0">
                <a:solidFill>
                  <a:srgbClr val="FF0000"/>
                </a:solidFill>
              </a:rPr>
              <a:t> 表面</a:t>
            </a:r>
            <a:r>
              <a:rPr kumimoji="0" lang="en-US" altLang="ja-JP" sz="1800" b="1" dirty="0">
                <a:solidFill>
                  <a:srgbClr val="FF0000"/>
                </a:solidFill>
              </a:rPr>
              <a:t>)</a:t>
            </a:r>
          </a:p>
        </p:txBody>
      </p:sp>
      <p:sp>
        <p:nvSpPr>
          <p:cNvPr id="88105" name="Freeform 59"/>
          <p:cNvSpPr>
            <a:spLocks/>
          </p:cNvSpPr>
          <p:nvPr/>
        </p:nvSpPr>
        <p:spPr bwMode="auto">
          <a:xfrm>
            <a:off x="6731000" y="2616200"/>
            <a:ext cx="254000" cy="1727200"/>
          </a:xfrm>
          <a:custGeom>
            <a:avLst/>
            <a:gdLst>
              <a:gd name="T0" fmla="*/ 0 w 192"/>
              <a:gd name="T1" fmla="*/ 2147483647 h 928"/>
              <a:gd name="T2" fmla="*/ 2147483647 w 192"/>
              <a:gd name="T3" fmla="*/ 2147483647 h 928"/>
              <a:gd name="T4" fmla="*/ 2147483647 w 192"/>
              <a:gd name="T5" fmla="*/ 2147483647 h 928"/>
              <a:gd name="T6" fmla="*/ 2147483647 w 192"/>
              <a:gd name="T7" fmla="*/ 0 h 9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 h="928">
                <a:moveTo>
                  <a:pt x="0" y="928"/>
                </a:moveTo>
                <a:cubicBezTo>
                  <a:pt x="16" y="772"/>
                  <a:pt x="32" y="636"/>
                  <a:pt x="48" y="496"/>
                </a:cubicBezTo>
                <a:cubicBezTo>
                  <a:pt x="64" y="356"/>
                  <a:pt x="72" y="171"/>
                  <a:pt x="96" y="88"/>
                </a:cubicBezTo>
                <a:cubicBezTo>
                  <a:pt x="120" y="5"/>
                  <a:pt x="172" y="18"/>
                  <a:pt x="192" y="0"/>
                </a:cubicBezTo>
              </a:path>
            </a:pathLst>
          </a:custGeom>
          <a:noFill/>
          <a:ln w="19050"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solidFill>
                <a:srgbClr val="000000"/>
              </a:solidFill>
              <a:latin typeface="Times New Roman"/>
              <a:ea typeface="ＭＳ Ｐゴシック"/>
            </a:endParaRPr>
          </a:p>
        </p:txBody>
      </p:sp>
      <p:sp>
        <p:nvSpPr>
          <p:cNvPr id="88106" name="Freeform 82"/>
          <p:cNvSpPr>
            <a:spLocks/>
          </p:cNvSpPr>
          <p:nvPr/>
        </p:nvSpPr>
        <p:spPr bwMode="auto">
          <a:xfrm>
            <a:off x="6788150" y="3633788"/>
            <a:ext cx="1714500" cy="1065212"/>
          </a:xfrm>
          <a:custGeom>
            <a:avLst/>
            <a:gdLst>
              <a:gd name="T0" fmla="*/ 0 w 9934"/>
              <a:gd name="T1" fmla="*/ 2147483647 h 10000"/>
              <a:gd name="T2" fmla="*/ 2147483647 w 9934"/>
              <a:gd name="T3" fmla="*/ 2147483647 h 10000"/>
              <a:gd name="T4" fmla="*/ 2147483647 w 9934"/>
              <a:gd name="T5" fmla="*/ 2147483647 h 10000"/>
              <a:gd name="T6" fmla="*/ 0 60000 65536"/>
              <a:gd name="T7" fmla="*/ 0 60000 65536"/>
              <a:gd name="T8" fmla="*/ 0 60000 65536"/>
            </a:gdLst>
            <a:ahLst/>
            <a:cxnLst>
              <a:cxn ang="T6">
                <a:pos x="T0" y="T1"/>
              </a:cxn>
              <a:cxn ang="T7">
                <a:pos x="T2" y="T3"/>
              </a:cxn>
              <a:cxn ang="T8">
                <a:pos x="T4" y="T5"/>
              </a:cxn>
            </a:cxnLst>
            <a:rect l="0" t="0" r="r" b="b"/>
            <a:pathLst>
              <a:path w="9934" h="10000">
                <a:moveTo>
                  <a:pt x="0" y="128"/>
                </a:moveTo>
                <a:cubicBezTo>
                  <a:pt x="3117" y="-535"/>
                  <a:pt x="8239" y="1541"/>
                  <a:pt x="9552" y="2869"/>
                </a:cubicBezTo>
                <a:cubicBezTo>
                  <a:pt x="10865" y="4196"/>
                  <a:pt x="8476" y="7873"/>
                  <a:pt x="7240" y="10000"/>
                </a:cubicBezTo>
              </a:path>
            </a:pathLst>
          </a:custGeom>
          <a:noFill/>
          <a:ln w="101600">
            <a:solidFill>
              <a:srgbClr val="FF0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latin typeface="Times New Roman"/>
              <a:ea typeface="ＭＳ Ｐゴシック"/>
            </a:endParaRPr>
          </a:p>
        </p:txBody>
      </p:sp>
      <p:sp>
        <p:nvSpPr>
          <p:cNvPr id="88107" name="Rectangle 53"/>
          <p:cNvSpPr>
            <a:spLocks noGrp="1" noChangeArrowheads="1"/>
          </p:cNvSpPr>
          <p:nvPr>
            <p:ph type="title" idx="4294967295"/>
          </p:nvPr>
        </p:nvSpPr>
        <p:spPr/>
        <p:txBody>
          <a:bodyPr/>
          <a:lstStyle/>
          <a:p>
            <a:r>
              <a:rPr lang="en-US" altLang="ja-JP" sz="3600" b="1" dirty="0">
                <a:solidFill>
                  <a:srgbClr val="0000FF"/>
                </a:solidFill>
              </a:rPr>
              <a:t>300</a:t>
            </a:r>
            <a:r>
              <a:rPr lang="en-US" altLang="ja-JP" sz="3600" b="1" baseline="30000" dirty="0">
                <a:solidFill>
                  <a:srgbClr val="0000FF"/>
                </a:solidFill>
              </a:rPr>
              <a:t>o</a:t>
            </a:r>
            <a:r>
              <a:rPr lang="en-US" altLang="ja-JP" sz="3600" b="1" dirty="0">
                <a:solidFill>
                  <a:srgbClr val="0000FF"/>
                </a:solidFill>
              </a:rPr>
              <a:t>C</a:t>
            </a:r>
            <a:r>
              <a:rPr lang="ja-JP" altLang="en-US" sz="3600" b="1" dirty="0">
                <a:solidFill>
                  <a:srgbClr val="0000FF"/>
                </a:solidFill>
              </a:rPr>
              <a:t> </a:t>
            </a:r>
            <a:r>
              <a:rPr lang="en-US" altLang="ja-JP" sz="3600" b="1" dirty="0">
                <a:solidFill>
                  <a:srgbClr val="0000FF"/>
                </a:solidFill>
              </a:rPr>
              <a:t>O</a:t>
            </a:r>
            <a:r>
              <a:rPr lang="en-US" altLang="ja-JP" sz="3600" b="1" baseline="-25000" dirty="0">
                <a:solidFill>
                  <a:srgbClr val="0000FF"/>
                </a:solidFill>
              </a:rPr>
              <a:t>3</a:t>
            </a:r>
            <a:r>
              <a:rPr lang="ja-JP" altLang="en-US" sz="3600" b="1" dirty="0">
                <a:solidFill>
                  <a:srgbClr val="0000FF"/>
                </a:solidFill>
              </a:rPr>
              <a:t>熱処理による双安定状態発現機構</a:t>
            </a:r>
            <a:endParaRPr lang="ja-JP" altLang="en-US" dirty="0"/>
          </a:p>
        </p:txBody>
      </p:sp>
      <p:sp>
        <p:nvSpPr>
          <p:cNvPr id="6" name="右矢印 5"/>
          <p:cNvSpPr/>
          <p:nvPr/>
        </p:nvSpPr>
        <p:spPr>
          <a:xfrm flipH="1">
            <a:off x="6438901" y="3084513"/>
            <a:ext cx="479425"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Times New Roman"/>
              <a:ea typeface="ＭＳ Ｐゴシック"/>
            </a:endParaRPr>
          </a:p>
        </p:txBody>
      </p:sp>
      <p:sp>
        <p:nvSpPr>
          <p:cNvPr id="88109" name="正方形/長方形 6"/>
          <p:cNvSpPr>
            <a:spLocks noChangeArrowheads="1"/>
          </p:cNvSpPr>
          <p:nvPr/>
        </p:nvSpPr>
        <p:spPr bwMode="auto">
          <a:xfrm>
            <a:off x="8466625" y="4113214"/>
            <a:ext cx="2271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ja-JP" altLang="en-US" b="1" dirty="0">
                <a:solidFill>
                  <a:srgbClr val="FF0000"/>
                </a:solidFill>
                <a:latin typeface="Times New Roman"/>
                <a:ea typeface="ＭＳ Ｐゴシック"/>
              </a:rPr>
              <a:t>エネルギー緩和</a:t>
            </a:r>
            <a:endParaRPr kumimoji="0" lang="en-US" altLang="ja-JP" b="1" dirty="0">
              <a:solidFill>
                <a:srgbClr val="FF0000"/>
              </a:solidFill>
              <a:latin typeface="Times New Roman"/>
              <a:ea typeface="ＭＳ Ｐゴシック"/>
            </a:endParaRPr>
          </a:p>
          <a:p>
            <a:r>
              <a:rPr kumimoji="0" lang="en-US" altLang="ja-JP" b="1" dirty="0">
                <a:solidFill>
                  <a:srgbClr val="FF0000"/>
                </a:solidFill>
                <a:latin typeface="Times New Roman"/>
                <a:ea typeface="ＭＳ Ｐゴシック"/>
              </a:rPr>
              <a:t>(negative U)</a:t>
            </a:r>
            <a:endParaRPr lang="ja-JP" altLang="en-US" dirty="0">
              <a:solidFill>
                <a:srgbClr val="FF0000"/>
              </a:solidFill>
              <a:latin typeface="Times New Roman"/>
              <a:ea typeface="ＭＳ Ｐゴシック"/>
            </a:endParaRPr>
          </a:p>
        </p:txBody>
      </p:sp>
      <p:sp>
        <p:nvSpPr>
          <p:cNvPr id="50" name="右矢印 49"/>
          <p:cNvSpPr/>
          <p:nvPr/>
        </p:nvSpPr>
        <p:spPr>
          <a:xfrm rot="5400000" flipH="1">
            <a:off x="1693863" y="3217863"/>
            <a:ext cx="479425"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Times New Roman"/>
              <a:ea typeface="ＭＳ Ｐゴシック"/>
            </a:endParaRPr>
          </a:p>
        </p:txBody>
      </p:sp>
      <p:sp>
        <p:nvSpPr>
          <p:cNvPr id="88111" name="正方形/長方形 6"/>
          <p:cNvSpPr>
            <a:spLocks noChangeArrowheads="1"/>
          </p:cNvSpPr>
          <p:nvPr/>
        </p:nvSpPr>
        <p:spPr bwMode="auto">
          <a:xfrm>
            <a:off x="1638300" y="2603501"/>
            <a:ext cx="681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b="1">
                <a:solidFill>
                  <a:srgbClr val="FF0000"/>
                </a:solidFill>
                <a:latin typeface="Times New Roman"/>
                <a:ea typeface="ＭＳ Ｐゴシック"/>
              </a:rPr>
              <a:t>V</a:t>
            </a:r>
            <a:r>
              <a:rPr kumimoji="0" lang="en-US" altLang="ja-JP" b="1" baseline="-25000">
                <a:solidFill>
                  <a:srgbClr val="FF0000"/>
                </a:solidFill>
                <a:latin typeface="Times New Roman"/>
                <a:ea typeface="ＭＳ Ｐゴシック"/>
              </a:rPr>
              <a:t>GS</a:t>
            </a:r>
            <a:endParaRPr lang="ja-JP" altLang="en-US" baseline="-25000">
              <a:solidFill>
                <a:srgbClr val="FF0000"/>
              </a:solidFill>
              <a:latin typeface="Times New Roman"/>
              <a:ea typeface="ＭＳ Ｐゴシック"/>
            </a:endParaRPr>
          </a:p>
        </p:txBody>
      </p:sp>
      <p:sp>
        <p:nvSpPr>
          <p:cNvPr id="88112" name="正方形/長方形 51"/>
          <p:cNvSpPr>
            <a:spLocks noChangeArrowheads="1"/>
          </p:cNvSpPr>
          <p:nvPr/>
        </p:nvSpPr>
        <p:spPr bwMode="auto">
          <a:xfrm>
            <a:off x="3705364" y="2326576"/>
            <a:ext cx="20633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sz="3200" b="1" dirty="0">
                <a:solidFill>
                  <a:srgbClr val="0000FF"/>
                </a:solidFill>
                <a:latin typeface="Times New Roman"/>
                <a:ea typeface="ＭＳ Ｐゴシック"/>
              </a:rPr>
              <a:t>O</a:t>
            </a:r>
            <a:r>
              <a:rPr kumimoji="0" lang="en-US" altLang="ja-JP" sz="3200" b="1" baseline="-25000" dirty="0">
                <a:solidFill>
                  <a:srgbClr val="0000FF"/>
                </a:solidFill>
                <a:latin typeface="Times New Roman"/>
                <a:ea typeface="ＭＳ Ｐゴシック"/>
              </a:rPr>
              <a:t>ex</a:t>
            </a:r>
            <a:r>
              <a:rPr kumimoji="0" lang="en-US" altLang="ja-JP" sz="3200" b="1" baseline="30000" dirty="0">
                <a:solidFill>
                  <a:srgbClr val="0000FF"/>
                </a:solidFill>
                <a:latin typeface="Times New Roman"/>
                <a:ea typeface="ＭＳ Ｐゴシック"/>
              </a:rPr>
              <a:t>0</a:t>
            </a:r>
            <a:r>
              <a:rPr kumimoji="0" lang="en-US" altLang="ja-JP" sz="3200" b="1" baseline="-25000" dirty="0">
                <a:solidFill>
                  <a:srgbClr val="0000FF"/>
                </a:solidFill>
                <a:latin typeface="Times New Roman"/>
                <a:ea typeface="ＭＳ Ｐゴシック"/>
              </a:rPr>
              <a:t> </a:t>
            </a:r>
            <a:r>
              <a:rPr kumimoji="0" lang="en-US" altLang="ja-JP" sz="3200" b="1" dirty="0">
                <a:solidFill>
                  <a:srgbClr val="0000FF"/>
                </a:solidFill>
                <a:latin typeface="Times New Roman"/>
                <a:ea typeface="ＭＳ Ｐゴシック"/>
              </a:rPr>
              <a:t>(</a:t>
            </a:r>
            <a:r>
              <a:rPr kumimoji="0" lang="ja-JP" altLang="en-US" sz="3200" b="1" dirty="0">
                <a:solidFill>
                  <a:srgbClr val="0000FF"/>
                </a:solidFill>
                <a:latin typeface="Times New Roman"/>
                <a:ea typeface="ＭＳ Ｐゴシック"/>
              </a:rPr>
              <a:t>中性</a:t>
            </a:r>
            <a:r>
              <a:rPr kumimoji="0" lang="en-US" altLang="ja-JP" sz="3200" b="1" dirty="0">
                <a:solidFill>
                  <a:srgbClr val="0000FF"/>
                </a:solidFill>
                <a:latin typeface="Times New Roman"/>
                <a:ea typeface="ＭＳ Ｐゴシック"/>
              </a:rPr>
              <a:t>)</a:t>
            </a:r>
            <a:endParaRPr lang="ja-JP" altLang="en-US" sz="3200" dirty="0">
              <a:solidFill>
                <a:srgbClr val="0000FF"/>
              </a:solidFill>
              <a:latin typeface="Times New Roman"/>
              <a:ea typeface="ＭＳ Ｐゴシック"/>
            </a:endParaRPr>
          </a:p>
        </p:txBody>
      </p:sp>
      <p:sp>
        <p:nvSpPr>
          <p:cNvPr id="88113" name="正方形/長方形 52"/>
          <p:cNvSpPr>
            <a:spLocks noChangeArrowheads="1"/>
          </p:cNvSpPr>
          <p:nvPr/>
        </p:nvSpPr>
        <p:spPr bwMode="auto">
          <a:xfrm>
            <a:off x="7858751" y="4844989"/>
            <a:ext cx="28969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ja-JP" sz="3200" b="1" dirty="0" err="1">
                <a:solidFill>
                  <a:srgbClr val="0000FF"/>
                </a:solidFill>
                <a:latin typeface="Times New Roman"/>
                <a:ea typeface="ＭＳ Ｐゴシック"/>
              </a:rPr>
              <a:t>O</a:t>
            </a:r>
            <a:r>
              <a:rPr kumimoji="0" lang="en-US" altLang="ja-JP" sz="3200" b="1" baseline="-25000" dirty="0" err="1">
                <a:solidFill>
                  <a:srgbClr val="0000FF"/>
                </a:solidFill>
                <a:latin typeface="Times New Roman"/>
                <a:ea typeface="ＭＳ Ｐゴシック"/>
              </a:rPr>
              <a:t>ex</a:t>
            </a:r>
            <a:r>
              <a:rPr kumimoji="0" lang="en-US" altLang="ja-JP" sz="4800" b="1" baseline="30000" dirty="0">
                <a:solidFill>
                  <a:srgbClr val="0000FF"/>
                </a:solidFill>
                <a:latin typeface="Times New Roman"/>
                <a:ea typeface="ＭＳ Ｐゴシック"/>
              </a:rPr>
              <a:t>-</a:t>
            </a:r>
            <a:r>
              <a:rPr kumimoji="0" lang="en-US" altLang="ja-JP" sz="3200" b="1" dirty="0">
                <a:solidFill>
                  <a:srgbClr val="0000FF"/>
                </a:solidFill>
                <a:latin typeface="Times New Roman"/>
                <a:ea typeface="ＭＳ Ｐゴシック"/>
              </a:rPr>
              <a:t> (</a:t>
            </a:r>
            <a:r>
              <a:rPr kumimoji="0" lang="ja-JP" altLang="en-US" sz="3200" b="1" dirty="0">
                <a:solidFill>
                  <a:srgbClr val="0000FF"/>
                </a:solidFill>
                <a:latin typeface="Times New Roman"/>
                <a:ea typeface="ＭＳ Ｐゴシック"/>
              </a:rPr>
              <a:t>負に帯電</a:t>
            </a:r>
            <a:r>
              <a:rPr kumimoji="0" lang="en-US" altLang="ja-JP" sz="3200" b="1" dirty="0">
                <a:solidFill>
                  <a:srgbClr val="0000FF"/>
                </a:solidFill>
                <a:latin typeface="Times New Roman"/>
                <a:ea typeface="ＭＳ Ｐゴシック"/>
              </a:rPr>
              <a:t>)</a:t>
            </a:r>
            <a:endParaRPr lang="ja-JP" altLang="en-US" sz="3200" dirty="0">
              <a:solidFill>
                <a:srgbClr val="0000FF"/>
              </a:solidFill>
              <a:latin typeface="Times New Roman"/>
              <a:ea typeface="ＭＳ Ｐゴシック"/>
            </a:endParaRPr>
          </a:p>
        </p:txBody>
      </p:sp>
    </p:spTree>
    <p:extLst>
      <p:ext uri="{BB962C8B-B14F-4D97-AF65-F5344CB8AC3E}">
        <p14:creationId xmlns:p14="http://schemas.microsoft.com/office/powerpoint/2010/main" val="364084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D4137-F6A1-8B09-3155-8BE90C42CB72}"/>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6A0DD17-1AA5-326B-CE3B-AAD5129ED415}"/>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Rectangle 2">
            <a:extLst>
              <a:ext uri="{FF2B5EF4-FFF2-40B4-BE49-F238E27FC236}">
                <a16:creationId xmlns:a16="http://schemas.microsoft.com/office/drawing/2014/main" id="{BA276A37-DB9A-A6DE-38F0-643BCEC86F3D}"/>
              </a:ext>
            </a:extLst>
          </p:cNvPr>
          <p:cNvSpPr txBox="1">
            <a:spLocks noChangeArrowheads="1"/>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AOS TFT</a:t>
            </a:r>
            <a:r>
              <a:rPr kumimoji="1" lang="ja-JP" altLang="en-US"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の作り方</a:t>
            </a:r>
            <a:endParaRPr kumimoji="1" lang="ja-JP" altLang="en-US" sz="6000" b="1" i="0" u="none" strike="noStrike" kern="1200" cap="none" spc="0" normalizeH="0" baseline="0" noProof="0" dirty="0">
              <a:ln>
                <a:noFill/>
              </a:ln>
              <a:solidFill>
                <a:srgbClr val="0000FF"/>
              </a:solidFill>
              <a:effectLst/>
              <a:uLnTx/>
              <a:uFillTx/>
              <a:latin typeface="Times New Roman" panose="02020603050405020304" pitchFamily="18" charset="0"/>
              <a:ea typeface="游ゴシック Light" panose="020B0300000000000000" pitchFamily="50" charset="-128"/>
              <a:cs typeface="Times New Roman" panose="02020603050405020304" pitchFamily="18" charset="0"/>
            </a:endParaRPr>
          </a:p>
        </p:txBody>
      </p:sp>
    </p:spTree>
    <p:extLst>
      <p:ext uri="{BB962C8B-B14F-4D97-AF65-F5344CB8AC3E}">
        <p14:creationId xmlns:p14="http://schemas.microsoft.com/office/powerpoint/2010/main" val="166322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600200" y="0"/>
            <a:ext cx="9144000" cy="838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ja-JP" sz="3600" b="1" dirty="0">
                <a:solidFill>
                  <a:srgbClr val="0000FF"/>
                </a:solidFill>
              </a:rPr>
              <a:t>a-IGZO TFT</a:t>
            </a:r>
            <a:r>
              <a:rPr lang="ja-JP" altLang="en-US" sz="3600" b="1" dirty="0">
                <a:solidFill>
                  <a:srgbClr val="0000FF"/>
                </a:solidFill>
              </a:rPr>
              <a:t>は新入生でも作れる</a:t>
            </a:r>
            <a:endParaRPr lang="ja-JP" altLang="ja-JP" sz="3600" b="1" dirty="0">
              <a:solidFill>
                <a:srgbClr val="0000FF"/>
              </a:solidFill>
            </a:endParaRPr>
          </a:p>
        </p:txBody>
      </p:sp>
      <p:sp>
        <p:nvSpPr>
          <p:cNvPr id="129027" name="Text Box 5"/>
          <p:cNvSpPr txBox="1">
            <a:spLocks noChangeArrowheads="1"/>
          </p:cNvSpPr>
          <p:nvPr/>
        </p:nvSpPr>
        <p:spPr bwMode="auto">
          <a:xfrm>
            <a:off x="5132389" y="908051"/>
            <a:ext cx="5000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800" b="1">
                <a:solidFill>
                  <a:srgbClr val="000000"/>
                </a:solidFill>
              </a:rPr>
              <a:t>a-IGZO thickness</a:t>
            </a:r>
            <a:r>
              <a:rPr lang="ja-JP" altLang="en-US" sz="1800" b="1">
                <a:solidFill>
                  <a:srgbClr val="000000"/>
                </a:solidFill>
              </a:rPr>
              <a:t>：</a:t>
            </a:r>
            <a:r>
              <a:rPr lang="en-US" altLang="ja-JP" sz="1800" b="1">
                <a:solidFill>
                  <a:srgbClr val="000000"/>
                </a:solidFill>
              </a:rPr>
              <a:t>30nm (Wet annealed)</a:t>
            </a:r>
          </a:p>
        </p:txBody>
      </p:sp>
      <p:sp>
        <p:nvSpPr>
          <p:cNvPr id="129028" name="Text Box 5"/>
          <p:cNvSpPr txBox="1">
            <a:spLocks noChangeArrowheads="1"/>
          </p:cNvSpPr>
          <p:nvPr/>
        </p:nvSpPr>
        <p:spPr bwMode="auto">
          <a:xfrm>
            <a:off x="5915026" y="5445126"/>
            <a:ext cx="3313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b="1">
                <a:solidFill>
                  <a:srgbClr val="000000"/>
                </a:solidFill>
              </a:rPr>
              <a:t>S = 0.12 V/decade</a:t>
            </a:r>
            <a:br>
              <a:rPr lang="en-US" altLang="ja-JP" sz="2400" b="1">
                <a:solidFill>
                  <a:srgbClr val="000000"/>
                </a:solidFill>
              </a:rPr>
            </a:br>
            <a:r>
              <a:rPr lang="en-US" altLang="ja-JP" sz="2400" b="1">
                <a:solidFill>
                  <a:srgbClr val="000000"/>
                </a:solidFill>
              </a:rPr>
              <a:t>V</a:t>
            </a:r>
            <a:r>
              <a:rPr lang="en-US" altLang="ja-JP" sz="2400" b="1" baseline="-25000">
                <a:solidFill>
                  <a:srgbClr val="000000"/>
                </a:solidFill>
              </a:rPr>
              <a:t>th</a:t>
            </a:r>
            <a:r>
              <a:rPr lang="en-US" altLang="ja-JP" sz="2400" b="1">
                <a:solidFill>
                  <a:srgbClr val="000000"/>
                </a:solidFill>
              </a:rPr>
              <a:t> = -2.58 V</a:t>
            </a:r>
            <a:br>
              <a:rPr lang="en-US" altLang="ja-JP" sz="2400" b="1">
                <a:solidFill>
                  <a:srgbClr val="000000"/>
                </a:solidFill>
              </a:rPr>
            </a:br>
            <a:r>
              <a:rPr lang="el-GR" altLang="ja-JP" sz="2400" b="1">
                <a:solidFill>
                  <a:srgbClr val="000000"/>
                </a:solidFill>
                <a:sym typeface="Symbol" panose="05050102010706020507" pitchFamily="18" charset="2"/>
              </a:rPr>
              <a:t></a:t>
            </a:r>
            <a:r>
              <a:rPr lang="en-US" altLang="ja-JP" sz="2400" b="1" baseline="-25000">
                <a:solidFill>
                  <a:srgbClr val="000000"/>
                </a:solidFill>
              </a:rPr>
              <a:t>sat</a:t>
            </a:r>
            <a:r>
              <a:rPr lang="en-US" altLang="ja-JP" sz="2400" b="1">
                <a:solidFill>
                  <a:srgbClr val="000000"/>
                </a:solidFill>
              </a:rPr>
              <a:t> = 15.3 cm</a:t>
            </a:r>
            <a:r>
              <a:rPr lang="en-US" altLang="ja-JP" sz="2400" b="1" baseline="30000">
                <a:solidFill>
                  <a:srgbClr val="000000"/>
                </a:solidFill>
              </a:rPr>
              <a:t>2</a:t>
            </a:r>
            <a:r>
              <a:rPr lang="en-US" altLang="ja-JP" sz="2400" b="1">
                <a:solidFill>
                  <a:srgbClr val="000000"/>
                </a:solidFill>
              </a:rPr>
              <a:t>/Vs</a:t>
            </a:r>
          </a:p>
        </p:txBody>
      </p:sp>
      <p:graphicFrame>
        <p:nvGraphicFramePr>
          <p:cNvPr id="129029" name="Object 5"/>
          <p:cNvGraphicFramePr>
            <a:graphicFrameLocks noChangeAspect="1"/>
          </p:cNvGraphicFramePr>
          <p:nvPr/>
        </p:nvGraphicFramePr>
        <p:xfrm>
          <a:off x="4727575" y="947739"/>
          <a:ext cx="6300788" cy="4687887"/>
        </p:xfrm>
        <a:graphic>
          <a:graphicData uri="http://schemas.openxmlformats.org/presentationml/2006/ole">
            <mc:AlternateContent xmlns:mc="http://schemas.openxmlformats.org/markup-compatibility/2006">
              <mc:Choice xmlns:v="urn:schemas-microsoft-com:vml" Requires="v">
                <p:oleObj name="ｸﾞﾗﾌ" r:id="rId2" imgW="4123334" imgH="3067507" progId="Origin50.Graph">
                  <p:embed/>
                </p:oleObj>
              </mc:Choice>
              <mc:Fallback>
                <p:oleObj name="ｸﾞﾗﾌ" r:id="rId2" imgW="4123334" imgH="3067507" progId="Origin50.Graph">
                  <p:embed/>
                  <p:pic>
                    <p:nvPicPr>
                      <p:cNvPr id="12902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947739"/>
                        <a:ext cx="6300788"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9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3789364"/>
            <a:ext cx="3833812"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1" name="Text Box 5"/>
          <p:cNvSpPr txBox="1">
            <a:spLocks noChangeArrowheads="1"/>
          </p:cNvSpPr>
          <p:nvPr/>
        </p:nvSpPr>
        <p:spPr bwMode="auto">
          <a:xfrm>
            <a:off x="1406528" y="884238"/>
            <a:ext cx="38338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 typeface="Times New Roman" panose="02020603050405020304" pitchFamily="18" charset="0"/>
              <a:buAutoNum type="arabicPeriod"/>
            </a:pPr>
            <a:r>
              <a:rPr lang="en-US" altLang="ja-JP" sz="2400" b="1" dirty="0">
                <a:solidFill>
                  <a:srgbClr val="C00000"/>
                </a:solidFill>
              </a:rPr>
              <a:t>Si</a:t>
            </a:r>
            <a:r>
              <a:rPr lang="ja-JP" altLang="en-US" sz="2400" b="1" dirty="0">
                <a:solidFill>
                  <a:srgbClr val="C00000"/>
                </a:solidFill>
              </a:rPr>
              <a:t>ウェハーを買う</a:t>
            </a:r>
            <a:r>
              <a:rPr lang="en-US" altLang="ja-JP" sz="2400" b="1" dirty="0">
                <a:solidFill>
                  <a:srgbClr val="C00000"/>
                </a:solidFill>
              </a:rPr>
              <a:t> </a:t>
            </a:r>
            <a:br>
              <a:rPr lang="en-US" altLang="ja-JP" sz="2400" b="1" dirty="0">
                <a:solidFill>
                  <a:srgbClr val="C00000"/>
                </a:solidFill>
              </a:rPr>
            </a:br>
            <a:r>
              <a:rPr lang="en-US" altLang="ja-JP" sz="2400" b="1" dirty="0">
                <a:solidFill>
                  <a:srgbClr val="C00000"/>
                </a:solidFill>
              </a:rPr>
              <a:t>(150nm SiO</a:t>
            </a:r>
            <a:r>
              <a:rPr lang="en-US" altLang="ja-JP" sz="2400" b="1" baseline="-25000" dirty="0">
                <a:solidFill>
                  <a:srgbClr val="C00000"/>
                </a:solidFill>
              </a:rPr>
              <a:t>2</a:t>
            </a:r>
            <a:r>
              <a:rPr lang="en-US" altLang="ja-JP" sz="2400" b="1" dirty="0">
                <a:solidFill>
                  <a:srgbClr val="C00000"/>
                </a:solidFill>
              </a:rPr>
              <a:t>)</a:t>
            </a:r>
          </a:p>
          <a:p>
            <a:pPr eaLnBrk="1" hangingPunct="1">
              <a:spcBef>
                <a:spcPct val="0"/>
              </a:spcBef>
              <a:buFont typeface="Times New Roman" panose="02020603050405020304" pitchFamily="18" charset="0"/>
              <a:buAutoNum type="arabicPeriod"/>
            </a:pPr>
            <a:r>
              <a:rPr lang="en-US" altLang="ja-JP" sz="2400" b="1" dirty="0">
                <a:solidFill>
                  <a:srgbClr val="C00000"/>
                </a:solidFill>
              </a:rPr>
              <a:t>a-IGZO</a:t>
            </a:r>
            <a:r>
              <a:rPr lang="ja-JP" altLang="en-US" sz="2400" b="1" dirty="0" err="1">
                <a:solidFill>
                  <a:srgbClr val="C00000"/>
                </a:solidFill>
              </a:rPr>
              <a:t>を成</a:t>
            </a:r>
            <a:r>
              <a:rPr lang="ja-JP" altLang="en-US" sz="2400" b="1" dirty="0">
                <a:solidFill>
                  <a:srgbClr val="C00000"/>
                </a:solidFill>
              </a:rPr>
              <a:t>膜</a:t>
            </a:r>
            <a:br>
              <a:rPr lang="en-US" altLang="ja-JP" sz="2400" b="1" dirty="0">
                <a:solidFill>
                  <a:srgbClr val="C00000"/>
                </a:solidFill>
              </a:rPr>
            </a:br>
            <a:r>
              <a:rPr lang="en-US" altLang="ja-JP" sz="2400" b="1" dirty="0">
                <a:solidFill>
                  <a:srgbClr val="C00000"/>
                </a:solidFill>
              </a:rPr>
              <a:t>(</a:t>
            </a:r>
            <a:r>
              <a:rPr lang="ja-JP" altLang="en-US" sz="2400" b="1" dirty="0">
                <a:solidFill>
                  <a:srgbClr val="C00000"/>
                </a:solidFill>
              </a:rPr>
              <a:t>パターニング</a:t>
            </a:r>
            <a:r>
              <a:rPr lang="en-US" altLang="ja-JP" sz="2400" b="1" dirty="0">
                <a:solidFill>
                  <a:srgbClr val="C00000"/>
                </a:solidFill>
              </a:rPr>
              <a:t>)</a:t>
            </a:r>
          </a:p>
          <a:p>
            <a:pPr eaLnBrk="1" hangingPunct="1">
              <a:spcBef>
                <a:spcPct val="0"/>
              </a:spcBef>
              <a:buFont typeface="Times New Roman" panose="02020603050405020304" pitchFamily="18" charset="0"/>
              <a:buAutoNum type="arabicPeriod"/>
            </a:pPr>
            <a:r>
              <a:rPr lang="en-US" altLang="ja-JP" sz="2400" b="1" dirty="0">
                <a:solidFill>
                  <a:srgbClr val="C00000"/>
                </a:solidFill>
              </a:rPr>
              <a:t>(400</a:t>
            </a:r>
            <a:r>
              <a:rPr lang="en-US" altLang="ja-JP" sz="2400" b="1" baseline="30000" dirty="0">
                <a:solidFill>
                  <a:srgbClr val="C00000"/>
                </a:solidFill>
              </a:rPr>
              <a:t>o</a:t>
            </a:r>
            <a:r>
              <a:rPr lang="en-US" altLang="ja-JP" sz="2400" b="1" dirty="0">
                <a:solidFill>
                  <a:srgbClr val="C00000"/>
                </a:solidFill>
              </a:rPr>
              <a:t>C</a:t>
            </a:r>
            <a:r>
              <a:rPr lang="ja-JP" altLang="en-US" sz="2400" b="1" dirty="0" err="1">
                <a:solidFill>
                  <a:srgbClr val="C00000"/>
                </a:solidFill>
              </a:rPr>
              <a:t>、</a:t>
            </a:r>
            <a:r>
              <a:rPr lang="ja-JP" altLang="en-US" sz="2400" b="1" dirty="0">
                <a:solidFill>
                  <a:srgbClr val="C00000"/>
                </a:solidFill>
              </a:rPr>
              <a:t>空気中で</a:t>
            </a:r>
            <a:br>
              <a:rPr lang="en-US" altLang="ja-JP" sz="2400" b="1" dirty="0">
                <a:solidFill>
                  <a:srgbClr val="C00000"/>
                </a:solidFill>
              </a:rPr>
            </a:br>
            <a:r>
              <a:rPr lang="ja-JP" altLang="en-US" sz="2400" b="1" dirty="0">
                <a:solidFill>
                  <a:srgbClr val="C00000"/>
                </a:solidFill>
              </a:rPr>
              <a:t>熱処理</a:t>
            </a:r>
            <a:r>
              <a:rPr lang="en-US" altLang="ja-JP" sz="2400" b="1" dirty="0">
                <a:solidFill>
                  <a:srgbClr val="C00000"/>
                </a:solidFill>
              </a:rPr>
              <a:t>)</a:t>
            </a:r>
          </a:p>
          <a:p>
            <a:pPr eaLnBrk="1" hangingPunct="1">
              <a:spcBef>
                <a:spcPct val="0"/>
              </a:spcBef>
              <a:buFont typeface="Times New Roman" panose="02020603050405020304" pitchFamily="18" charset="0"/>
              <a:buAutoNum type="arabicPeriod"/>
            </a:pPr>
            <a:r>
              <a:rPr lang="en-US" altLang="ja-JP" sz="2400" b="1" dirty="0">
                <a:solidFill>
                  <a:srgbClr val="C00000"/>
                </a:solidFill>
              </a:rPr>
              <a:t>S/D</a:t>
            </a:r>
            <a:r>
              <a:rPr lang="ja-JP" altLang="en-US" sz="2400" b="1" dirty="0">
                <a:solidFill>
                  <a:srgbClr val="C00000"/>
                </a:solidFill>
              </a:rPr>
              <a:t>電極をパターニング</a:t>
            </a:r>
            <a:endParaRPr lang="en-US" altLang="ja-JP" sz="2400" b="1" dirty="0">
              <a:solidFill>
                <a:srgbClr val="C00000"/>
              </a:solidFill>
            </a:endParaRPr>
          </a:p>
        </p:txBody>
      </p:sp>
    </p:spTree>
    <p:extLst>
      <p:ext uri="{BB962C8B-B14F-4D97-AF65-F5344CB8AC3E}">
        <p14:creationId xmlns:p14="http://schemas.microsoft.com/office/powerpoint/2010/main" val="708850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524000" y="0"/>
            <a:ext cx="9144000" cy="692696"/>
          </a:xfrm>
        </p:spPr>
        <p:txBody>
          <a:bodyPr/>
          <a:lstStyle/>
          <a:p>
            <a:r>
              <a:rPr lang="en-US" altLang="ja-JP" sz="3600" b="1" dirty="0">
                <a:solidFill>
                  <a:srgbClr val="0000FF"/>
                </a:solidFill>
              </a:rPr>
              <a:t>IGZO</a:t>
            </a:r>
            <a:r>
              <a:rPr lang="ja-JP" altLang="en-US" sz="3600" b="1" dirty="0">
                <a:solidFill>
                  <a:srgbClr val="0000FF"/>
                </a:solidFill>
              </a:rPr>
              <a:t>の最適製膜条件の傾向</a:t>
            </a:r>
            <a:endParaRPr lang="en-US" altLang="ja-JP" sz="3600" b="1" dirty="0">
              <a:solidFill>
                <a:srgbClr val="0000FF"/>
              </a:solidFill>
            </a:endParaRPr>
          </a:p>
        </p:txBody>
      </p:sp>
      <p:sp>
        <p:nvSpPr>
          <p:cNvPr id="4" name="Text Box 28"/>
          <p:cNvSpPr txBox="1">
            <a:spLocks noChangeArrowheads="1"/>
          </p:cNvSpPr>
          <p:nvPr/>
        </p:nvSpPr>
        <p:spPr bwMode="auto">
          <a:xfrm>
            <a:off x="1631504" y="692697"/>
            <a:ext cx="892899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600" b="1">
                <a:solidFill>
                  <a:srgbClr val="0000FF"/>
                </a:solidFill>
                <a:latin typeface="Times New Roman" pitchFamily="18" charset="0"/>
                <a:ea typeface="ＭＳ Ｐゴシック" pitchFamily="50" charset="-128"/>
              </a:defRPr>
            </a:lvl1pPr>
            <a:lvl2pPr marL="742950" indent="-285750" eaLnBrk="0" hangingPunct="0">
              <a:defRPr kumimoji="1" sz="1600" b="1">
                <a:solidFill>
                  <a:srgbClr val="0000FF"/>
                </a:solidFill>
                <a:latin typeface="Times New Roman" pitchFamily="18" charset="0"/>
                <a:ea typeface="ＭＳ Ｐゴシック" pitchFamily="50" charset="-128"/>
              </a:defRPr>
            </a:lvl2pPr>
            <a:lvl3pPr marL="1143000" indent="-228600" eaLnBrk="0" hangingPunct="0">
              <a:defRPr kumimoji="1" sz="1600" b="1">
                <a:solidFill>
                  <a:srgbClr val="0000FF"/>
                </a:solidFill>
                <a:latin typeface="Times New Roman" pitchFamily="18" charset="0"/>
                <a:ea typeface="ＭＳ Ｐゴシック" pitchFamily="50" charset="-128"/>
              </a:defRPr>
            </a:lvl3pPr>
            <a:lvl4pPr marL="1600200" indent="-228600" eaLnBrk="0" hangingPunct="0">
              <a:defRPr kumimoji="1" sz="1600" b="1">
                <a:solidFill>
                  <a:srgbClr val="0000FF"/>
                </a:solidFill>
                <a:latin typeface="Times New Roman" pitchFamily="18" charset="0"/>
                <a:ea typeface="ＭＳ Ｐゴシック" pitchFamily="50" charset="-128"/>
              </a:defRPr>
            </a:lvl4pPr>
            <a:lvl5pPr marL="2057400" indent="-228600" eaLnBrk="0" hangingPunct="0">
              <a:defRPr kumimoji="1" sz="1600" b="1">
                <a:solidFill>
                  <a:srgbClr val="0000FF"/>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rgbClr val="0000FF"/>
                </a:solidFill>
                <a:latin typeface="Times New Roman" pitchFamily="18" charset="0"/>
                <a:ea typeface="ＭＳ Ｐゴシック" pitchFamily="50" charset="-128"/>
              </a:defRPr>
            </a:lvl9pPr>
          </a:lstStyle>
          <a:p>
            <a:pPr marL="457200" indent="-457200" eaLnBrk="1" hangingPunct="1">
              <a:buFont typeface="+mj-lt"/>
              <a:buAutoNum type="arabicPeriod"/>
            </a:pPr>
            <a:r>
              <a:rPr lang="ja-JP" altLang="en-US" sz="2200" dirty="0">
                <a:solidFill>
                  <a:srgbClr val="000000"/>
                </a:solidFill>
              </a:rPr>
              <a:t>イオン衝撃の大きい条件の方が良い</a:t>
            </a:r>
            <a:br>
              <a:rPr lang="en-US" altLang="ja-JP" sz="2200" dirty="0">
                <a:solidFill>
                  <a:srgbClr val="000000"/>
                </a:solidFill>
              </a:rPr>
            </a:br>
            <a:r>
              <a:rPr lang="ja-JP" altLang="en-US" sz="2200" dirty="0">
                <a:solidFill>
                  <a:srgbClr val="000000"/>
                </a:solidFill>
              </a:rPr>
              <a:t>・ 低圧力 </a:t>
            </a:r>
            <a:r>
              <a:rPr lang="en-US" altLang="ja-JP" sz="2200" dirty="0">
                <a:solidFill>
                  <a:srgbClr val="000000"/>
                </a:solidFill>
              </a:rPr>
              <a:t>(</a:t>
            </a:r>
            <a:r>
              <a:rPr lang="en-US" altLang="ja-JP" sz="2200" i="1" dirty="0">
                <a:solidFill>
                  <a:srgbClr val="000000"/>
                </a:solidFill>
              </a:rPr>
              <a:t>P</a:t>
            </a:r>
            <a:r>
              <a:rPr lang="en-US" altLang="ja-JP" sz="2200" dirty="0">
                <a:solidFill>
                  <a:srgbClr val="000000"/>
                </a:solidFill>
              </a:rPr>
              <a:t>)</a:t>
            </a:r>
            <a:r>
              <a:rPr lang="ja-JP" altLang="en-US" sz="2200" dirty="0" err="1">
                <a:solidFill>
                  <a:srgbClr val="000000"/>
                </a:solidFill>
              </a:rPr>
              <a:t>、</a:t>
            </a:r>
            <a:r>
              <a:rPr lang="ja-JP" altLang="en-US" sz="2200" dirty="0">
                <a:solidFill>
                  <a:srgbClr val="000000"/>
                </a:solidFill>
              </a:rPr>
              <a:t>高電力、小さい</a:t>
            </a:r>
            <a:r>
              <a:rPr lang="en-US" altLang="ja-JP" sz="2200" i="1" dirty="0">
                <a:solidFill>
                  <a:srgbClr val="000000"/>
                </a:solidFill>
              </a:rPr>
              <a:t>PD</a:t>
            </a:r>
            <a:r>
              <a:rPr lang="ja-JP" altLang="en-US" sz="2200" dirty="0">
                <a:solidFill>
                  <a:srgbClr val="000000"/>
                </a:solidFill>
              </a:rPr>
              <a:t>積 </a:t>
            </a:r>
            <a:r>
              <a:rPr lang="en-US" altLang="ja-JP" sz="2200" dirty="0">
                <a:solidFill>
                  <a:srgbClr val="000000"/>
                </a:solidFill>
              </a:rPr>
              <a:t>(</a:t>
            </a:r>
            <a:r>
              <a:rPr lang="en-US" altLang="ja-JP" sz="2200" i="1" dirty="0">
                <a:solidFill>
                  <a:srgbClr val="000000"/>
                </a:solidFill>
              </a:rPr>
              <a:t>D</a:t>
            </a:r>
            <a:r>
              <a:rPr lang="en-US" altLang="ja-JP" sz="2200" dirty="0">
                <a:solidFill>
                  <a:srgbClr val="000000"/>
                </a:solidFill>
              </a:rPr>
              <a:t>:</a:t>
            </a:r>
            <a:r>
              <a:rPr lang="ja-JP" altLang="en-US" sz="2200" dirty="0">
                <a:solidFill>
                  <a:srgbClr val="000000"/>
                </a:solidFill>
              </a:rPr>
              <a:t> 基板－ターゲット距離</a:t>
            </a:r>
            <a:r>
              <a:rPr lang="en-US" altLang="ja-JP" sz="2200" dirty="0">
                <a:solidFill>
                  <a:srgbClr val="000000"/>
                </a:solidFill>
              </a:rPr>
              <a:t>)</a:t>
            </a:r>
            <a:br>
              <a:rPr lang="en-US" altLang="ja-JP" sz="2200" dirty="0">
                <a:solidFill>
                  <a:srgbClr val="000000"/>
                </a:solidFill>
              </a:rPr>
            </a:br>
            <a:r>
              <a:rPr lang="ja-JP" altLang="en-US" sz="2200" dirty="0">
                <a:solidFill>
                  <a:srgbClr val="000000"/>
                </a:solidFill>
              </a:rPr>
              <a:t>・ 室温製膜のため、堆積前駆体にエネルギーが必要</a:t>
            </a:r>
            <a:br>
              <a:rPr lang="en-US" altLang="ja-JP" sz="2200" dirty="0">
                <a:solidFill>
                  <a:srgbClr val="000000"/>
                </a:solidFill>
              </a:rPr>
            </a:br>
            <a:r>
              <a:rPr lang="ja-JP" altLang="en-US" sz="2200" dirty="0">
                <a:solidFill>
                  <a:srgbClr val="000000"/>
                </a:solidFill>
              </a:rPr>
              <a:t>・ イオン衝撃による膜へのダメージは、後熱処理で改善される？</a:t>
            </a:r>
            <a:endParaRPr lang="en-US" altLang="ja-JP" sz="2200" dirty="0">
              <a:solidFill>
                <a:srgbClr val="000000"/>
              </a:solidFill>
            </a:endParaRPr>
          </a:p>
          <a:p>
            <a:pPr marL="457200" indent="-457200" eaLnBrk="1" hangingPunct="1">
              <a:buFont typeface="+mj-lt"/>
              <a:buAutoNum type="arabicPeriod"/>
            </a:pPr>
            <a:endParaRPr lang="en-US" altLang="ja-JP" sz="2200" dirty="0">
              <a:solidFill>
                <a:srgbClr val="000000"/>
              </a:solidFill>
            </a:endParaRPr>
          </a:p>
          <a:p>
            <a:pPr marL="457200" indent="-457200" eaLnBrk="1" hangingPunct="1">
              <a:buFont typeface="+mj-lt"/>
              <a:buAutoNum type="arabicPeriod"/>
            </a:pPr>
            <a:r>
              <a:rPr lang="ja-JP" altLang="en-US" sz="2200" dirty="0">
                <a:solidFill>
                  <a:srgbClr val="000000"/>
                </a:solidFill>
              </a:rPr>
              <a:t>製膜室内の不純物水素量が少ないほど、</a:t>
            </a:r>
            <a:br>
              <a:rPr lang="en-US" altLang="ja-JP" sz="2200" dirty="0">
                <a:solidFill>
                  <a:srgbClr val="000000"/>
                </a:solidFill>
              </a:rPr>
            </a:br>
            <a:r>
              <a:rPr lang="ja-JP" altLang="en-US" sz="2200" dirty="0">
                <a:solidFill>
                  <a:srgbClr val="000000"/>
                </a:solidFill>
              </a:rPr>
              <a:t>最適酸素分圧は下がる</a:t>
            </a:r>
            <a:endParaRPr lang="en-US" altLang="ja-JP" sz="2200" dirty="0">
              <a:solidFill>
                <a:srgbClr val="000000"/>
              </a:solidFill>
            </a:endParaRPr>
          </a:p>
          <a:p>
            <a:pPr marL="457200" indent="-457200" eaLnBrk="1" hangingPunct="1">
              <a:buFont typeface="+mj-lt"/>
              <a:buAutoNum type="arabicPeriod"/>
            </a:pPr>
            <a:endParaRPr lang="en-US" altLang="ja-JP" sz="2200" dirty="0">
              <a:solidFill>
                <a:srgbClr val="000000"/>
              </a:solidFill>
            </a:endParaRPr>
          </a:p>
          <a:p>
            <a:pPr marL="457200" indent="-457200" eaLnBrk="1" hangingPunct="1">
              <a:buFont typeface="+mj-lt"/>
              <a:buAutoNum type="arabicPeriod"/>
            </a:pPr>
            <a:r>
              <a:rPr lang="ja-JP" altLang="en-US" sz="2200" dirty="0">
                <a:solidFill>
                  <a:srgbClr val="000000"/>
                </a:solidFill>
              </a:rPr>
              <a:t>不純物水素量が多いと、過剰酸素を取り込んで</a:t>
            </a:r>
            <a:br>
              <a:rPr lang="en-US" altLang="ja-JP" sz="2200" dirty="0">
                <a:solidFill>
                  <a:srgbClr val="000000"/>
                </a:solidFill>
              </a:rPr>
            </a:br>
            <a:r>
              <a:rPr lang="ja-JP" altLang="en-US" sz="2200" dirty="0">
                <a:solidFill>
                  <a:srgbClr val="000000"/>
                </a:solidFill>
              </a:rPr>
              <a:t>高抵抗半導体膜を作る。</a:t>
            </a:r>
            <a:br>
              <a:rPr lang="en-US" altLang="ja-JP" sz="2200" dirty="0">
                <a:solidFill>
                  <a:srgbClr val="000000"/>
                </a:solidFill>
              </a:rPr>
            </a:br>
            <a:r>
              <a:rPr lang="ja-JP" altLang="en-US" sz="2200" dirty="0">
                <a:solidFill>
                  <a:srgbClr val="000000"/>
                </a:solidFill>
              </a:rPr>
              <a:t>　その際、</a:t>
            </a:r>
            <a:r>
              <a:rPr lang="en-US" altLang="ja-JP" sz="2200" dirty="0">
                <a:solidFill>
                  <a:srgbClr val="000000"/>
                </a:solidFill>
              </a:rPr>
              <a:t>-OH</a:t>
            </a:r>
            <a:r>
              <a:rPr lang="ja-JP" altLang="en-US" sz="2200" dirty="0">
                <a:solidFill>
                  <a:srgbClr val="000000"/>
                </a:solidFill>
              </a:rPr>
              <a:t>を形成し、</a:t>
            </a:r>
            <a:r>
              <a:rPr lang="en-US" altLang="ja-JP" sz="2200" dirty="0">
                <a:solidFill>
                  <a:srgbClr val="000000"/>
                </a:solidFill>
              </a:rPr>
              <a:t>H</a:t>
            </a:r>
            <a:r>
              <a:rPr lang="en-US" altLang="ja-JP" sz="2200" baseline="-25000" dirty="0">
                <a:solidFill>
                  <a:srgbClr val="000000"/>
                </a:solidFill>
              </a:rPr>
              <a:t>2</a:t>
            </a:r>
            <a:r>
              <a:rPr lang="en-US" altLang="ja-JP" sz="2200" dirty="0">
                <a:solidFill>
                  <a:srgbClr val="000000"/>
                </a:solidFill>
              </a:rPr>
              <a:t>O</a:t>
            </a:r>
            <a:r>
              <a:rPr lang="ja-JP" altLang="en-US" sz="2200" dirty="0">
                <a:solidFill>
                  <a:srgbClr val="000000"/>
                </a:solidFill>
              </a:rPr>
              <a:t>として脱離する</a:t>
            </a:r>
            <a:br>
              <a:rPr lang="en-US" altLang="ja-JP" sz="2200" dirty="0">
                <a:solidFill>
                  <a:srgbClr val="000000"/>
                </a:solidFill>
              </a:rPr>
            </a:br>
            <a:r>
              <a:rPr lang="ja-JP" altLang="en-US" sz="2200" dirty="0">
                <a:solidFill>
                  <a:srgbClr val="000000"/>
                </a:solidFill>
              </a:rPr>
              <a:t>　</a:t>
            </a:r>
            <a:r>
              <a:rPr lang="en-US" altLang="ja-JP" sz="2200" dirty="0">
                <a:solidFill>
                  <a:srgbClr val="000000"/>
                </a:solidFill>
              </a:rPr>
              <a:t>Zn</a:t>
            </a:r>
            <a:r>
              <a:rPr lang="ja-JP" altLang="en-US" sz="2200" dirty="0">
                <a:solidFill>
                  <a:srgbClr val="000000"/>
                </a:solidFill>
              </a:rPr>
              <a:t>の蒸発を加速し、薄膜の化学組成がずれる</a:t>
            </a:r>
            <a:br>
              <a:rPr lang="en-US" altLang="ja-JP" sz="2200" dirty="0">
                <a:solidFill>
                  <a:srgbClr val="000000"/>
                </a:solidFill>
              </a:rPr>
            </a:br>
            <a:r>
              <a:rPr lang="ja-JP" altLang="en-US" sz="2200" dirty="0">
                <a:solidFill>
                  <a:srgbClr val="000000"/>
                </a:solidFill>
              </a:rPr>
              <a:t>　　　</a:t>
            </a:r>
            <a:r>
              <a:rPr lang="en-US" altLang="ja-JP" sz="2200" dirty="0">
                <a:solidFill>
                  <a:srgbClr val="000000"/>
                </a:solidFill>
              </a:rPr>
              <a:t>=&gt;</a:t>
            </a:r>
            <a:r>
              <a:rPr lang="ja-JP" altLang="en-US" sz="2200" dirty="0">
                <a:solidFill>
                  <a:srgbClr val="000000"/>
                </a:solidFill>
              </a:rPr>
              <a:t> 不純物水素が少なく、適量の酸素が供給されていると、</a:t>
            </a:r>
            <a:br>
              <a:rPr lang="en-US" altLang="ja-JP" sz="2200" dirty="0">
                <a:solidFill>
                  <a:srgbClr val="000000"/>
                </a:solidFill>
              </a:rPr>
            </a:br>
            <a:r>
              <a:rPr lang="ja-JP" altLang="en-US" sz="2200" dirty="0">
                <a:solidFill>
                  <a:srgbClr val="000000"/>
                </a:solidFill>
              </a:rPr>
              <a:t>　　　　　 ターゲット組成が膜に転写される　</a:t>
            </a:r>
            <a:endParaRPr lang="en-US" altLang="ja-JP" sz="2200" dirty="0">
              <a:solidFill>
                <a:srgbClr val="000000"/>
              </a:solidFill>
            </a:endParaRPr>
          </a:p>
          <a:p>
            <a:pPr marL="457200" indent="-457200" eaLnBrk="1" hangingPunct="1">
              <a:buFont typeface="+mj-lt"/>
              <a:buAutoNum type="arabicPeriod"/>
            </a:pPr>
            <a:endParaRPr lang="en-US" altLang="ja-JP" sz="2200" dirty="0">
              <a:solidFill>
                <a:srgbClr val="000000"/>
              </a:solidFill>
            </a:endParaRPr>
          </a:p>
          <a:p>
            <a:pPr marL="457200" indent="-457200" eaLnBrk="1" hangingPunct="1">
              <a:buFont typeface="+mj-lt"/>
              <a:buAutoNum type="arabicPeriod"/>
            </a:pPr>
            <a:r>
              <a:rPr lang="ja-JP" altLang="en-US" sz="2200" dirty="0">
                <a:solidFill>
                  <a:srgbClr val="000000"/>
                </a:solidFill>
              </a:rPr>
              <a:t>酸素分圧を無理に上げて電気伝導度を落とすと、</a:t>
            </a:r>
            <a:br>
              <a:rPr lang="en-US" altLang="ja-JP" sz="2200" dirty="0">
                <a:solidFill>
                  <a:srgbClr val="000000"/>
                </a:solidFill>
              </a:rPr>
            </a:br>
            <a:r>
              <a:rPr lang="ja-JP" altLang="en-US" sz="2200" dirty="0">
                <a:solidFill>
                  <a:srgbClr val="000000"/>
                </a:solidFill>
              </a:rPr>
              <a:t>弱結合酸素を導入し、安定性が悪くなる</a:t>
            </a:r>
            <a:br>
              <a:rPr lang="en-US" altLang="ja-JP" sz="2200" dirty="0">
                <a:solidFill>
                  <a:srgbClr val="000000"/>
                </a:solidFill>
              </a:rPr>
            </a:br>
            <a:endParaRPr lang="en-US" altLang="ja-JP" sz="2200" dirty="0">
              <a:solidFill>
                <a:srgbClr val="000000"/>
              </a:solidFill>
            </a:endParaRPr>
          </a:p>
        </p:txBody>
      </p:sp>
    </p:spTree>
    <p:extLst>
      <p:ext uri="{BB962C8B-B14F-4D97-AF65-F5344CB8AC3E}">
        <p14:creationId xmlns:p14="http://schemas.microsoft.com/office/powerpoint/2010/main" val="9330324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6423048" y="5152520"/>
          <a:ext cx="4137449" cy="91440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09057">
                  <a:extLst>
                    <a:ext uri="{9D8B030D-6E8A-4147-A177-3AD203B41FA5}">
                      <a16:colId xmlns:a16="http://schemas.microsoft.com/office/drawing/2014/main" val="20005"/>
                    </a:ext>
                  </a:extLst>
                </a:gridCol>
              </a:tblGrid>
              <a:tr h="226824">
                <a:tc>
                  <a:txBody>
                    <a:bodyPr/>
                    <a:lstStyle/>
                    <a:p>
                      <a:pPr algn="ctr"/>
                      <a:endParaRPr kumimoji="1" lang="ja-JP" altLang="en-US" sz="1400" b="0" dirty="0">
                        <a:solidFill>
                          <a:schemeClr val="tx1"/>
                        </a:solidFill>
                      </a:endParaRPr>
                    </a:p>
                  </a:txBody>
                  <a:tcPr>
                    <a:noFill/>
                  </a:tcPr>
                </a:tc>
                <a:tc>
                  <a:txBody>
                    <a:bodyPr/>
                    <a:lstStyle/>
                    <a:p>
                      <a:pPr algn="ctr"/>
                      <a:r>
                        <a:rPr kumimoji="1" lang="en-US" altLang="ja-JP" sz="1400" b="0" dirty="0">
                          <a:solidFill>
                            <a:schemeClr val="tx1"/>
                          </a:solidFill>
                        </a:rPr>
                        <a:t>H</a:t>
                      </a:r>
                      <a:r>
                        <a:rPr kumimoji="1" lang="en-US" altLang="ja-JP" sz="1400" b="0" baseline="-25000" dirty="0">
                          <a:solidFill>
                            <a:schemeClr val="tx1"/>
                          </a:solidFill>
                        </a:rPr>
                        <a:t>2</a:t>
                      </a:r>
                      <a:endParaRPr kumimoji="1" lang="ja-JP" altLang="en-US" sz="1400" b="0" baseline="-25000" dirty="0">
                        <a:solidFill>
                          <a:schemeClr val="tx1"/>
                        </a:solidFill>
                      </a:endParaRPr>
                    </a:p>
                  </a:txBody>
                  <a:tcPr/>
                </a:tc>
                <a:tc>
                  <a:txBody>
                    <a:bodyPr/>
                    <a:lstStyle/>
                    <a:p>
                      <a:pPr algn="ctr"/>
                      <a:r>
                        <a:rPr kumimoji="1" lang="en-US" altLang="ja-JP" sz="1400" b="0" dirty="0">
                          <a:solidFill>
                            <a:schemeClr val="tx1"/>
                          </a:solidFill>
                        </a:rPr>
                        <a:t>N</a:t>
                      </a:r>
                      <a:r>
                        <a:rPr kumimoji="1" lang="en-US" altLang="ja-JP" sz="1400" b="0" baseline="-25000" dirty="0">
                          <a:solidFill>
                            <a:schemeClr val="tx1"/>
                          </a:solidFill>
                        </a:rPr>
                        <a:t>2</a:t>
                      </a:r>
                      <a:endParaRPr kumimoji="1" lang="ja-JP" altLang="en-US" sz="1400" b="0" dirty="0">
                        <a:solidFill>
                          <a:schemeClr val="tx1"/>
                        </a:solidFill>
                      </a:endParaRPr>
                    </a:p>
                  </a:txBody>
                  <a:tcPr/>
                </a:tc>
                <a:tc>
                  <a:txBody>
                    <a:bodyPr/>
                    <a:lstStyle/>
                    <a:p>
                      <a:pPr algn="ctr"/>
                      <a:r>
                        <a:rPr kumimoji="1" lang="en-US" altLang="ja-JP" sz="1400" b="0" dirty="0">
                          <a:solidFill>
                            <a:schemeClr val="tx1"/>
                          </a:solidFill>
                        </a:rPr>
                        <a:t>O</a:t>
                      </a:r>
                      <a:r>
                        <a:rPr kumimoji="1" lang="en-US" altLang="ja-JP" sz="1400" b="0" baseline="-25000" dirty="0">
                          <a:solidFill>
                            <a:schemeClr val="tx1"/>
                          </a:solidFill>
                        </a:rPr>
                        <a:t>2</a:t>
                      </a:r>
                      <a:endParaRPr kumimoji="1" lang="ja-JP" altLang="en-US" sz="1400" b="0" dirty="0">
                        <a:solidFill>
                          <a:schemeClr val="tx1"/>
                        </a:solidFill>
                      </a:endParaRPr>
                    </a:p>
                  </a:txBody>
                  <a:tcPr/>
                </a:tc>
                <a:tc>
                  <a:txBody>
                    <a:bodyPr/>
                    <a:lstStyle/>
                    <a:p>
                      <a:pPr algn="ctr"/>
                      <a:r>
                        <a:rPr kumimoji="1" lang="en-US" altLang="ja-JP" sz="1400" b="0" dirty="0" err="1">
                          <a:solidFill>
                            <a:schemeClr val="tx1"/>
                          </a:solidFill>
                        </a:rPr>
                        <a:t>Ar</a:t>
                      </a:r>
                      <a:endParaRPr kumimoji="1" lang="ja-JP" altLang="en-US" sz="1400" b="0" dirty="0">
                        <a:solidFill>
                          <a:schemeClr val="tx1"/>
                        </a:solidFill>
                      </a:endParaRPr>
                    </a:p>
                  </a:txBody>
                  <a:tcPr/>
                </a:tc>
                <a:tc>
                  <a:txBody>
                    <a:bodyPr/>
                    <a:lstStyle/>
                    <a:p>
                      <a:pPr algn="ctr"/>
                      <a:r>
                        <a:rPr kumimoji="1" lang="en-US" altLang="ja-JP" sz="1400" b="0" dirty="0">
                          <a:solidFill>
                            <a:schemeClr val="tx1"/>
                          </a:solidFill>
                        </a:rPr>
                        <a:t>Kr</a:t>
                      </a:r>
                      <a:endParaRPr kumimoji="1" lang="ja-JP" altLang="en-US" sz="1400" b="0" dirty="0">
                        <a:solidFill>
                          <a:schemeClr val="tx1"/>
                        </a:solidFill>
                      </a:endParaRPr>
                    </a:p>
                  </a:txBody>
                  <a:tcPr/>
                </a:tc>
                <a:extLst>
                  <a:ext uri="{0D108BD9-81ED-4DB2-BD59-A6C34878D82A}">
                    <a16:rowId xmlns:a16="http://schemas.microsoft.com/office/drawing/2014/main" val="10000"/>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baseline="0" dirty="0">
                          <a:solidFill>
                            <a:schemeClr val="tx1"/>
                          </a:solidFill>
                          <a:sym typeface="Symbol" panose="05050102010706020507" pitchFamily="18" charset="2"/>
                        </a:rPr>
                        <a:t></a:t>
                      </a:r>
                      <a:r>
                        <a:rPr kumimoji="1" lang="en-US" altLang="ja-JP" sz="1400" b="0" baseline="0" dirty="0">
                          <a:solidFill>
                            <a:schemeClr val="tx1"/>
                          </a:solidFill>
                        </a:rPr>
                        <a:t> [nm</a:t>
                      </a:r>
                      <a:r>
                        <a:rPr kumimoji="1" lang="en-US" altLang="ja-JP" sz="1400" b="0" baseline="30000" dirty="0">
                          <a:solidFill>
                            <a:schemeClr val="tx1"/>
                          </a:solidFill>
                        </a:rPr>
                        <a:t>2</a:t>
                      </a:r>
                      <a:r>
                        <a:rPr kumimoji="1" lang="en-US" altLang="ja-JP" sz="1400" b="0" baseline="0" dirty="0">
                          <a:solidFill>
                            <a:schemeClr val="tx1"/>
                          </a:solidFill>
                        </a:rPr>
                        <a:t>]</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0.231</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0.430</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0.396</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0.402</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0.523</a:t>
                      </a:r>
                      <a:endParaRPr kumimoji="1" lang="ja-JP" altLang="en-US" sz="1400" b="0" dirty="0">
                        <a:solidFill>
                          <a:schemeClr val="tx1"/>
                        </a:solidFill>
                      </a:endParaRPr>
                    </a:p>
                  </a:txBody>
                  <a:tcPr/>
                </a:tc>
                <a:extLst>
                  <a:ext uri="{0D108BD9-81ED-4DB2-BD59-A6C34878D82A}">
                    <a16:rowId xmlns:a16="http://schemas.microsoft.com/office/drawing/2014/main" val="10001"/>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K at 300K</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12.7</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6.81</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7.40</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7.29</a:t>
                      </a:r>
                      <a:endParaRPr kumimoji="1" lang="ja-JP" altLang="en-US" sz="1400" b="0" dirty="0">
                        <a:solidFill>
                          <a:schemeClr val="tx1"/>
                        </a:solidFill>
                      </a:endParaRPr>
                    </a:p>
                  </a:txBody>
                  <a:tcPr/>
                </a:tc>
                <a:tc>
                  <a:txBody>
                    <a:bodyPr/>
                    <a:lstStyle/>
                    <a:p>
                      <a:pPr algn="r"/>
                      <a:r>
                        <a:rPr kumimoji="1" lang="en-US" altLang="ja-JP" sz="1400" b="0" dirty="0">
                          <a:solidFill>
                            <a:schemeClr val="tx1"/>
                          </a:solidFill>
                        </a:rPr>
                        <a:t>5.60</a:t>
                      </a:r>
                      <a:endParaRPr kumimoji="1" lang="ja-JP" altLang="en-US" sz="1400" b="0" dirty="0">
                        <a:solidFill>
                          <a:schemeClr val="tx1"/>
                        </a:solidFill>
                      </a:endParaRPr>
                    </a:p>
                  </a:txBody>
                  <a:tcPr/>
                </a:tc>
                <a:extLst>
                  <a:ext uri="{0D108BD9-81ED-4DB2-BD59-A6C34878D82A}">
                    <a16:rowId xmlns:a16="http://schemas.microsoft.com/office/drawing/2014/main" val="10002"/>
                  </a:ext>
                </a:extLst>
              </a:tr>
            </a:tbl>
          </a:graphicData>
        </a:graphic>
      </p:graphicFrame>
      <p:sp>
        <p:nvSpPr>
          <p:cNvPr id="136207" name="Text Box 24"/>
          <p:cNvSpPr txBox="1">
            <a:spLocks noChangeArrowheads="1"/>
          </p:cNvSpPr>
          <p:nvPr/>
        </p:nvSpPr>
        <p:spPr bwMode="auto">
          <a:xfrm>
            <a:off x="1775520" y="599198"/>
            <a:ext cx="8784976"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419350" algn="l"/>
              </a:tabLst>
              <a:defRPr kumimoji="1" sz="2400">
                <a:solidFill>
                  <a:schemeClr val="tx1"/>
                </a:solidFill>
                <a:latin typeface="Times New Roman" pitchFamily="18" charset="0"/>
                <a:ea typeface="ＭＳ Ｐゴシック" charset="-128"/>
              </a:defRPr>
            </a:lvl1pPr>
            <a:lvl2pPr marL="742950" indent="-285750" eaLnBrk="0" hangingPunct="0">
              <a:tabLst>
                <a:tab pos="2419350" algn="l"/>
              </a:tabLst>
              <a:defRPr kumimoji="1" sz="2400">
                <a:solidFill>
                  <a:schemeClr val="tx1"/>
                </a:solidFill>
                <a:latin typeface="Times New Roman" pitchFamily="18" charset="0"/>
                <a:ea typeface="ＭＳ Ｐゴシック" charset="-128"/>
              </a:defRPr>
            </a:lvl2pPr>
            <a:lvl3pPr marL="1143000" indent="-228600" eaLnBrk="0" hangingPunct="0">
              <a:tabLst>
                <a:tab pos="2419350" algn="l"/>
              </a:tabLst>
              <a:defRPr kumimoji="1" sz="2400">
                <a:solidFill>
                  <a:schemeClr val="tx1"/>
                </a:solidFill>
                <a:latin typeface="Times New Roman" pitchFamily="18" charset="0"/>
                <a:ea typeface="ＭＳ Ｐゴシック" charset="-128"/>
              </a:defRPr>
            </a:lvl3pPr>
            <a:lvl4pPr marL="1600200" indent="-228600" eaLnBrk="0" hangingPunct="0">
              <a:tabLst>
                <a:tab pos="2419350" algn="l"/>
              </a:tabLst>
              <a:defRPr kumimoji="1" sz="2400">
                <a:solidFill>
                  <a:schemeClr val="tx1"/>
                </a:solidFill>
                <a:latin typeface="Times New Roman" pitchFamily="18" charset="0"/>
                <a:ea typeface="ＭＳ Ｐゴシック" charset="-128"/>
              </a:defRPr>
            </a:lvl4pPr>
            <a:lvl5pPr marL="2057400" indent="-228600" eaLnBrk="0" hangingPunct="0">
              <a:tabLst>
                <a:tab pos="2419350" algn="l"/>
              </a:tabLst>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9pPr>
          </a:lstStyle>
          <a:p>
            <a:pPr eaLnBrk="1" hangingPunct="1">
              <a:tabLst>
                <a:tab pos="2419350" algn="l"/>
                <a:tab pos="3860800" algn="l"/>
              </a:tabLst>
            </a:pPr>
            <a:r>
              <a:rPr lang="ja-JP" altLang="en-US" sz="2000" b="1" dirty="0">
                <a:solidFill>
                  <a:srgbClr val="000000"/>
                </a:solidFill>
              </a:rPr>
              <a:t>スパッタターゲット</a:t>
            </a:r>
            <a:r>
              <a:rPr lang="en-US" altLang="ja-JP" sz="2000" b="1" dirty="0">
                <a:solidFill>
                  <a:srgbClr val="000000"/>
                </a:solidFill>
              </a:rPr>
              <a:t>		: 3”</a:t>
            </a:r>
            <a:r>
              <a:rPr lang="en-US" altLang="ja-JP" sz="2000" b="1" dirty="0">
                <a:solidFill>
                  <a:srgbClr val="000000"/>
                </a:solidFill>
                <a:sym typeface="Symbol" panose="05050102010706020507" pitchFamily="18" charset="2"/>
              </a:rPr>
              <a:t> </a:t>
            </a:r>
            <a:r>
              <a:rPr lang="en-US" altLang="ja-JP" sz="2000" b="1" dirty="0">
                <a:solidFill>
                  <a:srgbClr val="000000"/>
                </a:solidFill>
              </a:rPr>
              <a:t>polycrystalline InGaZnO</a:t>
            </a:r>
            <a:r>
              <a:rPr lang="en-US" altLang="ja-JP" sz="2000" b="1" baseline="-25000" dirty="0">
                <a:solidFill>
                  <a:srgbClr val="000000"/>
                </a:solidFill>
              </a:rPr>
              <a:t>4</a:t>
            </a:r>
            <a:endParaRPr lang="en-US" altLang="ja-JP" sz="2000" b="1" dirty="0">
              <a:solidFill>
                <a:srgbClr val="000000"/>
              </a:solidFill>
            </a:endParaRPr>
          </a:p>
          <a:p>
            <a:pPr eaLnBrk="1" hangingPunct="1">
              <a:tabLst>
                <a:tab pos="2419350" algn="l"/>
                <a:tab pos="3860800" algn="l"/>
              </a:tabLst>
            </a:pPr>
            <a:r>
              <a:rPr lang="ja-JP" altLang="en-US" sz="2000" b="1" dirty="0">
                <a:solidFill>
                  <a:srgbClr val="000000"/>
                </a:solidFill>
              </a:rPr>
              <a:t>背圧</a:t>
            </a:r>
            <a:r>
              <a:rPr lang="en-US" altLang="ja-JP" sz="2000" b="1" dirty="0">
                <a:solidFill>
                  <a:srgbClr val="000000"/>
                </a:solidFill>
              </a:rPr>
              <a:t>        		: 10</a:t>
            </a:r>
            <a:r>
              <a:rPr lang="en-US" altLang="ja-JP" sz="2000" b="1" baseline="30000" dirty="0">
                <a:solidFill>
                  <a:srgbClr val="000000"/>
                </a:solidFill>
              </a:rPr>
              <a:t>-4</a:t>
            </a:r>
            <a:r>
              <a:rPr lang="en-US" altLang="ja-JP" sz="2000" b="1" dirty="0">
                <a:solidFill>
                  <a:srgbClr val="000000"/>
                </a:solidFill>
              </a:rPr>
              <a:t> Pa</a:t>
            </a:r>
          </a:p>
          <a:p>
            <a:pPr eaLnBrk="1" hangingPunct="1">
              <a:tabLst>
                <a:tab pos="2419350" algn="l"/>
                <a:tab pos="3860800" algn="l"/>
              </a:tabLst>
            </a:pPr>
            <a:r>
              <a:rPr lang="ja-JP" altLang="en-US" sz="2000" b="1" dirty="0">
                <a:solidFill>
                  <a:srgbClr val="000000"/>
                </a:solidFill>
              </a:rPr>
              <a:t>基板－ターゲット距離</a:t>
            </a:r>
            <a:r>
              <a:rPr lang="en-US" altLang="ja-JP" sz="2000" b="1" dirty="0">
                <a:solidFill>
                  <a:srgbClr val="000000"/>
                </a:solidFill>
              </a:rPr>
              <a:t> (D)	: 55 mm</a:t>
            </a:r>
          </a:p>
          <a:p>
            <a:pPr eaLnBrk="1" hangingPunct="1">
              <a:tabLst>
                <a:tab pos="2419350" algn="l"/>
                <a:tab pos="3860800" algn="l"/>
              </a:tabLst>
            </a:pPr>
            <a:r>
              <a:rPr lang="ja-JP" altLang="en-US" sz="2000" b="1" dirty="0">
                <a:solidFill>
                  <a:srgbClr val="000000"/>
                </a:solidFill>
              </a:rPr>
              <a:t>全圧</a:t>
            </a:r>
            <a:r>
              <a:rPr lang="en-US" altLang="ja-JP" sz="2000" b="1" dirty="0">
                <a:solidFill>
                  <a:srgbClr val="000000"/>
                </a:solidFill>
              </a:rPr>
              <a:t> (P)		: 0.55 Pa</a:t>
            </a:r>
          </a:p>
          <a:p>
            <a:pPr eaLnBrk="1" hangingPunct="1">
              <a:tabLst>
                <a:tab pos="2419350" algn="l"/>
                <a:tab pos="3860800" algn="l"/>
              </a:tabLst>
            </a:pPr>
            <a:r>
              <a:rPr lang="en-US" altLang="ja-JP" sz="1800" dirty="0">
                <a:solidFill>
                  <a:srgbClr val="FF0000"/>
                </a:solidFill>
              </a:rPr>
              <a:t>      </a:t>
            </a:r>
            <a:r>
              <a:rPr lang="ja-JP" altLang="en-US" sz="1800" dirty="0">
                <a:solidFill>
                  <a:srgbClr val="FF0000"/>
                </a:solidFill>
              </a:rPr>
              <a:t>平均自由行程 </a:t>
            </a:r>
            <a:r>
              <a:rPr lang="en-US" altLang="ja-JP" sz="1800" dirty="0">
                <a:solidFill>
                  <a:srgbClr val="FF0000"/>
                </a:solidFill>
              </a:rPr>
              <a:t>= 12 mm, </a:t>
            </a:r>
            <a:r>
              <a:rPr lang="ja-JP" altLang="en-US" sz="1800" dirty="0">
                <a:solidFill>
                  <a:srgbClr val="FF0000"/>
                </a:solidFill>
              </a:rPr>
              <a:t>衝突回数</a:t>
            </a:r>
            <a:r>
              <a:rPr lang="en-US" altLang="ja-JP" sz="1800" dirty="0">
                <a:solidFill>
                  <a:srgbClr val="FF0000"/>
                </a:solidFill>
              </a:rPr>
              <a:t> = 4.4</a:t>
            </a:r>
            <a:r>
              <a:rPr lang="ja-JP" altLang="en-US" sz="1800" dirty="0">
                <a:solidFill>
                  <a:srgbClr val="FF0000"/>
                </a:solidFill>
              </a:rPr>
              <a:t> 回</a:t>
            </a:r>
            <a:endParaRPr lang="en-US" altLang="ja-JP" sz="1800" dirty="0">
              <a:solidFill>
                <a:srgbClr val="FF0000"/>
              </a:solidFill>
            </a:endParaRPr>
          </a:p>
          <a:p>
            <a:pPr eaLnBrk="1" hangingPunct="1">
              <a:tabLst>
                <a:tab pos="2419350" algn="l"/>
                <a:tab pos="3860800" algn="l"/>
              </a:tabLst>
            </a:pPr>
            <a:r>
              <a:rPr lang="en-US" altLang="ja-JP" sz="2000" b="1" dirty="0" err="1">
                <a:solidFill>
                  <a:srgbClr val="000000"/>
                </a:solidFill>
              </a:rPr>
              <a:t>Ar</a:t>
            </a:r>
            <a:r>
              <a:rPr lang="en-US" altLang="ja-JP" sz="2000" b="1" dirty="0">
                <a:solidFill>
                  <a:srgbClr val="000000"/>
                </a:solidFill>
              </a:rPr>
              <a:t>: O</a:t>
            </a:r>
            <a:r>
              <a:rPr lang="en-US" altLang="ja-JP" sz="2000" b="1" baseline="-25000" dirty="0">
                <a:solidFill>
                  <a:srgbClr val="000000"/>
                </a:solidFill>
              </a:rPr>
              <a:t>2</a:t>
            </a:r>
            <a:r>
              <a:rPr lang="en-US" altLang="ja-JP" sz="2000" b="1" dirty="0">
                <a:solidFill>
                  <a:srgbClr val="000000"/>
                </a:solidFill>
              </a:rPr>
              <a:t> </a:t>
            </a:r>
            <a:r>
              <a:rPr lang="ja-JP" altLang="en-US" sz="2000" b="1" dirty="0">
                <a:solidFill>
                  <a:srgbClr val="000000"/>
                </a:solidFill>
              </a:rPr>
              <a:t>比</a:t>
            </a:r>
            <a:r>
              <a:rPr lang="en-US" altLang="ja-JP" sz="2000" b="1" dirty="0">
                <a:solidFill>
                  <a:srgbClr val="000000"/>
                </a:solidFill>
              </a:rPr>
              <a:t> (</a:t>
            </a:r>
            <a:r>
              <a:rPr lang="en-US" altLang="ja-JP" sz="2000" b="1" i="1" dirty="0">
                <a:solidFill>
                  <a:srgbClr val="000000"/>
                </a:solidFill>
              </a:rPr>
              <a:t>R</a:t>
            </a:r>
            <a:r>
              <a:rPr lang="en-US" altLang="ja-JP" sz="2000" b="1" baseline="-25000" dirty="0">
                <a:solidFill>
                  <a:srgbClr val="000000"/>
                </a:solidFill>
              </a:rPr>
              <a:t>O2</a:t>
            </a:r>
            <a:r>
              <a:rPr lang="en-US" altLang="ja-JP" sz="2000" b="1" dirty="0">
                <a:solidFill>
                  <a:srgbClr val="000000"/>
                </a:solidFill>
              </a:rPr>
              <a:t>)		: 19.4: 0.6 </a:t>
            </a:r>
            <a:r>
              <a:rPr lang="en-US" altLang="ja-JP" sz="2000" b="1" dirty="0" err="1">
                <a:solidFill>
                  <a:srgbClr val="000000"/>
                </a:solidFill>
              </a:rPr>
              <a:t>sccm</a:t>
            </a:r>
            <a:r>
              <a:rPr lang="en-US" altLang="ja-JP" sz="2000" b="1" dirty="0">
                <a:solidFill>
                  <a:srgbClr val="000000"/>
                </a:solidFill>
              </a:rPr>
              <a:t> (</a:t>
            </a:r>
            <a:r>
              <a:rPr lang="en-US" altLang="ja-JP" sz="2000" b="1" i="1" dirty="0">
                <a:solidFill>
                  <a:srgbClr val="000000"/>
                </a:solidFill>
              </a:rPr>
              <a:t>R</a:t>
            </a:r>
            <a:r>
              <a:rPr lang="en-US" altLang="ja-JP" sz="2000" b="1" baseline="-25000" dirty="0">
                <a:solidFill>
                  <a:srgbClr val="000000"/>
                </a:solidFill>
              </a:rPr>
              <a:t>O2</a:t>
            </a:r>
            <a:r>
              <a:rPr lang="en-US" altLang="ja-JP" sz="2000" b="1" dirty="0">
                <a:solidFill>
                  <a:srgbClr val="000000"/>
                </a:solidFill>
              </a:rPr>
              <a:t> = 2 – 3 %)</a:t>
            </a:r>
          </a:p>
          <a:p>
            <a:pPr eaLnBrk="1" hangingPunct="1">
              <a:tabLst>
                <a:tab pos="2419350" algn="l"/>
                <a:tab pos="3860800" algn="l"/>
              </a:tabLst>
            </a:pPr>
            <a:r>
              <a:rPr lang="en-US" altLang="ja-JP" sz="1800" dirty="0">
                <a:solidFill>
                  <a:srgbClr val="FF0000"/>
                </a:solidFill>
              </a:rPr>
              <a:t>      </a:t>
            </a:r>
            <a:r>
              <a:rPr lang="en-US" altLang="ja-JP" sz="1800" dirty="0">
                <a:solidFill>
                  <a:srgbClr val="FF0000"/>
                </a:solidFill>
                <a:sym typeface="Symbol" panose="05050102010706020507" pitchFamily="18" charset="2"/>
              </a:rPr>
              <a:t>(300K) = 1.310</a:t>
            </a:r>
            <a:r>
              <a:rPr lang="en-US" altLang="ja-JP" sz="1800" baseline="30000" dirty="0">
                <a:solidFill>
                  <a:srgbClr val="FF0000"/>
                </a:solidFill>
                <a:sym typeface="Symbol" panose="05050102010706020507" pitchFamily="18" charset="2"/>
              </a:rPr>
              <a:t>18</a:t>
            </a:r>
            <a:r>
              <a:rPr lang="en-US" altLang="ja-JP" sz="1800" dirty="0">
                <a:solidFill>
                  <a:srgbClr val="FF0000"/>
                </a:solidFill>
                <a:sym typeface="Symbol" panose="05050102010706020507" pitchFamily="18" charset="2"/>
              </a:rPr>
              <a:t> (</a:t>
            </a:r>
            <a:r>
              <a:rPr lang="en-US" altLang="ja-JP" sz="1800" dirty="0" err="1">
                <a:solidFill>
                  <a:srgbClr val="FF0000"/>
                </a:solidFill>
                <a:sym typeface="Symbol" panose="05050102010706020507" pitchFamily="18" charset="2"/>
              </a:rPr>
              <a:t>Ar</a:t>
            </a:r>
            <a:r>
              <a:rPr lang="en-US" altLang="ja-JP" sz="1800" dirty="0">
                <a:solidFill>
                  <a:srgbClr val="FF0000"/>
                </a:solidFill>
                <a:sym typeface="Symbol" panose="05050102010706020507" pitchFamily="18" charset="2"/>
              </a:rPr>
              <a:t>), 4.410</a:t>
            </a:r>
            <a:r>
              <a:rPr lang="en-US" altLang="ja-JP" sz="1800" baseline="30000" dirty="0">
                <a:solidFill>
                  <a:srgbClr val="FF0000"/>
                </a:solidFill>
                <a:sym typeface="Symbol" panose="05050102010706020507" pitchFamily="18" charset="2"/>
              </a:rPr>
              <a:t>16</a:t>
            </a:r>
            <a:r>
              <a:rPr lang="en-US" altLang="ja-JP" sz="1800" dirty="0">
                <a:solidFill>
                  <a:srgbClr val="FF0000"/>
                </a:solidFill>
                <a:sym typeface="Symbol" panose="05050102010706020507" pitchFamily="18" charset="2"/>
              </a:rPr>
              <a:t> (O</a:t>
            </a:r>
            <a:r>
              <a:rPr lang="en-US" altLang="ja-JP" sz="1800" baseline="-25000" dirty="0">
                <a:solidFill>
                  <a:srgbClr val="FF0000"/>
                </a:solidFill>
                <a:sym typeface="Symbol" panose="05050102010706020507" pitchFamily="18" charset="2"/>
              </a:rPr>
              <a:t>2</a:t>
            </a:r>
            <a:r>
              <a:rPr lang="en-US" altLang="ja-JP" sz="1800" dirty="0">
                <a:solidFill>
                  <a:srgbClr val="FF0000"/>
                </a:solidFill>
                <a:sym typeface="Symbol" panose="05050102010706020507" pitchFamily="18" charset="2"/>
              </a:rPr>
              <a:t>) cm</a:t>
            </a:r>
            <a:r>
              <a:rPr lang="en-US" altLang="ja-JP" sz="1800" baseline="30000" dirty="0">
                <a:solidFill>
                  <a:srgbClr val="FF0000"/>
                </a:solidFill>
                <a:sym typeface="Symbol" panose="05050102010706020507" pitchFamily="18" charset="2"/>
              </a:rPr>
              <a:t>-2</a:t>
            </a:r>
            <a:r>
              <a:rPr lang="en-US" altLang="ja-JP" sz="1800" dirty="0">
                <a:solidFill>
                  <a:srgbClr val="FF0000"/>
                </a:solidFill>
                <a:sym typeface="Symbol" panose="05050102010706020507" pitchFamily="18" charset="2"/>
              </a:rPr>
              <a:t>s</a:t>
            </a:r>
            <a:r>
              <a:rPr lang="en-US" altLang="ja-JP" sz="1800" baseline="30000" dirty="0">
                <a:solidFill>
                  <a:srgbClr val="FF0000"/>
                </a:solidFill>
                <a:sym typeface="Symbol" panose="05050102010706020507" pitchFamily="18" charset="2"/>
              </a:rPr>
              <a:t>-1</a:t>
            </a:r>
            <a:r>
              <a:rPr lang="en-US" altLang="ja-JP" sz="1800" dirty="0">
                <a:solidFill>
                  <a:srgbClr val="FF0000"/>
                </a:solidFill>
              </a:rPr>
              <a:t> </a:t>
            </a:r>
            <a:br>
              <a:rPr lang="en-US" altLang="ja-JP" sz="1800" dirty="0">
                <a:solidFill>
                  <a:srgbClr val="FF0000"/>
                </a:solidFill>
              </a:rPr>
            </a:br>
            <a:r>
              <a:rPr lang="en-US" altLang="ja-JP" sz="1800" dirty="0">
                <a:solidFill>
                  <a:srgbClr val="FF0000"/>
                </a:solidFill>
              </a:rPr>
              <a:t>         </a:t>
            </a:r>
            <a:r>
              <a:rPr lang="en-US" altLang="ja-JP" sz="1800" i="1" dirty="0">
                <a:solidFill>
                  <a:srgbClr val="FF0000"/>
                </a:solidFill>
              </a:rPr>
              <a:t>cf.</a:t>
            </a:r>
            <a:r>
              <a:rPr lang="en-US" altLang="ja-JP" sz="1800" dirty="0">
                <a:solidFill>
                  <a:srgbClr val="FF0000"/>
                </a:solidFill>
              </a:rPr>
              <a:t> </a:t>
            </a:r>
            <a:r>
              <a:rPr lang="ja-JP" altLang="en-US" sz="1800" dirty="0">
                <a:solidFill>
                  <a:srgbClr val="FF0000"/>
                </a:solidFill>
              </a:rPr>
              <a:t>表面酸素密度</a:t>
            </a:r>
            <a:r>
              <a:rPr lang="en-US" altLang="ja-JP" sz="1800" dirty="0">
                <a:solidFill>
                  <a:srgbClr val="FF0000"/>
                </a:solidFill>
              </a:rPr>
              <a:t>: 1.3</a:t>
            </a:r>
            <a:r>
              <a:rPr lang="en-US" altLang="ja-JP" sz="1800" dirty="0">
                <a:solidFill>
                  <a:srgbClr val="FF0000"/>
                </a:solidFill>
                <a:sym typeface="Symbol" panose="05050102010706020507" pitchFamily="18" charset="2"/>
              </a:rPr>
              <a:t></a:t>
            </a:r>
            <a:r>
              <a:rPr lang="en-US" altLang="ja-JP" sz="1800" dirty="0">
                <a:solidFill>
                  <a:srgbClr val="FF0000"/>
                </a:solidFill>
              </a:rPr>
              <a:t>10</a:t>
            </a:r>
            <a:r>
              <a:rPr lang="en-US" altLang="ja-JP" sz="1800" baseline="30000" dirty="0">
                <a:solidFill>
                  <a:srgbClr val="FF0000"/>
                </a:solidFill>
              </a:rPr>
              <a:t>15</a:t>
            </a:r>
            <a:r>
              <a:rPr lang="en-US" altLang="ja-JP" sz="1800" dirty="0">
                <a:solidFill>
                  <a:srgbClr val="FF0000"/>
                </a:solidFill>
              </a:rPr>
              <a:t> cm</a:t>
            </a:r>
            <a:r>
              <a:rPr lang="en-US" altLang="ja-JP" sz="1800" baseline="30000" dirty="0">
                <a:solidFill>
                  <a:srgbClr val="FF0000"/>
                </a:solidFill>
              </a:rPr>
              <a:t>-2</a:t>
            </a:r>
            <a:r>
              <a:rPr lang="en-US" altLang="ja-JP" sz="1800" dirty="0">
                <a:solidFill>
                  <a:srgbClr val="FF0000"/>
                </a:solidFill>
              </a:rPr>
              <a:t> (</a:t>
            </a:r>
            <a:r>
              <a:rPr lang="en-US" altLang="ja-JP" sz="1800" i="1" dirty="0">
                <a:solidFill>
                  <a:srgbClr val="FF0000"/>
                </a:solidFill>
              </a:rPr>
              <a:t>d</a:t>
            </a:r>
            <a:r>
              <a:rPr lang="en-US" altLang="ja-JP" sz="1800" dirty="0">
                <a:solidFill>
                  <a:srgbClr val="FF0000"/>
                </a:solidFill>
              </a:rPr>
              <a:t>(a-InGaZnO</a:t>
            </a:r>
            <a:r>
              <a:rPr lang="en-US" altLang="ja-JP" sz="1800" baseline="-25000" dirty="0">
                <a:solidFill>
                  <a:srgbClr val="FF0000"/>
                </a:solidFill>
              </a:rPr>
              <a:t>4</a:t>
            </a:r>
            <a:r>
              <a:rPr lang="en-US" altLang="ja-JP" sz="1800" dirty="0">
                <a:solidFill>
                  <a:srgbClr val="FF0000"/>
                </a:solidFill>
              </a:rPr>
              <a:t>) = 6.0 gcm</a:t>
            </a:r>
            <a:r>
              <a:rPr lang="en-US" altLang="ja-JP" sz="1800" baseline="30000" dirty="0">
                <a:solidFill>
                  <a:srgbClr val="FF0000"/>
                </a:solidFill>
              </a:rPr>
              <a:t>-3</a:t>
            </a:r>
            <a:r>
              <a:rPr lang="en-US" altLang="ja-JP" sz="1800" dirty="0">
                <a:solidFill>
                  <a:srgbClr val="FF0000"/>
                </a:solidFill>
              </a:rPr>
              <a:t>)</a:t>
            </a:r>
          </a:p>
          <a:p>
            <a:pPr eaLnBrk="1" hangingPunct="1">
              <a:tabLst>
                <a:tab pos="2419350" algn="l"/>
                <a:tab pos="3860800" algn="l"/>
              </a:tabLst>
            </a:pPr>
            <a:r>
              <a:rPr lang="en-US" altLang="ja-JP" sz="1800" dirty="0">
                <a:solidFill>
                  <a:srgbClr val="FF0000"/>
                </a:solidFill>
              </a:rPr>
              <a:t>         </a:t>
            </a:r>
            <a:r>
              <a:rPr lang="ja-JP" altLang="en-US" sz="1800" dirty="0">
                <a:solidFill>
                  <a:srgbClr val="FF0000"/>
                </a:solidFill>
              </a:rPr>
              <a:t>　　</a:t>
            </a:r>
            <a:r>
              <a:rPr lang="en-US" altLang="ja-JP" sz="1800" dirty="0">
                <a:solidFill>
                  <a:srgbClr val="FF0000"/>
                </a:solidFill>
              </a:rPr>
              <a:t>O</a:t>
            </a:r>
            <a:r>
              <a:rPr lang="ja-JP" altLang="en-US" sz="1800" dirty="0">
                <a:solidFill>
                  <a:srgbClr val="FF0000"/>
                </a:solidFill>
              </a:rPr>
              <a:t>の付着確率</a:t>
            </a:r>
            <a:r>
              <a:rPr lang="en-US" altLang="ja-JP" sz="1800" dirty="0">
                <a:solidFill>
                  <a:srgbClr val="FF0000"/>
                </a:solidFill>
              </a:rPr>
              <a:t>: ~ 20% (</a:t>
            </a:r>
            <a:r>
              <a:rPr lang="ja-JP" altLang="en-US" sz="1800" dirty="0">
                <a:solidFill>
                  <a:srgbClr val="FF0000"/>
                </a:solidFill>
              </a:rPr>
              <a:t>成膜速度</a:t>
            </a:r>
            <a:r>
              <a:rPr lang="en-US" altLang="ja-JP" sz="1800" dirty="0">
                <a:solidFill>
                  <a:srgbClr val="FF0000"/>
                </a:solidFill>
              </a:rPr>
              <a:t> 0.5 </a:t>
            </a:r>
            <a:r>
              <a:rPr lang="en-US" altLang="ja-JP" sz="1800" dirty="0">
                <a:solidFill>
                  <a:srgbClr val="FF0000"/>
                </a:solidFill>
                <a:cs typeface="Times New Roman" panose="02020603050405020304" pitchFamily="18" charset="0"/>
              </a:rPr>
              <a:t>Å/s</a:t>
            </a:r>
            <a:r>
              <a:rPr lang="ja-JP" altLang="en-US" sz="1800" dirty="0">
                <a:solidFill>
                  <a:srgbClr val="FF0000"/>
                </a:solidFill>
                <a:cs typeface="Times New Roman" panose="02020603050405020304" pitchFamily="18" charset="0"/>
              </a:rPr>
              <a:t> の場合</a:t>
            </a:r>
            <a:r>
              <a:rPr lang="en-US" altLang="ja-JP" sz="1800" dirty="0">
                <a:solidFill>
                  <a:srgbClr val="FF0000"/>
                </a:solidFill>
                <a:cs typeface="Times New Roman" panose="02020603050405020304" pitchFamily="18" charset="0"/>
              </a:rPr>
              <a:t>) </a:t>
            </a:r>
            <a:br>
              <a:rPr lang="en-US" altLang="ja-JP" sz="1800" dirty="0">
                <a:solidFill>
                  <a:srgbClr val="FF0000"/>
                </a:solidFill>
                <a:cs typeface="Times New Roman" panose="02020603050405020304" pitchFamily="18" charset="0"/>
              </a:rPr>
            </a:br>
            <a:r>
              <a:rPr lang="ja-JP" altLang="en-US" sz="1800" dirty="0">
                <a:solidFill>
                  <a:srgbClr val="FF0000"/>
                </a:solidFill>
                <a:cs typeface="Times New Roman" panose="02020603050405020304" pitchFamily="18" charset="0"/>
              </a:rPr>
              <a:t>　　　　　　　　　　　　　　　　　　　　　　</a:t>
            </a:r>
            <a:r>
              <a:rPr lang="en-US" altLang="ja-JP" sz="1800" dirty="0">
                <a:solidFill>
                  <a:srgbClr val="FF0000"/>
                </a:solidFill>
                <a:cs typeface="Times New Roman" panose="02020603050405020304" pitchFamily="18" charset="0"/>
              </a:rPr>
              <a:t>without sputtering energy and plasma potential</a:t>
            </a:r>
            <a:endParaRPr lang="en-US" altLang="ja-JP" sz="1800" b="1" dirty="0">
              <a:solidFill>
                <a:srgbClr val="000000"/>
              </a:solidFill>
            </a:endParaRPr>
          </a:p>
          <a:p>
            <a:pPr eaLnBrk="1" hangingPunct="1">
              <a:tabLst>
                <a:tab pos="2419350" algn="l"/>
                <a:tab pos="3860800" algn="l"/>
              </a:tabLst>
            </a:pPr>
            <a:r>
              <a:rPr lang="en-US" altLang="ja-JP" sz="2000" b="1" dirty="0">
                <a:solidFill>
                  <a:srgbClr val="000000"/>
                </a:solidFill>
              </a:rPr>
              <a:t>RF</a:t>
            </a:r>
            <a:r>
              <a:rPr lang="ja-JP" altLang="en-US" sz="2000" b="1" dirty="0">
                <a:solidFill>
                  <a:srgbClr val="000000"/>
                </a:solidFill>
              </a:rPr>
              <a:t>出力</a:t>
            </a:r>
            <a:r>
              <a:rPr lang="en-US" altLang="ja-JP" sz="2000" b="1" dirty="0">
                <a:solidFill>
                  <a:srgbClr val="000000"/>
                </a:solidFill>
              </a:rPr>
              <a:t>		: 70 W / 3”</a:t>
            </a:r>
            <a:r>
              <a:rPr lang="en-US" altLang="ja-JP" sz="2000" b="1" dirty="0">
                <a:solidFill>
                  <a:srgbClr val="000000"/>
                </a:solidFill>
                <a:sym typeface="Symbol" panose="05050102010706020507" pitchFamily="18" charset="2"/>
              </a:rPr>
              <a:t>  = 1.5 W/cm</a:t>
            </a:r>
            <a:r>
              <a:rPr lang="en-US" altLang="ja-JP" sz="2000" b="1" baseline="30000" dirty="0">
                <a:solidFill>
                  <a:srgbClr val="000000"/>
                </a:solidFill>
                <a:sym typeface="Symbol" panose="05050102010706020507" pitchFamily="18" charset="2"/>
              </a:rPr>
              <a:t>2</a:t>
            </a:r>
            <a:endParaRPr lang="en-US" altLang="ja-JP" sz="2000" b="1" baseline="30000" dirty="0">
              <a:solidFill>
                <a:srgbClr val="000000"/>
              </a:solidFill>
            </a:endParaRPr>
          </a:p>
          <a:p>
            <a:pPr eaLnBrk="1" hangingPunct="1">
              <a:tabLst>
                <a:tab pos="2419350" algn="l"/>
                <a:tab pos="3860800" algn="l"/>
              </a:tabLst>
            </a:pPr>
            <a:r>
              <a:rPr lang="ja-JP" altLang="en-US" sz="2000" b="1" dirty="0">
                <a:solidFill>
                  <a:srgbClr val="000000"/>
                </a:solidFill>
              </a:rPr>
              <a:t>基板温度</a:t>
            </a:r>
            <a:r>
              <a:rPr lang="en-US" altLang="ja-JP" sz="2000" b="1" dirty="0">
                <a:solidFill>
                  <a:srgbClr val="000000"/>
                </a:solidFill>
              </a:rPr>
              <a:t> (</a:t>
            </a:r>
            <a:r>
              <a:rPr lang="en-US" altLang="ja-JP" sz="2000" b="1" i="1" dirty="0" err="1">
                <a:solidFill>
                  <a:srgbClr val="000000"/>
                </a:solidFill>
              </a:rPr>
              <a:t>T</a:t>
            </a:r>
            <a:r>
              <a:rPr lang="en-US" altLang="ja-JP" sz="2000" b="1" baseline="-25000" dirty="0" err="1">
                <a:solidFill>
                  <a:srgbClr val="000000"/>
                </a:solidFill>
              </a:rPr>
              <a:t>s</a:t>
            </a:r>
            <a:r>
              <a:rPr lang="en-US" altLang="ja-JP" sz="2000" b="1" dirty="0">
                <a:solidFill>
                  <a:srgbClr val="000000"/>
                </a:solidFill>
              </a:rPr>
              <a:t>)		: </a:t>
            </a:r>
            <a:r>
              <a:rPr lang="ja-JP" altLang="en-US" sz="2000" b="1" dirty="0">
                <a:solidFill>
                  <a:srgbClr val="000000"/>
                </a:solidFill>
              </a:rPr>
              <a:t>加熱しない</a:t>
            </a:r>
            <a:br>
              <a:rPr lang="en-US" altLang="ja-JP" sz="2000" b="1" dirty="0">
                <a:solidFill>
                  <a:srgbClr val="000000"/>
                </a:solidFill>
              </a:rPr>
            </a:br>
            <a:r>
              <a:rPr lang="en-US" altLang="ja-JP" sz="1600" dirty="0">
                <a:solidFill>
                  <a:srgbClr val="000000"/>
                </a:solidFill>
              </a:rPr>
              <a:t>           (</a:t>
            </a:r>
            <a:r>
              <a:rPr lang="ja-JP" altLang="en-US" sz="1600" dirty="0">
                <a:solidFill>
                  <a:srgbClr val="000000"/>
                </a:solidFill>
              </a:rPr>
              <a:t>表面温度：</a:t>
            </a:r>
            <a:r>
              <a:rPr lang="en-US" altLang="ja-JP" sz="1600" dirty="0">
                <a:solidFill>
                  <a:srgbClr val="000000"/>
                </a:solidFill>
              </a:rPr>
              <a:t> ~40</a:t>
            </a:r>
            <a:r>
              <a:rPr lang="en-US" altLang="ja-JP" sz="1600" baseline="30000" dirty="0">
                <a:solidFill>
                  <a:srgbClr val="000000"/>
                </a:solidFill>
              </a:rPr>
              <a:t>o</a:t>
            </a:r>
            <a:r>
              <a:rPr lang="en-US" altLang="ja-JP" sz="1600" dirty="0">
                <a:solidFill>
                  <a:srgbClr val="000000"/>
                </a:solidFill>
              </a:rPr>
              <a:t>C for a-IGZO / ~140</a:t>
            </a:r>
            <a:r>
              <a:rPr lang="en-US" altLang="ja-JP" sz="1600" baseline="30000" dirty="0">
                <a:solidFill>
                  <a:srgbClr val="000000"/>
                </a:solidFill>
              </a:rPr>
              <a:t>o</a:t>
            </a:r>
            <a:r>
              <a:rPr lang="en-US" altLang="ja-JP" sz="1600" dirty="0">
                <a:solidFill>
                  <a:srgbClr val="000000"/>
                </a:solidFill>
              </a:rPr>
              <a:t>C for Y</a:t>
            </a:r>
            <a:r>
              <a:rPr lang="en-US" altLang="ja-JP" sz="1600" baseline="-25000" dirty="0">
                <a:solidFill>
                  <a:srgbClr val="000000"/>
                </a:solidFill>
              </a:rPr>
              <a:t>2</a:t>
            </a:r>
            <a:r>
              <a:rPr lang="en-US" altLang="ja-JP" sz="1600" dirty="0">
                <a:solidFill>
                  <a:srgbClr val="000000"/>
                </a:solidFill>
              </a:rPr>
              <a:t>O</a:t>
            </a:r>
            <a:r>
              <a:rPr lang="en-US" altLang="ja-JP" sz="1600" baseline="-25000" dirty="0">
                <a:solidFill>
                  <a:srgbClr val="000000"/>
                </a:solidFill>
              </a:rPr>
              <a:t>3</a:t>
            </a:r>
            <a:r>
              <a:rPr lang="en-US" altLang="ja-JP" sz="1600" dirty="0">
                <a:solidFill>
                  <a:srgbClr val="000000"/>
                </a:solidFill>
              </a:rPr>
              <a:t> [</a:t>
            </a:r>
            <a:r>
              <a:rPr lang="en-US" altLang="ja-JP" sz="1600" dirty="0" err="1">
                <a:solidFill>
                  <a:srgbClr val="000000"/>
                </a:solidFill>
              </a:rPr>
              <a:t>Yabuta</a:t>
            </a:r>
            <a:r>
              <a:rPr lang="en-US" altLang="ja-JP" sz="1600" dirty="0">
                <a:solidFill>
                  <a:srgbClr val="000000"/>
                </a:solidFill>
              </a:rPr>
              <a:t> et al., APL </a:t>
            </a:r>
            <a:r>
              <a:rPr lang="en-US" altLang="ja-JP" sz="1600" b="1" dirty="0">
                <a:solidFill>
                  <a:srgbClr val="000000"/>
                </a:solidFill>
              </a:rPr>
              <a:t>89</a:t>
            </a:r>
            <a:r>
              <a:rPr lang="en-US" altLang="ja-JP" sz="1600" dirty="0">
                <a:solidFill>
                  <a:srgbClr val="000000"/>
                </a:solidFill>
              </a:rPr>
              <a:t>, 112123 (2006)])</a:t>
            </a:r>
          </a:p>
        </p:txBody>
      </p:sp>
      <p:sp>
        <p:nvSpPr>
          <p:cNvPr id="27" name="Rectangle 2"/>
          <p:cNvSpPr txBox="1">
            <a:spLocks noChangeArrowheads="1"/>
          </p:cNvSpPr>
          <p:nvPr/>
        </p:nvSpPr>
        <p:spPr bwMode="auto">
          <a:xfrm>
            <a:off x="1525588" y="0"/>
            <a:ext cx="9144000" cy="6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3600" b="1" kern="0" dirty="0">
                <a:solidFill>
                  <a:srgbClr val="0000FF"/>
                </a:solidFill>
                <a:latin typeface="Times New Roman"/>
                <a:ea typeface="ＭＳ Ｐゴシック"/>
                <a:cs typeface="Times New Roman" pitchFamily="18" charset="0"/>
              </a:rPr>
              <a:t>a-IGZO</a:t>
            </a:r>
            <a:r>
              <a:rPr lang="ja-JP" altLang="en-US" sz="3600" b="1" kern="0" dirty="0">
                <a:solidFill>
                  <a:srgbClr val="0000FF"/>
                </a:solidFill>
                <a:latin typeface="Times New Roman"/>
                <a:ea typeface="ＭＳ Ｐゴシック"/>
                <a:cs typeface="Times New Roman" pitchFamily="18" charset="0"/>
              </a:rPr>
              <a:t>の典型的な最適製膜条件</a:t>
            </a:r>
            <a:endParaRPr lang="ja-JP" altLang="ja-JP" sz="3600" b="1" kern="0" dirty="0">
              <a:solidFill>
                <a:srgbClr val="0000FF"/>
              </a:solidFill>
              <a:latin typeface="Times New Roman"/>
              <a:ea typeface="ＭＳ Ｐゴシック"/>
              <a:cs typeface="Times New Roman" pitchFamily="18" charset="0"/>
            </a:endParaRPr>
          </a:p>
        </p:txBody>
      </p:sp>
      <p:graphicFrame>
        <p:nvGraphicFramePr>
          <p:cNvPr id="28" name="オブジェクト 1"/>
          <p:cNvGraphicFramePr>
            <a:graphicFrameLocks noChangeAspect="1"/>
          </p:cNvGraphicFramePr>
          <p:nvPr/>
        </p:nvGraphicFramePr>
        <p:xfrm>
          <a:off x="3956024" y="4749576"/>
          <a:ext cx="1571317" cy="551633"/>
        </p:xfrm>
        <a:graphic>
          <a:graphicData uri="http://schemas.openxmlformats.org/presentationml/2006/ole">
            <mc:AlternateContent xmlns:mc="http://schemas.openxmlformats.org/markup-compatibility/2006">
              <mc:Choice xmlns:v="urn:schemas-microsoft-com:vml" Requires="v">
                <p:oleObj name="数式" r:id="rId3" imgW="1231560" imgH="431640" progId="Equation.3">
                  <p:embed/>
                </p:oleObj>
              </mc:Choice>
              <mc:Fallback>
                <p:oleObj name="数式" r:id="rId3" imgW="1231560" imgH="431640" progId="Equation.3">
                  <p:embed/>
                  <p:pic>
                    <p:nvPicPr>
                      <p:cNvPr id="28" name="オブジェクト 1"/>
                      <p:cNvPicPr>
                        <a:picLocks noChangeAspect="1" noChangeArrowheads="1"/>
                      </p:cNvPicPr>
                      <p:nvPr/>
                    </p:nvPicPr>
                    <p:blipFill>
                      <a:blip r:embed="rId4"/>
                      <a:srcRect/>
                      <a:stretch>
                        <a:fillRect/>
                      </a:stretch>
                    </p:blipFill>
                    <p:spPr bwMode="auto">
                      <a:xfrm>
                        <a:off x="3956024" y="4749576"/>
                        <a:ext cx="1571317" cy="551633"/>
                      </a:xfrm>
                      <a:prstGeom prst="rect">
                        <a:avLst/>
                      </a:prstGeom>
                      <a:noFill/>
                      <a:ln>
                        <a:noFill/>
                      </a:ln>
                    </p:spPr>
                  </p:pic>
                </p:oleObj>
              </mc:Fallback>
            </mc:AlternateContent>
          </a:graphicData>
        </a:graphic>
      </p:graphicFrame>
      <p:sp>
        <p:nvSpPr>
          <p:cNvPr id="29" name="Text Box 24"/>
          <p:cNvSpPr txBox="1">
            <a:spLocks noChangeArrowheads="1"/>
          </p:cNvSpPr>
          <p:nvPr/>
        </p:nvSpPr>
        <p:spPr bwMode="auto">
          <a:xfrm>
            <a:off x="1775520" y="4817666"/>
            <a:ext cx="23042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419350" algn="l"/>
              </a:tabLst>
              <a:defRPr kumimoji="1" sz="2400">
                <a:solidFill>
                  <a:schemeClr val="tx1"/>
                </a:solidFill>
                <a:latin typeface="Times New Roman" pitchFamily="18" charset="0"/>
                <a:ea typeface="ＭＳ Ｐゴシック" charset="-128"/>
              </a:defRPr>
            </a:lvl1pPr>
            <a:lvl2pPr marL="742950" indent="-285750" eaLnBrk="0" hangingPunct="0">
              <a:tabLst>
                <a:tab pos="2419350" algn="l"/>
              </a:tabLst>
              <a:defRPr kumimoji="1" sz="2400">
                <a:solidFill>
                  <a:schemeClr val="tx1"/>
                </a:solidFill>
                <a:latin typeface="Times New Roman" pitchFamily="18" charset="0"/>
                <a:ea typeface="ＭＳ Ｐゴシック" charset="-128"/>
              </a:defRPr>
            </a:lvl2pPr>
            <a:lvl3pPr marL="1143000" indent="-228600" eaLnBrk="0" hangingPunct="0">
              <a:tabLst>
                <a:tab pos="2419350" algn="l"/>
              </a:tabLst>
              <a:defRPr kumimoji="1" sz="2400">
                <a:solidFill>
                  <a:schemeClr val="tx1"/>
                </a:solidFill>
                <a:latin typeface="Times New Roman" pitchFamily="18" charset="0"/>
                <a:ea typeface="ＭＳ Ｐゴシック" charset="-128"/>
              </a:defRPr>
            </a:lvl3pPr>
            <a:lvl4pPr marL="1600200" indent="-228600" eaLnBrk="0" hangingPunct="0">
              <a:tabLst>
                <a:tab pos="2419350" algn="l"/>
              </a:tabLst>
              <a:defRPr kumimoji="1" sz="2400">
                <a:solidFill>
                  <a:schemeClr val="tx1"/>
                </a:solidFill>
                <a:latin typeface="Times New Roman" pitchFamily="18" charset="0"/>
                <a:ea typeface="ＭＳ Ｐゴシック" charset="-128"/>
              </a:defRPr>
            </a:lvl4pPr>
            <a:lvl5pPr marL="2057400" indent="-228600" eaLnBrk="0" hangingPunct="0">
              <a:tabLst>
                <a:tab pos="2419350" algn="l"/>
              </a:tabLst>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9pPr>
          </a:lstStyle>
          <a:p>
            <a:pPr eaLnBrk="1" hangingPunct="1">
              <a:tabLst>
                <a:tab pos="2419350" algn="l"/>
                <a:tab pos="3403600" algn="l"/>
              </a:tabLst>
            </a:pPr>
            <a:r>
              <a:rPr lang="ja-JP" altLang="en-US" sz="1600" b="1" dirty="0">
                <a:solidFill>
                  <a:srgbClr val="000000"/>
                </a:solidFill>
              </a:rPr>
              <a:t>平均自由行程</a:t>
            </a:r>
            <a:r>
              <a:rPr lang="en-US" altLang="ja-JP" sz="1600" b="1" dirty="0">
                <a:solidFill>
                  <a:srgbClr val="000000"/>
                </a:solidFill>
              </a:rPr>
              <a:t> (MFP):</a:t>
            </a:r>
          </a:p>
        </p:txBody>
      </p:sp>
      <p:sp>
        <p:nvSpPr>
          <p:cNvPr id="3" name="正方形/長方形 2"/>
          <p:cNvSpPr/>
          <p:nvPr/>
        </p:nvSpPr>
        <p:spPr>
          <a:xfrm>
            <a:off x="5439137" y="4835619"/>
            <a:ext cx="643125" cy="338554"/>
          </a:xfrm>
          <a:prstGeom prst="rect">
            <a:avLst/>
          </a:prstGeom>
        </p:spPr>
        <p:txBody>
          <a:bodyPr wrap="none">
            <a:spAutoFit/>
          </a:bodyPr>
          <a:lstStyle/>
          <a:p>
            <a:r>
              <a:rPr lang="en-US" altLang="ja-JP" sz="1600" dirty="0">
                <a:solidFill>
                  <a:srgbClr val="000000"/>
                </a:solidFill>
                <a:latin typeface="Times New Roman"/>
                <a:ea typeface="ＭＳ Ｐゴシック"/>
              </a:rPr>
              <a:t>[mm]</a:t>
            </a:r>
            <a:endParaRPr lang="ja-JP" altLang="en-US" sz="1600" dirty="0">
              <a:solidFill>
                <a:srgbClr val="000000"/>
              </a:solidFill>
              <a:latin typeface="Times New Roman"/>
              <a:ea typeface="ＭＳ Ｐゴシック"/>
            </a:endParaRPr>
          </a:p>
        </p:txBody>
      </p:sp>
      <p:sp>
        <p:nvSpPr>
          <p:cNvPr id="32" name="正方形/長方形 31"/>
          <p:cNvSpPr/>
          <p:nvPr/>
        </p:nvSpPr>
        <p:spPr>
          <a:xfrm>
            <a:off x="6052040" y="4814736"/>
            <a:ext cx="1580882" cy="338554"/>
          </a:xfrm>
          <a:prstGeom prst="rect">
            <a:avLst/>
          </a:prstGeom>
        </p:spPr>
        <p:txBody>
          <a:bodyPr wrap="none">
            <a:spAutoFit/>
          </a:bodyPr>
          <a:lstStyle/>
          <a:p>
            <a:r>
              <a:rPr lang="en-US" altLang="ja-JP" sz="1600" dirty="0">
                <a:solidFill>
                  <a:srgbClr val="000000"/>
                </a:solidFill>
                <a:latin typeface="Times New Roman"/>
                <a:ea typeface="ＭＳ Ｐゴシック"/>
              </a:rPr>
              <a:t>(</a:t>
            </a:r>
            <a:r>
              <a:rPr lang="en-US" altLang="ja-JP" sz="1600" dirty="0">
                <a:solidFill>
                  <a:srgbClr val="000000"/>
                </a:solidFill>
                <a:latin typeface="Times New Roman"/>
                <a:ea typeface="ＭＳ Ｐゴシック"/>
                <a:sym typeface="Symbol" panose="05050102010706020507" pitchFamily="18" charset="2"/>
              </a:rPr>
              <a:t>: </a:t>
            </a:r>
            <a:r>
              <a:rPr lang="ja-JP" altLang="en-US" sz="1600" dirty="0">
                <a:solidFill>
                  <a:srgbClr val="000000"/>
                </a:solidFill>
                <a:latin typeface="Times New Roman"/>
                <a:ea typeface="ＭＳ Ｐゴシック"/>
              </a:rPr>
              <a:t>衝突断面積</a:t>
            </a:r>
            <a:r>
              <a:rPr lang="en-US" altLang="ja-JP" sz="1600" dirty="0">
                <a:solidFill>
                  <a:srgbClr val="000000"/>
                </a:solidFill>
                <a:latin typeface="Times New Roman"/>
                <a:ea typeface="ＭＳ Ｐゴシック"/>
              </a:rPr>
              <a:t>)</a:t>
            </a:r>
            <a:endParaRPr lang="ja-JP" altLang="en-US" sz="1600" dirty="0">
              <a:solidFill>
                <a:srgbClr val="000000"/>
              </a:solidFill>
              <a:latin typeface="Times New Roman"/>
              <a:ea typeface="ＭＳ Ｐゴシック"/>
            </a:endParaRPr>
          </a:p>
        </p:txBody>
      </p:sp>
      <p:cxnSp>
        <p:nvCxnSpPr>
          <p:cNvPr id="5" name="直線コネクタ 4"/>
          <p:cNvCxnSpPr/>
          <p:nvPr/>
        </p:nvCxnSpPr>
        <p:spPr>
          <a:xfrm>
            <a:off x="1703512" y="4581128"/>
            <a:ext cx="8640960" cy="0"/>
          </a:xfrm>
          <a:prstGeom prst="line">
            <a:avLst/>
          </a:prstGeom>
          <a:ln w="79375" cmpd="tri">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5" name="オブジェクト 1"/>
          <p:cNvGraphicFramePr>
            <a:graphicFrameLocks noChangeAspect="1"/>
          </p:cNvGraphicFramePr>
          <p:nvPr/>
        </p:nvGraphicFramePr>
        <p:xfrm>
          <a:off x="3630145" y="5302120"/>
          <a:ext cx="2320669" cy="647160"/>
        </p:xfrm>
        <a:graphic>
          <a:graphicData uri="http://schemas.openxmlformats.org/presentationml/2006/ole">
            <mc:AlternateContent xmlns:mc="http://schemas.openxmlformats.org/markup-compatibility/2006">
              <mc:Choice xmlns:v="urn:schemas-microsoft-com:vml" Requires="v">
                <p:oleObj name="数式" r:id="rId5" imgW="1688760" imgH="469800" progId="Equation.3">
                  <p:embed/>
                </p:oleObj>
              </mc:Choice>
              <mc:Fallback>
                <p:oleObj name="数式" r:id="rId5" imgW="1688760" imgH="469800" progId="Equation.3">
                  <p:embed/>
                  <p:pic>
                    <p:nvPicPr>
                      <p:cNvPr id="35" name="オブジェクト 1"/>
                      <p:cNvPicPr>
                        <a:picLocks noChangeAspect="1" noChangeArrowheads="1"/>
                      </p:cNvPicPr>
                      <p:nvPr/>
                    </p:nvPicPr>
                    <p:blipFill>
                      <a:blip r:embed="rId6"/>
                      <a:srcRect/>
                      <a:stretch>
                        <a:fillRect/>
                      </a:stretch>
                    </p:blipFill>
                    <p:spPr bwMode="auto">
                      <a:xfrm>
                        <a:off x="3630145" y="5302120"/>
                        <a:ext cx="2320669" cy="647160"/>
                      </a:xfrm>
                      <a:prstGeom prst="rect">
                        <a:avLst/>
                      </a:prstGeom>
                      <a:noFill/>
                      <a:ln>
                        <a:noFill/>
                      </a:ln>
                    </p:spPr>
                  </p:pic>
                </p:oleObj>
              </mc:Fallback>
            </mc:AlternateContent>
          </a:graphicData>
        </a:graphic>
      </p:graphicFrame>
      <p:sp>
        <p:nvSpPr>
          <p:cNvPr id="36" name="Text Box 24"/>
          <p:cNvSpPr txBox="1">
            <a:spLocks noChangeArrowheads="1"/>
          </p:cNvSpPr>
          <p:nvPr/>
        </p:nvSpPr>
        <p:spPr bwMode="auto">
          <a:xfrm>
            <a:off x="1787104" y="5431542"/>
            <a:ext cx="2004640" cy="34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419350" algn="l"/>
              </a:tabLst>
              <a:defRPr kumimoji="1" sz="2400">
                <a:solidFill>
                  <a:schemeClr val="tx1"/>
                </a:solidFill>
                <a:latin typeface="Times New Roman" pitchFamily="18" charset="0"/>
                <a:ea typeface="ＭＳ Ｐゴシック" charset="-128"/>
              </a:defRPr>
            </a:lvl1pPr>
            <a:lvl2pPr marL="742950" indent="-285750" eaLnBrk="0" hangingPunct="0">
              <a:tabLst>
                <a:tab pos="2419350" algn="l"/>
              </a:tabLst>
              <a:defRPr kumimoji="1" sz="2400">
                <a:solidFill>
                  <a:schemeClr val="tx1"/>
                </a:solidFill>
                <a:latin typeface="Times New Roman" pitchFamily="18" charset="0"/>
                <a:ea typeface="ＭＳ Ｐゴシック" charset="-128"/>
              </a:defRPr>
            </a:lvl2pPr>
            <a:lvl3pPr marL="1143000" indent="-228600" eaLnBrk="0" hangingPunct="0">
              <a:tabLst>
                <a:tab pos="2419350" algn="l"/>
              </a:tabLst>
              <a:defRPr kumimoji="1" sz="2400">
                <a:solidFill>
                  <a:schemeClr val="tx1"/>
                </a:solidFill>
                <a:latin typeface="Times New Roman" pitchFamily="18" charset="0"/>
                <a:ea typeface="ＭＳ Ｐゴシック" charset="-128"/>
              </a:defRPr>
            </a:lvl3pPr>
            <a:lvl4pPr marL="1600200" indent="-228600" eaLnBrk="0" hangingPunct="0">
              <a:tabLst>
                <a:tab pos="2419350" algn="l"/>
              </a:tabLst>
              <a:defRPr kumimoji="1" sz="2400">
                <a:solidFill>
                  <a:schemeClr val="tx1"/>
                </a:solidFill>
                <a:latin typeface="Times New Roman" pitchFamily="18" charset="0"/>
                <a:ea typeface="ＭＳ Ｐゴシック" charset="-128"/>
              </a:defRPr>
            </a:lvl4pPr>
            <a:lvl5pPr marL="2057400" indent="-228600" eaLnBrk="0" hangingPunct="0">
              <a:tabLst>
                <a:tab pos="2419350" algn="l"/>
              </a:tabLst>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9pPr>
          </a:lstStyle>
          <a:p>
            <a:pPr eaLnBrk="1" hangingPunct="1">
              <a:tabLst>
                <a:tab pos="2419350" algn="l"/>
                <a:tab pos="3403600" algn="l"/>
              </a:tabLst>
            </a:pPr>
            <a:r>
              <a:rPr lang="ja-JP" altLang="en-US" sz="1600" b="1" dirty="0">
                <a:solidFill>
                  <a:srgbClr val="000000"/>
                </a:solidFill>
              </a:rPr>
              <a:t>衝突回数</a:t>
            </a:r>
            <a:r>
              <a:rPr lang="en-US" altLang="ja-JP" sz="1600" b="1" dirty="0">
                <a:solidFill>
                  <a:srgbClr val="000000"/>
                </a:solidFill>
              </a:rPr>
              <a:t>:</a:t>
            </a:r>
          </a:p>
        </p:txBody>
      </p:sp>
      <p:sp>
        <p:nvSpPr>
          <p:cNvPr id="6" name="正方形/長方形 5"/>
          <p:cNvSpPr/>
          <p:nvPr/>
        </p:nvSpPr>
        <p:spPr>
          <a:xfrm>
            <a:off x="5591944" y="5484328"/>
            <a:ext cx="414464" cy="2912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graphicFrame>
        <p:nvGraphicFramePr>
          <p:cNvPr id="39" name="オブジェクト 1"/>
          <p:cNvGraphicFramePr>
            <a:graphicFrameLocks noChangeAspect="1"/>
          </p:cNvGraphicFramePr>
          <p:nvPr/>
        </p:nvGraphicFramePr>
        <p:xfrm>
          <a:off x="2593976" y="6167940"/>
          <a:ext cx="3604294" cy="645437"/>
        </p:xfrm>
        <a:graphic>
          <a:graphicData uri="http://schemas.openxmlformats.org/presentationml/2006/ole">
            <mc:AlternateContent xmlns:mc="http://schemas.openxmlformats.org/markup-compatibility/2006">
              <mc:Choice xmlns:v="urn:schemas-microsoft-com:vml" Requires="v">
                <p:oleObj name="数式" r:id="rId7" imgW="2768400" imgH="495000" progId="Equation.3">
                  <p:embed/>
                </p:oleObj>
              </mc:Choice>
              <mc:Fallback>
                <p:oleObj name="数式" r:id="rId7" imgW="2768400" imgH="495000" progId="Equation.3">
                  <p:embed/>
                  <p:pic>
                    <p:nvPicPr>
                      <p:cNvPr id="39" name="オブジェクト 1"/>
                      <p:cNvPicPr>
                        <a:picLocks noChangeAspect="1" noChangeArrowheads="1"/>
                      </p:cNvPicPr>
                      <p:nvPr/>
                    </p:nvPicPr>
                    <p:blipFill>
                      <a:blip r:embed="rId8"/>
                      <a:srcRect/>
                      <a:stretch>
                        <a:fillRect/>
                      </a:stretch>
                    </p:blipFill>
                    <p:spPr bwMode="auto">
                      <a:xfrm>
                        <a:off x="2593976" y="6167940"/>
                        <a:ext cx="3604294" cy="645437"/>
                      </a:xfrm>
                      <a:prstGeom prst="rect">
                        <a:avLst/>
                      </a:prstGeom>
                      <a:noFill/>
                      <a:ln>
                        <a:noFill/>
                      </a:ln>
                    </p:spPr>
                  </p:pic>
                </p:oleObj>
              </mc:Fallback>
            </mc:AlternateContent>
          </a:graphicData>
        </a:graphic>
      </p:graphicFrame>
      <p:sp>
        <p:nvSpPr>
          <p:cNvPr id="40" name="Text Box 24"/>
          <p:cNvSpPr txBox="1">
            <a:spLocks noChangeArrowheads="1"/>
          </p:cNvSpPr>
          <p:nvPr/>
        </p:nvSpPr>
        <p:spPr bwMode="auto">
          <a:xfrm>
            <a:off x="1775520" y="5867796"/>
            <a:ext cx="46971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2419350" algn="l"/>
              </a:tabLst>
              <a:defRPr kumimoji="1" sz="2400">
                <a:solidFill>
                  <a:schemeClr val="tx1"/>
                </a:solidFill>
                <a:latin typeface="Times New Roman" pitchFamily="18" charset="0"/>
                <a:ea typeface="ＭＳ Ｐゴシック" charset="-128"/>
              </a:defRPr>
            </a:lvl1pPr>
            <a:lvl2pPr marL="742950" indent="-285750" eaLnBrk="0" hangingPunct="0">
              <a:tabLst>
                <a:tab pos="2419350" algn="l"/>
              </a:tabLst>
              <a:defRPr kumimoji="1" sz="2400">
                <a:solidFill>
                  <a:schemeClr val="tx1"/>
                </a:solidFill>
                <a:latin typeface="Times New Roman" pitchFamily="18" charset="0"/>
                <a:ea typeface="ＭＳ Ｐゴシック" charset="-128"/>
              </a:defRPr>
            </a:lvl2pPr>
            <a:lvl3pPr marL="1143000" indent="-228600" eaLnBrk="0" hangingPunct="0">
              <a:tabLst>
                <a:tab pos="2419350" algn="l"/>
              </a:tabLst>
              <a:defRPr kumimoji="1" sz="2400">
                <a:solidFill>
                  <a:schemeClr val="tx1"/>
                </a:solidFill>
                <a:latin typeface="Times New Roman" pitchFamily="18" charset="0"/>
                <a:ea typeface="ＭＳ Ｐゴシック" charset="-128"/>
              </a:defRPr>
            </a:lvl3pPr>
            <a:lvl4pPr marL="1600200" indent="-228600" eaLnBrk="0" hangingPunct="0">
              <a:tabLst>
                <a:tab pos="2419350" algn="l"/>
              </a:tabLst>
              <a:defRPr kumimoji="1" sz="2400">
                <a:solidFill>
                  <a:schemeClr val="tx1"/>
                </a:solidFill>
                <a:latin typeface="Times New Roman" pitchFamily="18" charset="0"/>
                <a:ea typeface="ＭＳ Ｐゴシック" charset="-128"/>
              </a:defRPr>
            </a:lvl4pPr>
            <a:lvl5pPr marL="2057400" indent="-228600" eaLnBrk="0" hangingPunct="0">
              <a:tabLst>
                <a:tab pos="2419350" algn="l"/>
              </a:tabLst>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tabLst>
                <a:tab pos="2419350" algn="l"/>
              </a:tabLst>
              <a:defRPr kumimoji="1" sz="2400">
                <a:solidFill>
                  <a:schemeClr val="tx1"/>
                </a:solidFill>
                <a:latin typeface="Times New Roman" pitchFamily="18" charset="0"/>
                <a:ea typeface="ＭＳ Ｐゴシック" charset="-128"/>
              </a:defRPr>
            </a:lvl9pPr>
          </a:lstStyle>
          <a:p>
            <a:pPr eaLnBrk="1" hangingPunct="1">
              <a:tabLst>
                <a:tab pos="2419350" algn="l"/>
                <a:tab pos="3403600" algn="l"/>
              </a:tabLst>
            </a:pPr>
            <a:r>
              <a:rPr lang="ja-JP" altLang="en-US" sz="1600" b="1" dirty="0">
                <a:solidFill>
                  <a:srgbClr val="000000"/>
                </a:solidFill>
              </a:rPr>
              <a:t>表面衝突イオン束</a:t>
            </a:r>
            <a:r>
              <a:rPr lang="en-US" altLang="ja-JP" sz="1600" b="1" dirty="0">
                <a:solidFill>
                  <a:srgbClr val="000000"/>
                </a:solidFill>
              </a:rPr>
              <a:t>:</a:t>
            </a:r>
          </a:p>
        </p:txBody>
      </p:sp>
      <p:graphicFrame>
        <p:nvGraphicFramePr>
          <p:cNvPr id="41" name="表 40"/>
          <p:cNvGraphicFramePr>
            <a:graphicFrameLocks noGrp="1"/>
          </p:cNvGraphicFramePr>
          <p:nvPr/>
        </p:nvGraphicFramePr>
        <p:xfrm>
          <a:off x="5630616" y="7412480"/>
          <a:ext cx="5038973" cy="1249680"/>
        </p:xfrm>
        <a:graphic>
          <a:graphicData uri="http://schemas.openxmlformats.org/drawingml/2006/table">
            <a:tbl>
              <a:tblPr firstRow="1" bandRow="1">
                <a:tableStyleId>{5C22544A-7EE6-4342-B048-85BDC9FD1C3A}</a:tableStyleId>
              </a:tblPr>
              <a:tblGrid>
                <a:gridCol w="179861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396759">
                  <a:extLst>
                    <a:ext uri="{9D8B030D-6E8A-4147-A177-3AD203B41FA5}">
                      <a16:colId xmlns:a16="http://schemas.microsoft.com/office/drawing/2014/main" val="20002"/>
                    </a:ext>
                  </a:extLst>
                </a:gridCol>
                <a:gridCol w="755846">
                  <a:extLst>
                    <a:ext uri="{9D8B030D-6E8A-4147-A177-3AD203B41FA5}">
                      <a16:colId xmlns:a16="http://schemas.microsoft.com/office/drawing/2014/main" val="20003"/>
                    </a:ext>
                  </a:extLst>
                </a:gridCol>
                <a:gridCol w="755846">
                  <a:extLst>
                    <a:ext uri="{9D8B030D-6E8A-4147-A177-3AD203B41FA5}">
                      <a16:colId xmlns:a16="http://schemas.microsoft.com/office/drawing/2014/main" val="20004"/>
                    </a:ext>
                  </a:extLst>
                </a:gridCol>
                <a:gridCol w="755846">
                  <a:extLst>
                    <a:ext uri="{9D8B030D-6E8A-4147-A177-3AD203B41FA5}">
                      <a16:colId xmlns:a16="http://schemas.microsoft.com/office/drawing/2014/main" val="20005"/>
                    </a:ext>
                  </a:extLst>
                </a:gridCol>
              </a:tblGrid>
              <a:tr h="226824">
                <a:tc>
                  <a:txBody>
                    <a:bodyPr/>
                    <a:lstStyle/>
                    <a:p>
                      <a:pPr algn="ctr"/>
                      <a:endParaRPr kumimoji="1" lang="ja-JP" altLang="en-US" sz="1600" b="1" dirty="0">
                        <a:solidFill>
                          <a:schemeClr val="tx1"/>
                        </a:solidFill>
                      </a:endParaRPr>
                    </a:p>
                  </a:txBody>
                  <a:tcPr/>
                </a:tc>
                <a:tc>
                  <a:txBody>
                    <a:bodyPr/>
                    <a:lstStyle/>
                    <a:p>
                      <a:pPr algn="ctr"/>
                      <a:r>
                        <a:rPr kumimoji="1" lang="en-US" altLang="ja-JP" sz="1600" b="1" dirty="0">
                          <a:solidFill>
                            <a:schemeClr val="tx1"/>
                          </a:solidFill>
                        </a:rPr>
                        <a:t>H</a:t>
                      </a:r>
                      <a:r>
                        <a:rPr kumimoji="1" lang="en-US" altLang="ja-JP" sz="1600" b="1" baseline="-25000" dirty="0">
                          <a:solidFill>
                            <a:schemeClr val="tx1"/>
                          </a:solidFill>
                        </a:rPr>
                        <a:t>2</a:t>
                      </a:r>
                      <a:endParaRPr kumimoji="1" lang="ja-JP" altLang="en-US" sz="1600" b="1" baseline="-25000" dirty="0">
                        <a:solidFill>
                          <a:schemeClr val="tx1"/>
                        </a:solidFill>
                      </a:endParaRPr>
                    </a:p>
                  </a:txBody>
                  <a:tcPr/>
                </a:tc>
                <a:tc>
                  <a:txBody>
                    <a:bodyPr/>
                    <a:lstStyle/>
                    <a:p>
                      <a:pPr algn="ctr"/>
                      <a:r>
                        <a:rPr kumimoji="1" lang="en-US" altLang="ja-JP" sz="1600" b="1" dirty="0">
                          <a:solidFill>
                            <a:schemeClr val="tx1"/>
                          </a:solidFill>
                        </a:rPr>
                        <a:t>N</a:t>
                      </a:r>
                      <a:r>
                        <a:rPr kumimoji="1" lang="en-US" altLang="ja-JP" sz="1600" b="1" baseline="-25000" dirty="0">
                          <a:solidFill>
                            <a:schemeClr val="tx1"/>
                          </a:solidFill>
                        </a:rPr>
                        <a:t>2</a:t>
                      </a:r>
                      <a:endParaRPr kumimoji="1" lang="ja-JP" altLang="en-US" sz="1600" b="1" dirty="0">
                        <a:solidFill>
                          <a:schemeClr val="tx1"/>
                        </a:solidFill>
                      </a:endParaRPr>
                    </a:p>
                  </a:txBody>
                  <a:tcPr/>
                </a:tc>
                <a:tc>
                  <a:txBody>
                    <a:bodyPr/>
                    <a:lstStyle/>
                    <a:p>
                      <a:pPr algn="ctr"/>
                      <a:r>
                        <a:rPr kumimoji="1" lang="en-US" altLang="ja-JP" sz="1600" b="1" dirty="0">
                          <a:solidFill>
                            <a:schemeClr val="tx1"/>
                          </a:solidFill>
                        </a:rPr>
                        <a:t>O</a:t>
                      </a:r>
                      <a:r>
                        <a:rPr kumimoji="1" lang="en-US" altLang="ja-JP" sz="1600" b="1" baseline="-25000" dirty="0">
                          <a:solidFill>
                            <a:schemeClr val="tx1"/>
                          </a:solidFill>
                        </a:rPr>
                        <a:t>2</a:t>
                      </a:r>
                      <a:endParaRPr kumimoji="1" lang="ja-JP" altLang="en-US" sz="1600" b="1" dirty="0">
                        <a:solidFill>
                          <a:schemeClr val="tx1"/>
                        </a:solidFill>
                      </a:endParaRPr>
                    </a:p>
                  </a:txBody>
                  <a:tcPr/>
                </a:tc>
                <a:tc>
                  <a:txBody>
                    <a:bodyPr/>
                    <a:lstStyle/>
                    <a:p>
                      <a:pPr algn="ctr"/>
                      <a:r>
                        <a:rPr kumimoji="1" lang="en-US" altLang="ja-JP" sz="1600" b="1" dirty="0" err="1">
                          <a:solidFill>
                            <a:schemeClr val="tx1"/>
                          </a:solidFill>
                        </a:rPr>
                        <a:t>Ar</a:t>
                      </a:r>
                      <a:endParaRPr kumimoji="1" lang="ja-JP" altLang="en-US" sz="1600" b="1" dirty="0">
                        <a:solidFill>
                          <a:schemeClr val="tx1"/>
                        </a:solidFill>
                      </a:endParaRPr>
                    </a:p>
                  </a:txBody>
                  <a:tcPr/>
                </a:tc>
                <a:tc>
                  <a:txBody>
                    <a:bodyPr/>
                    <a:lstStyle/>
                    <a:p>
                      <a:pPr algn="ctr"/>
                      <a:r>
                        <a:rPr kumimoji="1" lang="en-US" altLang="ja-JP" sz="1600" b="1" dirty="0">
                          <a:solidFill>
                            <a:schemeClr val="tx1"/>
                          </a:solidFill>
                        </a:rPr>
                        <a:t>Kr</a:t>
                      </a:r>
                      <a:endParaRPr kumimoji="1" lang="ja-JP" altLang="en-US" sz="1600" b="1" dirty="0">
                        <a:solidFill>
                          <a:schemeClr val="tx1"/>
                        </a:solidFill>
                      </a:endParaRPr>
                    </a:p>
                  </a:txBody>
                  <a:tcPr/>
                </a:tc>
                <a:extLst>
                  <a:ext uri="{0D108BD9-81ED-4DB2-BD59-A6C34878D82A}">
                    <a16:rowId xmlns:a16="http://schemas.microsoft.com/office/drawing/2014/main" val="10000"/>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1" baseline="0" dirty="0">
                          <a:solidFill>
                            <a:schemeClr val="tx1"/>
                          </a:solidFill>
                          <a:sym typeface="Symbol" panose="05050102010706020507" pitchFamily="18" charset="2"/>
                        </a:rPr>
                        <a:t>M</a:t>
                      </a:r>
                      <a:r>
                        <a:rPr kumimoji="1" lang="en-US" altLang="ja-JP" sz="1600" b="1" baseline="0" dirty="0">
                          <a:solidFill>
                            <a:schemeClr val="tx1"/>
                          </a:solidFill>
                          <a:sym typeface="Symbol" panose="05050102010706020507" pitchFamily="18" charset="2"/>
                        </a:rPr>
                        <a:t> (</a:t>
                      </a:r>
                      <a:r>
                        <a:rPr kumimoji="1" lang="en-US" altLang="ja-JP" sz="1600" b="1" i="1" baseline="0" dirty="0" err="1">
                          <a:solidFill>
                            <a:schemeClr val="tx1"/>
                          </a:solidFill>
                          <a:sym typeface="Symbol" panose="05050102010706020507" pitchFamily="18" charset="2"/>
                        </a:rPr>
                        <a:t>m</a:t>
                      </a:r>
                      <a:r>
                        <a:rPr kumimoji="1" lang="en-US" altLang="ja-JP" sz="1600" b="1" baseline="-25000" dirty="0" err="1">
                          <a:solidFill>
                            <a:schemeClr val="tx1"/>
                          </a:solidFill>
                          <a:sym typeface="Symbol" panose="05050102010706020507" pitchFamily="18" charset="2"/>
                        </a:rPr>
                        <a:t>N</a:t>
                      </a:r>
                      <a:r>
                        <a:rPr kumimoji="1" lang="en-US" altLang="ja-JP" sz="1600" b="1" baseline="0" dirty="0">
                          <a:solidFill>
                            <a:schemeClr val="tx1"/>
                          </a:solidFill>
                          <a:sym typeface="Symbol" panose="05050102010706020507" pitchFamily="18" charset="2"/>
                        </a:rPr>
                        <a:t>)</a:t>
                      </a:r>
                      <a:endParaRPr kumimoji="1" lang="ja-JP" altLang="en-US" sz="1600" b="1" dirty="0">
                        <a:solidFill>
                          <a:schemeClr val="tx1"/>
                        </a:solidFill>
                      </a:endParaRPr>
                    </a:p>
                  </a:txBody>
                  <a:tcPr/>
                </a:tc>
                <a:tc>
                  <a:txBody>
                    <a:bodyPr/>
                    <a:lstStyle/>
                    <a:p>
                      <a:pPr algn="r"/>
                      <a:r>
                        <a:rPr kumimoji="1" lang="en-US" altLang="ja-JP" sz="1600" b="1" dirty="0">
                          <a:solidFill>
                            <a:schemeClr val="tx1"/>
                          </a:solidFill>
                        </a:rPr>
                        <a:t>2</a:t>
                      </a:r>
                      <a:endParaRPr kumimoji="1" lang="ja-JP" altLang="en-US" sz="1600" b="1" dirty="0">
                        <a:solidFill>
                          <a:schemeClr val="tx1"/>
                        </a:solidFill>
                      </a:endParaRPr>
                    </a:p>
                  </a:txBody>
                  <a:tcPr/>
                </a:tc>
                <a:tc>
                  <a:txBody>
                    <a:bodyPr/>
                    <a:lstStyle/>
                    <a:p>
                      <a:pPr algn="r"/>
                      <a:r>
                        <a:rPr kumimoji="1" lang="en-US" altLang="ja-JP" sz="1600" b="1" dirty="0">
                          <a:solidFill>
                            <a:schemeClr val="tx1"/>
                          </a:solidFill>
                        </a:rPr>
                        <a:t>28</a:t>
                      </a:r>
                      <a:endParaRPr kumimoji="1" lang="ja-JP" altLang="en-US" sz="1600" b="1" dirty="0">
                        <a:solidFill>
                          <a:schemeClr val="tx1"/>
                        </a:solidFill>
                      </a:endParaRPr>
                    </a:p>
                  </a:txBody>
                  <a:tcPr/>
                </a:tc>
                <a:tc>
                  <a:txBody>
                    <a:bodyPr/>
                    <a:lstStyle/>
                    <a:p>
                      <a:pPr algn="r"/>
                      <a:r>
                        <a:rPr kumimoji="1" lang="en-US" altLang="ja-JP" sz="1600" b="1" dirty="0">
                          <a:solidFill>
                            <a:schemeClr val="tx1"/>
                          </a:solidFill>
                        </a:rPr>
                        <a:t>32</a:t>
                      </a:r>
                      <a:endParaRPr kumimoji="1" lang="ja-JP" altLang="en-US" sz="1600" b="1" dirty="0">
                        <a:solidFill>
                          <a:schemeClr val="tx1"/>
                        </a:solidFill>
                      </a:endParaRPr>
                    </a:p>
                  </a:txBody>
                  <a:tcPr/>
                </a:tc>
                <a:tc>
                  <a:txBody>
                    <a:bodyPr/>
                    <a:lstStyle/>
                    <a:p>
                      <a:pPr algn="r"/>
                      <a:r>
                        <a:rPr kumimoji="1" lang="en-US" altLang="ja-JP" sz="1600" b="1" dirty="0">
                          <a:solidFill>
                            <a:schemeClr val="tx1"/>
                          </a:solidFill>
                        </a:rPr>
                        <a:t>40</a:t>
                      </a:r>
                      <a:endParaRPr kumimoji="1" lang="ja-JP" altLang="en-US" sz="1600" b="1" dirty="0">
                        <a:solidFill>
                          <a:schemeClr val="tx1"/>
                        </a:solidFill>
                      </a:endParaRPr>
                    </a:p>
                  </a:txBody>
                  <a:tcPr/>
                </a:tc>
                <a:tc>
                  <a:txBody>
                    <a:bodyPr/>
                    <a:lstStyle/>
                    <a:p>
                      <a:pPr algn="r"/>
                      <a:r>
                        <a:rPr kumimoji="1" lang="en-US" altLang="ja-JP" sz="1600" b="1" dirty="0">
                          <a:solidFill>
                            <a:schemeClr val="tx1"/>
                          </a:solidFill>
                        </a:rPr>
                        <a:t>167</a:t>
                      </a:r>
                      <a:endParaRPr kumimoji="1" lang="ja-JP" altLang="en-US" sz="1600" b="1" dirty="0">
                        <a:solidFill>
                          <a:schemeClr val="tx1"/>
                        </a:solidFill>
                      </a:endParaRPr>
                    </a:p>
                  </a:txBody>
                  <a:tcPr/>
                </a:tc>
                <a:extLst>
                  <a:ext uri="{0D108BD9-81ED-4DB2-BD59-A6C34878D82A}">
                    <a16:rowId xmlns:a16="http://schemas.microsoft.com/office/drawing/2014/main" val="10001"/>
                  </a:ext>
                </a:extLst>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dirty="0">
                        <a:solidFill>
                          <a:schemeClr val="tx1"/>
                        </a:solidFill>
                      </a:endParaRPr>
                    </a:p>
                  </a:txBody>
                  <a:tcPr/>
                </a:tc>
                <a:tc>
                  <a:txBody>
                    <a:bodyPr/>
                    <a:lstStyle/>
                    <a:p>
                      <a:pPr algn="r"/>
                      <a:endParaRPr kumimoji="1" lang="ja-JP" altLang="en-US" sz="1600" b="1" dirty="0">
                        <a:solidFill>
                          <a:schemeClr val="tx1"/>
                        </a:solidFill>
                      </a:endParaRPr>
                    </a:p>
                  </a:txBody>
                  <a:tcPr/>
                </a:tc>
                <a:tc>
                  <a:txBody>
                    <a:bodyPr/>
                    <a:lstStyle/>
                    <a:p>
                      <a:pPr algn="r"/>
                      <a:endParaRPr kumimoji="1" lang="ja-JP" altLang="en-US" sz="1600" b="1" dirty="0">
                        <a:solidFill>
                          <a:schemeClr val="tx1"/>
                        </a:solidFill>
                      </a:endParaRPr>
                    </a:p>
                  </a:txBody>
                  <a:tcPr/>
                </a:tc>
                <a:tc>
                  <a:txBody>
                    <a:bodyPr/>
                    <a:lstStyle/>
                    <a:p>
                      <a:pPr algn="r"/>
                      <a:endParaRPr kumimoji="1" lang="ja-JP" altLang="en-US" sz="1600" b="1" dirty="0">
                        <a:solidFill>
                          <a:schemeClr val="tx1"/>
                        </a:solidFill>
                      </a:endParaRPr>
                    </a:p>
                  </a:txBody>
                  <a:tcPr/>
                </a:tc>
                <a:tc>
                  <a:txBody>
                    <a:bodyPr/>
                    <a:lstStyle/>
                    <a:p>
                      <a:pPr algn="r"/>
                      <a:endParaRPr kumimoji="1" lang="ja-JP" altLang="en-US" sz="1600" b="1" dirty="0">
                        <a:solidFill>
                          <a:schemeClr val="tx1"/>
                        </a:solidFill>
                      </a:endParaRPr>
                    </a:p>
                  </a:txBody>
                  <a:tcPr/>
                </a:tc>
                <a:tc>
                  <a:txBody>
                    <a:bodyPr/>
                    <a:lstStyle/>
                    <a:p>
                      <a:pPr algn="r"/>
                      <a:endParaRPr kumimoji="1" lang="ja-JP" altLang="en-US" sz="1600" b="1" dirty="0">
                        <a:solidFill>
                          <a:schemeClr val="tx1"/>
                        </a:solidFill>
                      </a:endParaRPr>
                    </a:p>
                  </a:txBody>
                  <a:tcPr/>
                </a:tc>
                <a:extLst>
                  <a:ext uri="{0D108BD9-81ED-4DB2-BD59-A6C34878D82A}">
                    <a16:rowId xmlns:a16="http://schemas.microsoft.com/office/drawing/2014/main" val="10002"/>
                  </a:ext>
                </a:extLst>
              </a:tr>
            </a:tbl>
          </a:graphicData>
        </a:graphic>
      </p:graphicFrame>
      <p:sp>
        <p:nvSpPr>
          <p:cNvPr id="42" name="正方形/長方形 41"/>
          <p:cNvSpPr/>
          <p:nvPr/>
        </p:nvSpPr>
        <p:spPr>
          <a:xfrm>
            <a:off x="6240017" y="6341953"/>
            <a:ext cx="974947" cy="338554"/>
          </a:xfrm>
          <a:prstGeom prst="rect">
            <a:avLst/>
          </a:prstGeom>
        </p:spPr>
        <p:txBody>
          <a:bodyPr wrap="none">
            <a:spAutoFit/>
          </a:bodyPr>
          <a:lstStyle/>
          <a:p>
            <a:r>
              <a:rPr lang="en-US" altLang="ja-JP" sz="1600" dirty="0">
                <a:solidFill>
                  <a:srgbClr val="000000"/>
                </a:solidFill>
                <a:latin typeface="Times New Roman"/>
                <a:ea typeface="ＭＳ Ｐゴシック"/>
              </a:rPr>
              <a:t>[(cm</a:t>
            </a:r>
            <a:r>
              <a:rPr lang="en-US" altLang="ja-JP" sz="1600" baseline="30000" dirty="0">
                <a:solidFill>
                  <a:srgbClr val="000000"/>
                </a:solidFill>
                <a:latin typeface="Times New Roman"/>
                <a:ea typeface="ＭＳ Ｐゴシック"/>
              </a:rPr>
              <a:t>2</a:t>
            </a:r>
            <a:r>
              <a:rPr lang="en-US" altLang="ja-JP" sz="1600" dirty="0">
                <a:solidFill>
                  <a:srgbClr val="000000"/>
                </a:solidFill>
                <a:latin typeface="Times New Roman"/>
                <a:ea typeface="ＭＳ Ｐゴシック"/>
              </a:rPr>
              <a:t>s)</a:t>
            </a:r>
            <a:r>
              <a:rPr lang="en-US" altLang="ja-JP" sz="1600" baseline="30000" dirty="0">
                <a:solidFill>
                  <a:srgbClr val="000000"/>
                </a:solidFill>
                <a:latin typeface="Times New Roman"/>
                <a:ea typeface="ＭＳ Ｐゴシック"/>
              </a:rPr>
              <a:t>-1</a:t>
            </a:r>
            <a:r>
              <a:rPr lang="en-US" altLang="ja-JP" sz="1600" dirty="0">
                <a:solidFill>
                  <a:srgbClr val="000000"/>
                </a:solidFill>
                <a:latin typeface="Times New Roman"/>
                <a:ea typeface="ＭＳ Ｐゴシック"/>
              </a:rPr>
              <a:t>]</a:t>
            </a:r>
            <a:endParaRPr lang="ja-JP" altLang="en-US" sz="1600" dirty="0">
              <a:solidFill>
                <a:srgbClr val="000000"/>
              </a:solidFill>
              <a:latin typeface="Times New Roman"/>
              <a:ea typeface="ＭＳ Ｐゴシック"/>
            </a:endParaRPr>
          </a:p>
        </p:txBody>
      </p:sp>
      <p:sp>
        <p:nvSpPr>
          <p:cNvPr id="7" name="正方形/長方形 6"/>
          <p:cNvSpPr/>
          <p:nvPr/>
        </p:nvSpPr>
        <p:spPr>
          <a:xfrm>
            <a:off x="7256710" y="6341953"/>
            <a:ext cx="1936749" cy="338554"/>
          </a:xfrm>
          <a:prstGeom prst="rect">
            <a:avLst/>
          </a:prstGeom>
        </p:spPr>
        <p:txBody>
          <a:bodyPr wrap="none">
            <a:spAutoFit/>
          </a:bodyPr>
          <a:lstStyle/>
          <a:p>
            <a:pPr fontAlgn="auto">
              <a:spcBef>
                <a:spcPts val="0"/>
              </a:spcBef>
              <a:spcAft>
                <a:spcPts val="0"/>
              </a:spcAft>
              <a:defRPr/>
            </a:pPr>
            <a:r>
              <a:rPr lang="en-US" altLang="ja-JP" sz="1600" dirty="0">
                <a:solidFill>
                  <a:srgbClr val="000000"/>
                </a:solidFill>
                <a:latin typeface="Times New Roman"/>
                <a:ea typeface="ＭＳ Ｐゴシック"/>
              </a:rPr>
              <a:t>K</a:t>
            </a:r>
            <a:r>
              <a:rPr lang="en-US" altLang="ja-JP" sz="1600" baseline="-25000" dirty="0">
                <a:solidFill>
                  <a:srgbClr val="000000"/>
                </a:solidFill>
                <a:latin typeface="Times New Roman"/>
                <a:ea typeface="ＭＳ Ｐゴシック"/>
                <a:sym typeface="Symbol" panose="05050102010706020507" pitchFamily="18" charset="2"/>
              </a:rPr>
              <a:t></a:t>
            </a:r>
            <a:r>
              <a:rPr lang="en-US" altLang="ja-JP" sz="1600" dirty="0">
                <a:solidFill>
                  <a:srgbClr val="000000"/>
                </a:solidFill>
                <a:latin typeface="Times New Roman"/>
                <a:ea typeface="ＭＳ Ｐゴシック"/>
              </a:rPr>
              <a:t>(300K) = 1.5</a:t>
            </a:r>
            <a:r>
              <a:rPr lang="en-US" altLang="ja-JP" sz="1600" dirty="0">
                <a:solidFill>
                  <a:srgbClr val="000000"/>
                </a:solidFill>
                <a:latin typeface="Times New Roman"/>
                <a:ea typeface="ＭＳ Ｐゴシック"/>
                <a:sym typeface="Symbol" panose="05050102010706020507" pitchFamily="18" charset="2"/>
              </a:rPr>
              <a:t></a:t>
            </a:r>
            <a:r>
              <a:rPr lang="en-US" altLang="ja-JP" sz="1600" dirty="0">
                <a:solidFill>
                  <a:srgbClr val="000000"/>
                </a:solidFill>
                <a:latin typeface="Times New Roman"/>
                <a:ea typeface="ＭＳ Ｐゴシック"/>
              </a:rPr>
              <a:t>10</a:t>
            </a:r>
            <a:r>
              <a:rPr lang="en-US" altLang="ja-JP" sz="1600" baseline="30000" dirty="0">
                <a:solidFill>
                  <a:srgbClr val="000000"/>
                </a:solidFill>
                <a:latin typeface="Times New Roman"/>
                <a:ea typeface="ＭＳ Ｐゴシック"/>
              </a:rPr>
              <a:t>19</a:t>
            </a:r>
            <a:endParaRPr lang="ja-JP" altLang="en-US" sz="1600" dirty="0">
              <a:solidFill>
                <a:srgbClr val="000000"/>
              </a:solidFill>
              <a:latin typeface="Times New Roman"/>
              <a:ea typeface="ＭＳ Ｐゴシック"/>
            </a:endParaRPr>
          </a:p>
        </p:txBody>
      </p:sp>
    </p:spTree>
    <p:extLst>
      <p:ext uri="{BB962C8B-B14F-4D97-AF65-F5344CB8AC3E}">
        <p14:creationId xmlns:p14="http://schemas.microsoft.com/office/powerpoint/2010/main" val="24677533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F66DC8C-295F-06F8-6CD0-6066B28733D8}"/>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Rectangle 2">
            <a:extLst>
              <a:ext uri="{FF2B5EF4-FFF2-40B4-BE49-F238E27FC236}">
                <a16:creationId xmlns:a16="http://schemas.microsoft.com/office/drawing/2014/main" id="{F9D94A49-1D47-4172-AE81-6CB8AC99BFC3}"/>
              </a:ext>
            </a:extLst>
          </p:cNvPr>
          <p:cNvSpPr txBox="1">
            <a:spLocks noChangeArrowheads="1"/>
          </p:cNvSpPr>
          <p:nvPr/>
        </p:nvSpPr>
        <p:spPr>
          <a:xfrm>
            <a:off x="0" y="0"/>
            <a:ext cx="12192000"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AOS</a:t>
            </a:r>
            <a:r>
              <a:rPr kumimoji="1" lang="ja-JP" altLang="en-US"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TFT</a:t>
            </a:r>
            <a:r>
              <a:rPr kumimoji="1" lang="ja-JP" altLang="en-US"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の特性</a:t>
            </a:r>
            <a:endParaRPr kumimoji="1" lang="en-US" altLang="ja-JP" sz="60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47470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8" name="Object 12"/>
          <p:cNvGraphicFramePr>
            <a:graphicFrameLocks noChangeAspect="1"/>
          </p:cNvGraphicFramePr>
          <p:nvPr/>
        </p:nvGraphicFramePr>
        <p:xfrm>
          <a:off x="1631504" y="2419574"/>
          <a:ext cx="3870088" cy="3817739"/>
        </p:xfrm>
        <a:graphic>
          <a:graphicData uri="http://schemas.openxmlformats.org/presentationml/2006/ole">
            <mc:AlternateContent xmlns:mc="http://schemas.openxmlformats.org/markup-compatibility/2006">
              <mc:Choice xmlns:v="urn:schemas-microsoft-com:vml" Requires="v">
                <p:oleObj r:id="rId2" imgW="2676144" imgH="2638349" progId="Origin50.Graph">
                  <p:embed/>
                </p:oleObj>
              </mc:Choice>
              <mc:Fallback>
                <p:oleObj r:id="rId2" imgW="2676144" imgH="2638349" progId="Origin50.Graph">
                  <p:embed/>
                  <p:pic>
                    <p:nvPicPr>
                      <p:cNvPr id="39948"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2419574"/>
                        <a:ext cx="3870088" cy="381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1" name="Object 15"/>
          <p:cNvGraphicFramePr>
            <a:graphicFrameLocks noChangeAspect="1"/>
          </p:cNvGraphicFramePr>
          <p:nvPr/>
        </p:nvGraphicFramePr>
        <p:xfrm>
          <a:off x="5519936" y="692696"/>
          <a:ext cx="5112569" cy="6338542"/>
        </p:xfrm>
        <a:graphic>
          <a:graphicData uri="http://schemas.openxmlformats.org/presentationml/2006/ole">
            <mc:AlternateContent xmlns:mc="http://schemas.openxmlformats.org/markup-compatibility/2006">
              <mc:Choice xmlns:v="urn:schemas-microsoft-com:vml" Requires="v">
                <p:oleObj r:id="rId4" imgW="3111398" imgH="3857549" progId="Origin50.Graph">
                  <p:embed/>
                </p:oleObj>
              </mc:Choice>
              <mc:Fallback>
                <p:oleObj r:id="rId4" imgW="3111398" imgH="3857549" progId="Origin50.Graph">
                  <p:embed/>
                  <p:pic>
                    <p:nvPicPr>
                      <p:cNvPr id="39951"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936" y="692696"/>
                        <a:ext cx="5112569" cy="6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テキスト ボックス 22"/>
          <p:cNvSpPr txBox="1"/>
          <p:nvPr/>
        </p:nvSpPr>
        <p:spPr>
          <a:xfrm>
            <a:off x="2927648" y="2563589"/>
            <a:ext cx="1656184" cy="369332"/>
          </a:xfrm>
          <a:prstGeom prst="rect">
            <a:avLst/>
          </a:prstGeom>
          <a:solidFill>
            <a:schemeClr val="bg1"/>
          </a:solidFill>
        </p:spPr>
        <p:txBody>
          <a:bodyPr wrap="square" rtlCol="0">
            <a:spAutoFit/>
          </a:bodyPr>
          <a:lstStyle/>
          <a:p>
            <a:pPr fontAlgn="auto">
              <a:spcBef>
                <a:spcPts val="0"/>
              </a:spcBef>
              <a:spcAft>
                <a:spcPts val="0"/>
              </a:spcAft>
            </a:pPr>
            <a:r>
              <a:rPr lang="en-US" altLang="ja-JP" sz="1800" dirty="0">
                <a:solidFill>
                  <a:srgbClr val="FF0000"/>
                </a:solidFill>
                <a:latin typeface="Calibri"/>
              </a:rPr>
              <a:t>Ne ~ 10</a:t>
            </a:r>
            <a:r>
              <a:rPr lang="en-US" altLang="ja-JP" sz="1800" baseline="30000" dirty="0">
                <a:solidFill>
                  <a:srgbClr val="FF0000"/>
                </a:solidFill>
                <a:latin typeface="Calibri"/>
              </a:rPr>
              <a:t>19</a:t>
            </a:r>
            <a:r>
              <a:rPr lang="en-US" altLang="ja-JP" sz="1800" dirty="0">
                <a:solidFill>
                  <a:srgbClr val="FF0000"/>
                </a:solidFill>
                <a:latin typeface="Calibri"/>
              </a:rPr>
              <a:t> cm</a:t>
            </a:r>
            <a:r>
              <a:rPr lang="en-US" altLang="ja-JP" sz="1800" baseline="30000" dirty="0">
                <a:solidFill>
                  <a:srgbClr val="FF0000"/>
                </a:solidFill>
                <a:latin typeface="Calibri"/>
              </a:rPr>
              <a:t>-3</a:t>
            </a:r>
            <a:endParaRPr lang="ja-JP" altLang="en-US" sz="1800" dirty="0">
              <a:solidFill>
                <a:srgbClr val="FF0000"/>
              </a:solidFill>
              <a:latin typeface="Calibri"/>
            </a:endParaRPr>
          </a:p>
        </p:txBody>
      </p:sp>
      <p:sp>
        <p:nvSpPr>
          <p:cNvPr id="24" name="テキスト ボックス 23"/>
          <p:cNvSpPr txBox="1"/>
          <p:nvPr/>
        </p:nvSpPr>
        <p:spPr>
          <a:xfrm>
            <a:off x="3402112" y="4003749"/>
            <a:ext cx="1584176" cy="369332"/>
          </a:xfrm>
          <a:prstGeom prst="rect">
            <a:avLst/>
          </a:prstGeom>
          <a:solidFill>
            <a:schemeClr val="bg1"/>
          </a:solidFill>
        </p:spPr>
        <p:txBody>
          <a:bodyPr wrap="square" rtlCol="0">
            <a:spAutoFit/>
          </a:bodyPr>
          <a:lstStyle/>
          <a:p>
            <a:pPr fontAlgn="auto">
              <a:spcBef>
                <a:spcPts val="0"/>
              </a:spcBef>
              <a:spcAft>
                <a:spcPts val="0"/>
              </a:spcAft>
            </a:pPr>
            <a:r>
              <a:rPr lang="en-US" altLang="ja-JP" sz="1800" dirty="0">
                <a:solidFill>
                  <a:srgbClr val="0000FF"/>
                </a:solidFill>
                <a:latin typeface="Calibri"/>
              </a:rPr>
              <a:t>Ne ~ 10</a:t>
            </a:r>
            <a:r>
              <a:rPr lang="en-US" altLang="ja-JP" sz="1800" baseline="30000" dirty="0">
                <a:solidFill>
                  <a:srgbClr val="0000FF"/>
                </a:solidFill>
                <a:latin typeface="Calibri"/>
              </a:rPr>
              <a:t>13</a:t>
            </a:r>
            <a:r>
              <a:rPr lang="en-US" altLang="ja-JP" sz="1800" dirty="0">
                <a:solidFill>
                  <a:srgbClr val="0000FF"/>
                </a:solidFill>
                <a:latin typeface="Calibri"/>
              </a:rPr>
              <a:t> cm</a:t>
            </a:r>
            <a:r>
              <a:rPr lang="en-US" altLang="ja-JP" sz="1800" baseline="30000" dirty="0">
                <a:solidFill>
                  <a:srgbClr val="0000FF"/>
                </a:solidFill>
                <a:latin typeface="Calibri"/>
              </a:rPr>
              <a:t>-3</a:t>
            </a:r>
            <a:endParaRPr lang="ja-JP" altLang="en-US" sz="1800" dirty="0">
              <a:solidFill>
                <a:srgbClr val="0000FF"/>
              </a:solidFill>
              <a:latin typeface="Calibri"/>
            </a:endParaRPr>
          </a:p>
        </p:txBody>
      </p:sp>
      <p:sp>
        <p:nvSpPr>
          <p:cNvPr id="25" name="テキスト ボックス 24"/>
          <p:cNvSpPr txBox="1"/>
          <p:nvPr/>
        </p:nvSpPr>
        <p:spPr>
          <a:xfrm>
            <a:off x="3935760" y="4651821"/>
            <a:ext cx="1584176" cy="369332"/>
          </a:xfrm>
          <a:prstGeom prst="rect">
            <a:avLst/>
          </a:prstGeom>
          <a:noFill/>
        </p:spPr>
        <p:txBody>
          <a:bodyPr wrap="square" rtlCol="0">
            <a:spAutoFit/>
          </a:bodyPr>
          <a:lstStyle/>
          <a:p>
            <a:pPr fontAlgn="auto">
              <a:spcBef>
                <a:spcPts val="0"/>
              </a:spcBef>
              <a:spcAft>
                <a:spcPts val="0"/>
              </a:spcAft>
            </a:pPr>
            <a:r>
              <a:rPr lang="en-US" altLang="ja-JP" sz="1800" dirty="0">
                <a:solidFill>
                  <a:srgbClr val="006600"/>
                </a:solidFill>
                <a:latin typeface="Calibri"/>
              </a:rPr>
              <a:t>Ne ~ 10</a:t>
            </a:r>
            <a:r>
              <a:rPr lang="en-US" altLang="ja-JP" sz="1800" baseline="30000" dirty="0">
                <a:solidFill>
                  <a:srgbClr val="006600"/>
                </a:solidFill>
                <a:latin typeface="Calibri"/>
              </a:rPr>
              <a:t>11</a:t>
            </a:r>
            <a:r>
              <a:rPr lang="en-US" altLang="ja-JP" sz="1800" dirty="0">
                <a:solidFill>
                  <a:srgbClr val="006600"/>
                </a:solidFill>
                <a:latin typeface="Calibri"/>
              </a:rPr>
              <a:t> cm</a:t>
            </a:r>
            <a:r>
              <a:rPr lang="en-US" altLang="ja-JP" sz="1800" baseline="30000" dirty="0">
                <a:solidFill>
                  <a:srgbClr val="006600"/>
                </a:solidFill>
                <a:latin typeface="Calibri"/>
              </a:rPr>
              <a:t>-3</a:t>
            </a:r>
            <a:endParaRPr lang="ja-JP" altLang="en-US" sz="1800" dirty="0">
              <a:solidFill>
                <a:srgbClr val="006600"/>
              </a:solidFill>
              <a:latin typeface="Calibri"/>
            </a:endParaRPr>
          </a:p>
        </p:txBody>
      </p:sp>
      <p:sp>
        <p:nvSpPr>
          <p:cNvPr id="20" name="フリーフォーム 19"/>
          <p:cNvSpPr/>
          <p:nvPr/>
        </p:nvSpPr>
        <p:spPr>
          <a:xfrm>
            <a:off x="2927648" y="3067646"/>
            <a:ext cx="2232248" cy="2160240"/>
          </a:xfrm>
          <a:custGeom>
            <a:avLst/>
            <a:gdLst>
              <a:gd name="connsiteX0" fmla="*/ 0 w 1930400"/>
              <a:gd name="connsiteY0" fmla="*/ 0 h 1902883"/>
              <a:gd name="connsiteX1" fmla="*/ 444500 w 1930400"/>
              <a:gd name="connsiteY1" fmla="*/ 1282700 h 1902883"/>
              <a:gd name="connsiteX2" fmla="*/ 889000 w 1930400"/>
              <a:gd name="connsiteY2" fmla="*/ 1803400 h 1902883"/>
              <a:gd name="connsiteX3" fmla="*/ 1930400 w 1930400"/>
              <a:gd name="connsiteY3" fmla="*/ 1879600 h 1902883"/>
            </a:gdLst>
            <a:ahLst/>
            <a:cxnLst>
              <a:cxn ang="0">
                <a:pos x="connsiteX0" y="connsiteY0"/>
              </a:cxn>
              <a:cxn ang="0">
                <a:pos x="connsiteX1" y="connsiteY1"/>
              </a:cxn>
              <a:cxn ang="0">
                <a:pos x="connsiteX2" y="connsiteY2"/>
              </a:cxn>
              <a:cxn ang="0">
                <a:pos x="connsiteX3" y="connsiteY3"/>
              </a:cxn>
            </a:cxnLst>
            <a:rect l="l" t="t" r="r" b="b"/>
            <a:pathLst>
              <a:path w="1930400" h="1902883">
                <a:moveTo>
                  <a:pt x="0" y="0"/>
                </a:moveTo>
                <a:cubicBezTo>
                  <a:pt x="148166" y="491066"/>
                  <a:pt x="296333" y="982133"/>
                  <a:pt x="444500" y="1282700"/>
                </a:cubicBezTo>
                <a:cubicBezTo>
                  <a:pt x="592667" y="1583267"/>
                  <a:pt x="641350" y="1703917"/>
                  <a:pt x="889000" y="1803400"/>
                </a:cubicBezTo>
                <a:cubicBezTo>
                  <a:pt x="1136650" y="1902883"/>
                  <a:pt x="1533525" y="1891241"/>
                  <a:pt x="1930400" y="1879600"/>
                </a:cubicBezTo>
              </a:path>
            </a:pathLst>
          </a:custGeom>
          <a:ln w="57150">
            <a:solidFill>
              <a:srgbClr val="0000FF">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a:solidFill>
                <a:prstClr val="black"/>
              </a:solidFill>
              <a:latin typeface="Calibri"/>
              <a:ea typeface="ＭＳ Ｐゴシック" panose="020B0600070205080204" pitchFamily="50" charset="-128"/>
            </a:endParaRPr>
          </a:p>
        </p:txBody>
      </p:sp>
      <p:sp>
        <p:nvSpPr>
          <p:cNvPr id="15" name="テキスト ボックス 14"/>
          <p:cNvSpPr txBox="1"/>
          <p:nvPr/>
        </p:nvSpPr>
        <p:spPr>
          <a:xfrm>
            <a:off x="7320136" y="1340768"/>
            <a:ext cx="2376264" cy="861774"/>
          </a:xfrm>
          <a:prstGeom prst="rect">
            <a:avLst/>
          </a:prstGeom>
          <a:noFill/>
        </p:spPr>
        <p:txBody>
          <a:bodyPr wrap="square" rtlCol="0">
            <a:spAutoFit/>
          </a:bodyPr>
          <a:lstStyle/>
          <a:p>
            <a:pPr fontAlgn="auto">
              <a:spcBef>
                <a:spcPts val="0"/>
              </a:spcBef>
              <a:spcAft>
                <a:spcPts val="0"/>
              </a:spcAft>
            </a:pPr>
            <a:r>
              <a:rPr lang="ja-JP" altLang="en-US" sz="2500" b="1" dirty="0">
                <a:solidFill>
                  <a:srgbClr val="FF0000"/>
                </a:solidFill>
                <a:cs typeface="Times New Roman" pitchFamily="18" charset="0"/>
              </a:rPr>
              <a:t>オフに</a:t>
            </a:r>
            <a:br>
              <a:rPr lang="en-US" altLang="ja-JP" sz="2500" b="1" dirty="0">
                <a:solidFill>
                  <a:srgbClr val="FF0000"/>
                </a:solidFill>
                <a:cs typeface="Times New Roman" pitchFamily="18" charset="0"/>
              </a:rPr>
            </a:br>
            <a:r>
              <a:rPr lang="ja-JP" altLang="en-US" sz="2500" b="1" dirty="0">
                <a:solidFill>
                  <a:srgbClr val="FF0000"/>
                </a:solidFill>
                <a:cs typeface="Times New Roman" pitchFamily="18" charset="0"/>
              </a:rPr>
              <a:t>ならない</a:t>
            </a:r>
          </a:p>
        </p:txBody>
      </p:sp>
      <p:sp>
        <p:nvSpPr>
          <p:cNvPr id="16" name="テキスト ボックス 15"/>
          <p:cNvSpPr txBox="1"/>
          <p:nvPr/>
        </p:nvSpPr>
        <p:spPr>
          <a:xfrm>
            <a:off x="8472264" y="4824154"/>
            <a:ext cx="2123728" cy="477054"/>
          </a:xfrm>
          <a:prstGeom prst="rect">
            <a:avLst/>
          </a:prstGeom>
          <a:noFill/>
        </p:spPr>
        <p:txBody>
          <a:bodyPr wrap="square" rtlCol="0">
            <a:spAutoFit/>
          </a:bodyPr>
          <a:lstStyle/>
          <a:p>
            <a:pPr fontAlgn="auto">
              <a:spcBef>
                <a:spcPts val="0"/>
              </a:spcBef>
              <a:spcAft>
                <a:spcPts val="0"/>
              </a:spcAft>
            </a:pPr>
            <a:r>
              <a:rPr lang="ja-JP" altLang="en-US" sz="2500" b="1">
                <a:solidFill>
                  <a:srgbClr val="006600"/>
                </a:solidFill>
                <a:cs typeface="Times New Roman" pitchFamily="18" charset="0"/>
              </a:rPr>
              <a:t>オンしない</a:t>
            </a:r>
            <a:endParaRPr lang="ja-JP" altLang="en-US" sz="2500" b="1" dirty="0">
              <a:solidFill>
                <a:srgbClr val="006600"/>
              </a:solidFill>
              <a:cs typeface="Times New Roman" pitchFamily="18" charset="0"/>
            </a:endParaRPr>
          </a:p>
        </p:txBody>
      </p:sp>
      <p:sp>
        <p:nvSpPr>
          <p:cNvPr id="17" name="テキスト ボックス 16"/>
          <p:cNvSpPr txBox="1"/>
          <p:nvPr/>
        </p:nvSpPr>
        <p:spPr>
          <a:xfrm>
            <a:off x="7716180" y="3434368"/>
            <a:ext cx="1512168" cy="477054"/>
          </a:xfrm>
          <a:prstGeom prst="rect">
            <a:avLst/>
          </a:prstGeom>
          <a:noFill/>
        </p:spPr>
        <p:txBody>
          <a:bodyPr wrap="square" rtlCol="0">
            <a:spAutoFit/>
          </a:bodyPr>
          <a:lstStyle/>
          <a:p>
            <a:pPr fontAlgn="auto">
              <a:spcBef>
                <a:spcPts val="0"/>
              </a:spcBef>
              <a:spcAft>
                <a:spcPts val="0"/>
              </a:spcAft>
            </a:pPr>
            <a:r>
              <a:rPr lang="ja-JP" altLang="en-US" sz="2500" b="1" dirty="0">
                <a:solidFill>
                  <a:srgbClr val="0000FF"/>
                </a:solidFill>
                <a:cs typeface="Times New Roman" pitchFamily="18" charset="0"/>
              </a:rPr>
              <a:t>良好</a:t>
            </a:r>
          </a:p>
        </p:txBody>
      </p:sp>
      <p:cxnSp>
        <p:nvCxnSpPr>
          <p:cNvPr id="6" name="直線矢印コネクタ 5"/>
          <p:cNvCxnSpPr/>
          <p:nvPr/>
        </p:nvCxnSpPr>
        <p:spPr>
          <a:xfrm flipV="1">
            <a:off x="4438936" y="1651303"/>
            <a:ext cx="2809192" cy="10969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endCxn id="17" idx="1"/>
          </p:cNvCxnSpPr>
          <p:nvPr/>
        </p:nvCxnSpPr>
        <p:spPr>
          <a:xfrm flipV="1">
            <a:off x="4871864" y="3672896"/>
            <a:ext cx="2844316" cy="47487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16" idx="1"/>
          </p:cNvCxnSpPr>
          <p:nvPr/>
        </p:nvCxnSpPr>
        <p:spPr>
          <a:xfrm>
            <a:off x="5303912" y="4869161"/>
            <a:ext cx="3168352" cy="19352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10"/>
          <p:cNvSpPr>
            <a:spLocks noGrp="1" noChangeArrowheads="1"/>
          </p:cNvSpPr>
          <p:nvPr>
            <p:ph type="title"/>
          </p:nvPr>
        </p:nvSpPr>
        <p:spPr>
          <a:xfrm>
            <a:off x="1524000" y="1"/>
            <a:ext cx="9144000" cy="836613"/>
          </a:xfrm>
          <a:noFill/>
          <a:ln>
            <a:noFill/>
          </a:ln>
        </p:spPr>
        <p:txBody>
          <a:bodyPr vert="horz" wrap="square" lIns="91440" tIns="45720" rIns="91440" bIns="45720" numCol="1" rtlCol="0" anchor="ctr" anchorCtr="0" compatLnSpc="1">
            <a:prstTxWarp prst="textNoShape">
              <a:avLst/>
            </a:prstTxWarp>
            <a:normAutofit/>
          </a:bodyPr>
          <a:lstStyle/>
          <a:p>
            <a:r>
              <a:rPr lang="ja-JP" altLang="en-US" sz="3600" b="1" dirty="0">
                <a:solidFill>
                  <a:srgbClr val="0000FF"/>
                </a:solidFill>
                <a:latin typeface="Times New Roman" pitchFamily="18" charset="0"/>
                <a:cs typeface="Times New Roman" pitchFamily="18" charset="0"/>
              </a:rPr>
              <a:t>最適な酸素分圧の選び方</a:t>
            </a:r>
            <a:endParaRPr lang="en-US" altLang="ja-JP" sz="3600" b="1" dirty="0">
              <a:solidFill>
                <a:srgbClr val="0000FF"/>
              </a:solidFill>
              <a:latin typeface="Times New Roman" pitchFamily="18" charset="0"/>
              <a:cs typeface="Times New Roman" pitchFamily="18" charset="0"/>
            </a:endParaRPr>
          </a:p>
        </p:txBody>
      </p:sp>
      <p:sp>
        <p:nvSpPr>
          <p:cNvPr id="29" name="テキスト ボックス 28"/>
          <p:cNvSpPr txBox="1">
            <a:spLocks noChangeArrowheads="1"/>
          </p:cNvSpPr>
          <p:nvPr/>
        </p:nvSpPr>
        <p:spPr bwMode="auto">
          <a:xfrm>
            <a:off x="1601788" y="695325"/>
            <a:ext cx="4056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3200" b="1" dirty="0">
                <a:solidFill>
                  <a:srgbClr val="FF0000"/>
                </a:solidFill>
              </a:rPr>
              <a:t>良い条件</a:t>
            </a:r>
            <a:r>
              <a:rPr lang="en-US" altLang="ja-JP" sz="3200" b="1" dirty="0">
                <a:solidFill>
                  <a:srgbClr val="FF0000"/>
                </a:solidFill>
              </a:rPr>
              <a:t>:</a:t>
            </a:r>
            <a:br>
              <a:rPr lang="en-US" altLang="ja-JP" sz="3200" b="1" dirty="0">
                <a:solidFill>
                  <a:srgbClr val="FF0000"/>
                </a:solidFill>
              </a:rPr>
            </a:br>
            <a:r>
              <a:rPr lang="en-US" altLang="ja-JP" sz="3200" b="1" dirty="0">
                <a:solidFill>
                  <a:srgbClr val="FF0000"/>
                </a:solidFill>
              </a:rPr>
              <a:t>   </a:t>
            </a:r>
            <a:r>
              <a:rPr lang="en-US" altLang="ja-JP" sz="3200" b="1" dirty="0">
                <a:solidFill>
                  <a:srgbClr val="FF0000"/>
                </a:solidFill>
                <a:sym typeface="Symbol" pitchFamily="18" charset="2"/>
              </a:rPr>
              <a:t>N</a:t>
            </a:r>
            <a:r>
              <a:rPr lang="en-US" altLang="ja-JP" sz="3200" b="1" baseline="-25000" dirty="0">
                <a:solidFill>
                  <a:srgbClr val="FF0000"/>
                </a:solidFill>
                <a:sym typeface="Symbol" pitchFamily="18" charset="2"/>
              </a:rPr>
              <a:t>D</a:t>
            </a:r>
            <a:r>
              <a:rPr lang="en-US" altLang="ja-JP" sz="3200" b="1" dirty="0">
                <a:solidFill>
                  <a:srgbClr val="FF0000"/>
                </a:solidFill>
                <a:sym typeface="Symbol" pitchFamily="18" charset="2"/>
              </a:rPr>
              <a:t> = 10</a:t>
            </a:r>
            <a:r>
              <a:rPr lang="en-US" altLang="ja-JP" sz="3200" b="1" baseline="30000" dirty="0">
                <a:solidFill>
                  <a:srgbClr val="FF0000"/>
                </a:solidFill>
                <a:sym typeface="Symbol" pitchFamily="18" charset="2"/>
              </a:rPr>
              <a:t>12</a:t>
            </a:r>
            <a:r>
              <a:rPr lang="en-US" altLang="ja-JP" sz="3200" b="1" dirty="0">
                <a:solidFill>
                  <a:srgbClr val="FF0000"/>
                </a:solidFill>
                <a:sym typeface="Symbol" pitchFamily="18" charset="2"/>
              </a:rPr>
              <a:t> – 10</a:t>
            </a:r>
            <a:r>
              <a:rPr lang="en-US" altLang="ja-JP" sz="3200" b="1" baseline="30000" dirty="0">
                <a:solidFill>
                  <a:srgbClr val="FF0000"/>
                </a:solidFill>
                <a:sym typeface="Symbol" pitchFamily="18" charset="2"/>
              </a:rPr>
              <a:t>15</a:t>
            </a:r>
            <a:r>
              <a:rPr lang="en-US" altLang="ja-JP" sz="3200" b="1" dirty="0">
                <a:solidFill>
                  <a:srgbClr val="FF0000"/>
                </a:solidFill>
                <a:sym typeface="Symbol" pitchFamily="18" charset="2"/>
              </a:rPr>
              <a:t> cm</a:t>
            </a:r>
            <a:r>
              <a:rPr lang="en-US" altLang="ja-JP" sz="3200" b="1" baseline="30000" dirty="0">
                <a:solidFill>
                  <a:srgbClr val="FF0000"/>
                </a:solidFill>
                <a:sym typeface="Symbol" pitchFamily="18" charset="2"/>
              </a:rPr>
              <a:t>-3</a:t>
            </a:r>
            <a:br>
              <a:rPr lang="en-US" altLang="ja-JP" sz="3200" b="1" dirty="0">
                <a:solidFill>
                  <a:srgbClr val="000000"/>
                </a:solidFill>
                <a:sym typeface="Symbol" pitchFamily="18" charset="2"/>
              </a:rPr>
            </a:br>
            <a:r>
              <a:rPr lang="en-US" altLang="ja-JP" sz="3200" b="1" dirty="0">
                <a:solidFill>
                  <a:srgbClr val="FF0000"/>
                </a:solidFill>
              </a:rPr>
              <a:t>   </a:t>
            </a:r>
            <a:r>
              <a:rPr lang="en-US" altLang="ja-JP" sz="3200" b="1" dirty="0">
                <a:solidFill>
                  <a:srgbClr val="FF0000"/>
                </a:solidFill>
                <a:sym typeface="Symbol" pitchFamily="18" charset="2"/>
              </a:rPr>
              <a:t> = 10</a:t>
            </a:r>
            <a:r>
              <a:rPr lang="en-US" altLang="ja-JP" sz="3200" b="1" baseline="30000" dirty="0">
                <a:solidFill>
                  <a:srgbClr val="FF0000"/>
                </a:solidFill>
                <a:sym typeface="Symbol" pitchFamily="18" charset="2"/>
              </a:rPr>
              <a:t>-6</a:t>
            </a:r>
            <a:r>
              <a:rPr lang="en-US" altLang="ja-JP" sz="3200" b="1" dirty="0">
                <a:solidFill>
                  <a:srgbClr val="FF0000"/>
                </a:solidFill>
                <a:sym typeface="Symbol" pitchFamily="18" charset="2"/>
              </a:rPr>
              <a:t> – 10</a:t>
            </a:r>
            <a:r>
              <a:rPr lang="en-US" altLang="ja-JP" sz="3200" b="1" baseline="30000" dirty="0">
                <a:solidFill>
                  <a:srgbClr val="FF0000"/>
                </a:solidFill>
                <a:sym typeface="Symbol" pitchFamily="18" charset="2"/>
              </a:rPr>
              <a:t>-3</a:t>
            </a:r>
            <a:r>
              <a:rPr lang="en-US" altLang="ja-JP" sz="3200" b="1" dirty="0">
                <a:solidFill>
                  <a:srgbClr val="FF0000"/>
                </a:solidFill>
                <a:sym typeface="Symbol" pitchFamily="18" charset="2"/>
              </a:rPr>
              <a:t> Scm</a:t>
            </a:r>
            <a:r>
              <a:rPr lang="en-US" altLang="ja-JP" sz="3200" b="1" baseline="30000" dirty="0">
                <a:solidFill>
                  <a:srgbClr val="FF0000"/>
                </a:solidFill>
                <a:sym typeface="Symbol" pitchFamily="18" charset="2"/>
              </a:rPr>
              <a:t>-1</a:t>
            </a:r>
            <a:endParaRPr lang="ja-JP" altLang="en-US" sz="3200" b="1" baseline="30000" dirty="0">
              <a:solidFill>
                <a:srgbClr val="FF0000"/>
              </a:solidFill>
            </a:endParaRPr>
          </a:p>
        </p:txBody>
      </p:sp>
    </p:spTree>
    <p:extLst>
      <p:ext uri="{BB962C8B-B14F-4D97-AF65-F5344CB8AC3E}">
        <p14:creationId xmlns:p14="http://schemas.microsoft.com/office/powerpoint/2010/main" val="39065318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1524000" y="0"/>
            <a:ext cx="9144000" cy="838200"/>
          </a:xfrm>
        </p:spPr>
        <p:txBody>
          <a:bodyPr rtlCol="0">
            <a:normAutofit/>
          </a:bodyPr>
          <a:lstStyle/>
          <a:p>
            <a:pPr eaLnBrk="1" hangingPunct="1">
              <a:defRPr/>
            </a:pPr>
            <a:r>
              <a:rPr lang="ja-JP" altLang="en-US" sz="3600" b="1" dirty="0">
                <a:solidFill>
                  <a:srgbClr val="0000FF"/>
                </a:solidFill>
                <a:latin typeface="Times New Roman" panose="02020603050405020304" pitchFamily="18" charset="0"/>
                <a:cs typeface="Times New Roman" panose="02020603050405020304" pitchFamily="18" charset="0"/>
              </a:rPr>
              <a:t>最初の</a:t>
            </a:r>
            <a:r>
              <a:rPr lang="en-US" altLang="ja-JP" sz="3600" b="1" dirty="0">
                <a:solidFill>
                  <a:srgbClr val="0000FF"/>
                </a:solidFill>
                <a:latin typeface="Times New Roman" panose="02020603050405020304" pitchFamily="18" charset="0"/>
                <a:cs typeface="Times New Roman" panose="02020603050405020304" pitchFamily="18" charset="0"/>
              </a:rPr>
              <a:t>a-IGZO TFT</a:t>
            </a:r>
            <a:r>
              <a:rPr lang="ja-JP" altLang="en-US" sz="3600" b="1" dirty="0">
                <a:solidFill>
                  <a:srgbClr val="0000FF"/>
                </a:solidFill>
                <a:latin typeface="Times New Roman" panose="02020603050405020304" pitchFamily="18" charset="0"/>
                <a:cs typeface="Times New Roman" panose="02020603050405020304" pitchFamily="18" charset="0"/>
              </a:rPr>
              <a:t>の作り方</a:t>
            </a:r>
            <a:endParaRPr lang="en-US" altLang="ja-JP" sz="3600" b="1" dirty="0">
              <a:solidFill>
                <a:srgbClr val="0000FF"/>
              </a:solidFill>
              <a:latin typeface="Times New Roman" panose="02020603050405020304" pitchFamily="18" charset="0"/>
              <a:cs typeface="Times New Roman" panose="02020603050405020304" pitchFamily="18" charset="0"/>
            </a:endParaRPr>
          </a:p>
        </p:txBody>
      </p:sp>
      <p:sp>
        <p:nvSpPr>
          <p:cNvPr id="136195" name="Text Box 3"/>
          <p:cNvSpPr txBox="1">
            <a:spLocks noChangeArrowheads="1"/>
          </p:cNvSpPr>
          <p:nvPr/>
        </p:nvSpPr>
        <p:spPr bwMode="auto">
          <a:xfrm>
            <a:off x="1631950" y="739725"/>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675" indent="-193675">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buFontTx/>
              <a:buAutoNum type="arabicPeriod"/>
            </a:pPr>
            <a:r>
              <a:rPr lang="ja-JP" altLang="en-US" b="1" dirty="0">
                <a:solidFill>
                  <a:srgbClr val="000000"/>
                </a:solidFill>
                <a:cs typeface="Times New Roman" panose="02020603050405020304" pitchFamily="18" charset="0"/>
              </a:rPr>
              <a:t> </a:t>
            </a:r>
            <a:r>
              <a:rPr lang="en-US" altLang="ja-JP" b="1" dirty="0">
                <a:solidFill>
                  <a:srgbClr val="000000"/>
                </a:solidFill>
                <a:cs typeface="Times New Roman" panose="02020603050405020304" pitchFamily="18" charset="0"/>
              </a:rPr>
              <a:t>In</a:t>
            </a:r>
            <a:r>
              <a:rPr lang="en-US" altLang="ja-JP" b="1" baseline="-25000" dirty="0">
                <a:solidFill>
                  <a:srgbClr val="000000"/>
                </a:solidFill>
                <a:cs typeface="Times New Roman" panose="02020603050405020304" pitchFamily="18" charset="0"/>
              </a:rPr>
              <a:t>2</a:t>
            </a:r>
            <a:r>
              <a:rPr lang="en-US" altLang="ja-JP" b="1" dirty="0">
                <a:solidFill>
                  <a:srgbClr val="000000"/>
                </a:solidFill>
                <a:cs typeface="Times New Roman" panose="02020603050405020304" pitchFamily="18" charset="0"/>
              </a:rPr>
              <a:t>O</a:t>
            </a:r>
            <a:r>
              <a:rPr lang="en-US" altLang="ja-JP" b="1" baseline="-25000" dirty="0">
                <a:solidFill>
                  <a:srgbClr val="000000"/>
                </a:solidFill>
                <a:cs typeface="Times New Roman" panose="02020603050405020304" pitchFamily="18" charset="0"/>
              </a:rPr>
              <a:t>3</a:t>
            </a:r>
            <a:r>
              <a:rPr lang="en-US" altLang="ja-JP" b="1" dirty="0">
                <a:solidFill>
                  <a:srgbClr val="000000"/>
                </a:solidFill>
                <a:cs typeface="Times New Roman" panose="02020603050405020304" pitchFamily="18" charset="0"/>
              </a:rPr>
              <a:t> : Ga</a:t>
            </a:r>
            <a:r>
              <a:rPr lang="en-US" altLang="ja-JP" b="1" baseline="-25000" dirty="0">
                <a:solidFill>
                  <a:srgbClr val="000000"/>
                </a:solidFill>
                <a:cs typeface="Times New Roman" panose="02020603050405020304" pitchFamily="18" charset="0"/>
              </a:rPr>
              <a:t>2</a:t>
            </a:r>
            <a:r>
              <a:rPr lang="en-US" altLang="ja-JP" b="1" dirty="0">
                <a:solidFill>
                  <a:srgbClr val="000000"/>
                </a:solidFill>
                <a:cs typeface="Times New Roman" panose="02020603050405020304" pitchFamily="18" charset="0"/>
              </a:rPr>
              <a:t>O</a:t>
            </a:r>
            <a:r>
              <a:rPr lang="en-US" altLang="ja-JP" b="1" baseline="-25000" dirty="0">
                <a:solidFill>
                  <a:srgbClr val="000000"/>
                </a:solidFill>
                <a:cs typeface="Times New Roman" panose="02020603050405020304" pitchFamily="18" charset="0"/>
              </a:rPr>
              <a:t>3</a:t>
            </a:r>
            <a:r>
              <a:rPr lang="en-US" altLang="ja-JP" b="1" dirty="0">
                <a:solidFill>
                  <a:srgbClr val="000000"/>
                </a:solidFill>
                <a:cs typeface="Times New Roman" panose="02020603050405020304" pitchFamily="18" charset="0"/>
              </a:rPr>
              <a:t> : </a:t>
            </a:r>
            <a:r>
              <a:rPr lang="en-US" altLang="ja-JP" b="1" dirty="0" err="1">
                <a:solidFill>
                  <a:srgbClr val="000000"/>
                </a:solidFill>
                <a:cs typeface="Times New Roman" panose="02020603050405020304" pitchFamily="18" charset="0"/>
              </a:rPr>
              <a:t>ZnO</a:t>
            </a:r>
            <a:r>
              <a:rPr lang="en-US" altLang="ja-JP" b="1" dirty="0">
                <a:solidFill>
                  <a:srgbClr val="000000"/>
                </a:solidFill>
                <a:cs typeface="Times New Roman" panose="02020603050405020304" pitchFamily="18" charset="0"/>
              </a:rPr>
              <a:t> = 1 : 1 : 2</a:t>
            </a:r>
            <a:r>
              <a:rPr lang="ja-JP" altLang="en-US" b="1" dirty="0">
                <a:solidFill>
                  <a:srgbClr val="000000"/>
                </a:solidFill>
                <a:cs typeface="Times New Roman" panose="02020603050405020304" pitchFamily="18" charset="0"/>
              </a:rPr>
              <a:t> のターゲットを買う／作る</a:t>
            </a:r>
            <a:br>
              <a:rPr lang="en-US" altLang="ja-JP" b="1" dirty="0">
                <a:solidFill>
                  <a:srgbClr val="000000"/>
                </a:solidFill>
                <a:cs typeface="Times New Roman" panose="02020603050405020304" pitchFamily="18" charset="0"/>
              </a:rPr>
            </a:br>
            <a:r>
              <a:rPr lang="en-US" altLang="ja-JP" b="1" dirty="0">
                <a:solidFill>
                  <a:srgbClr val="000000"/>
                </a:solidFill>
                <a:cs typeface="Times New Roman" panose="02020603050405020304" pitchFamily="18" charset="0"/>
              </a:rPr>
              <a:t>                      (</a:t>
            </a:r>
            <a:r>
              <a:rPr lang="ja-JP" altLang="en-US" b="1" dirty="0">
                <a:solidFill>
                  <a:srgbClr val="000000"/>
                </a:solidFill>
                <a:cs typeface="Times New Roman" panose="02020603050405020304" pitchFamily="18" charset="0"/>
              </a:rPr>
              <a:t>原子分率で </a:t>
            </a:r>
            <a:r>
              <a:rPr lang="en-US" altLang="ja-JP" b="1" dirty="0">
                <a:solidFill>
                  <a:srgbClr val="FF0000"/>
                </a:solidFill>
                <a:cs typeface="Times New Roman" panose="02020603050405020304" pitchFamily="18" charset="0"/>
              </a:rPr>
              <a:t>In: Ga: Zn = 1: 1: 1</a:t>
            </a:r>
            <a:r>
              <a:rPr lang="en-US" altLang="ja-JP" b="1" dirty="0">
                <a:solidFill>
                  <a:srgbClr val="000000"/>
                </a:solidFill>
                <a:cs typeface="Times New Roman" panose="02020603050405020304" pitchFamily="18" charset="0"/>
              </a:rPr>
              <a:t>)</a:t>
            </a:r>
            <a:br>
              <a:rPr lang="en-US" altLang="ja-JP" b="1" dirty="0">
                <a:solidFill>
                  <a:srgbClr val="000000"/>
                </a:solidFill>
                <a:cs typeface="Times New Roman" panose="02020603050405020304" pitchFamily="18" charset="0"/>
              </a:rPr>
            </a:br>
            <a:r>
              <a:rPr lang="ja-JP" altLang="en-US" sz="2000" dirty="0">
                <a:solidFill>
                  <a:srgbClr val="000000"/>
                </a:solidFill>
                <a:cs typeface="Times New Roman" panose="02020603050405020304" pitchFamily="18" charset="0"/>
              </a:rPr>
              <a:t>　</a:t>
            </a:r>
            <a:r>
              <a:rPr lang="en-US" altLang="ja-JP" sz="2000" dirty="0">
                <a:solidFill>
                  <a:srgbClr val="000000"/>
                </a:solidFill>
                <a:cs typeface="Times New Roman" panose="02020603050405020304" pitchFamily="18" charset="0"/>
              </a:rPr>
              <a:t>* </a:t>
            </a:r>
            <a:r>
              <a:rPr lang="ja-JP" altLang="en-US" sz="2000" dirty="0">
                <a:solidFill>
                  <a:srgbClr val="000000"/>
                </a:solidFill>
                <a:cs typeface="Times New Roman" panose="02020603050405020304" pitchFamily="18" charset="0"/>
              </a:rPr>
              <a:t>原子分率 </a:t>
            </a:r>
            <a:r>
              <a:rPr lang="en-US" altLang="ja-JP" sz="2000" dirty="0">
                <a:solidFill>
                  <a:srgbClr val="000000"/>
                </a:solidFill>
                <a:cs typeface="Times New Roman" panose="02020603050405020304" pitchFamily="18" charset="0"/>
              </a:rPr>
              <a:t>2:2:1 </a:t>
            </a:r>
            <a:r>
              <a:rPr lang="ja-JP" altLang="en-US" sz="2000" dirty="0">
                <a:solidFill>
                  <a:srgbClr val="000000"/>
                </a:solidFill>
                <a:cs typeface="Times New Roman" panose="02020603050405020304" pitchFamily="18" charset="0"/>
              </a:rPr>
              <a:t>も使われているが、</a:t>
            </a:r>
            <a:r>
              <a:rPr lang="en-US" altLang="ja-JP" sz="2000" dirty="0">
                <a:solidFill>
                  <a:srgbClr val="000000"/>
                </a:solidFill>
                <a:cs typeface="Times New Roman" panose="02020603050405020304" pitchFamily="18" charset="0"/>
              </a:rPr>
              <a:t>1:1:1</a:t>
            </a:r>
            <a:r>
              <a:rPr lang="ja-JP" altLang="en-US" sz="2000" dirty="0">
                <a:solidFill>
                  <a:srgbClr val="000000"/>
                </a:solidFill>
                <a:cs typeface="Times New Roman" panose="02020603050405020304" pitchFamily="18" charset="0"/>
              </a:rPr>
              <a:t>がおすすめ</a:t>
            </a:r>
            <a:endParaRPr lang="en-US" altLang="ja-JP" sz="2000" dirty="0">
              <a:solidFill>
                <a:srgbClr val="000000"/>
              </a:solidFill>
              <a:cs typeface="Times New Roman" panose="02020603050405020304" pitchFamily="18" charset="0"/>
            </a:endParaRPr>
          </a:p>
          <a:p>
            <a:pPr>
              <a:spcBef>
                <a:spcPct val="50000"/>
              </a:spcBef>
              <a:buFontTx/>
              <a:buAutoNum type="arabicPeriod"/>
            </a:pPr>
            <a:r>
              <a:rPr lang="ja-JP" altLang="en-US" b="1" dirty="0">
                <a:solidFill>
                  <a:srgbClr val="000000"/>
                </a:solidFill>
                <a:cs typeface="Times New Roman" panose="02020603050405020304" pitchFamily="18" charset="0"/>
              </a:rPr>
              <a:t> </a:t>
            </a:r>
            <a:r>
              <a:rPr lang="en-US" altLang="ja-JP" b="1" dirty="0">
                <a:solidFill>
                  <a:srgbClr val="000000"/>
                </a:solidFill>
                <a:cs typeface="Times New Roman" panose="02020603050405020304" pitchFamily="18" charset="0"/>
              </a:rPr>
              <a:t>30 ~ 50 nm</a:t>
            </a:r>
            <a:r>
              <a:rPr lang="ja-JP" altLang="en-US" b="1" dirty="0">
                <a:solidFill>
                  <a:srgbClr val="000000"/>
                </a:solidFill>
                <a:cs typeface="Times New Roman" panose="02020603050405020304" pitchFamily="18" charset="0"/>
              </a:rPr>
              <a:t>厚の</a:t>
            </a:r>
            <a:r>
              <a:rPr lang="en-US" altLang="ja-JP" b="1" dirty="0">
                <a:solidFill>
                  <a:srgbClr val="000000"/>
                </a:solidFill>
                <a:cs typeface="Times New Roman" panose="02020603050405020304" pitchFamily="18" charset="0"/>
              </a:rPr>
              <a:t> a-InGaZnO</a:t>
            </a:r>
            <a:r>
              <a:rPr lang="en-US" altLang="ja-JP" b="1" baseline="-25000" dirty="0">
                <a:solidFill>
                  <a:srgbClr val="000000"/>
                </a:solidFill>
                <a:cs typeface="Times New Roman" panose="02020603050405020304" pitchFamily="18" charset="0"/>
              </a:rPr>
              <a:t>4</a:t>
            </a:r>
            <a:r>
              <a:rPr lang="ja-JP" altLang="en-US" b="1" dirty="0">
                <a:solidFill>
                  <a:srgbClr val="000000"/>
                </a:solidFill>
                <a:cs typeface="Times New Roman" panose="02020603050405020304" pitchFamily="18" charset="0"/>
              </a:rPr>
              <a:t> 膜を </a:t>
            </a:r>
            <a:r>
              <a:rPr lang="en-US" altLang="ja-JP" b="1" dirty="0">
                <a:solidFill>
                  <a:srgbClr val="000000"/>
                </a:solidFill>
                <a:cs typeface="Times New Roman" panose="02020603050405020304" pitchFamily="18" charset="0"/>
              </a:rPr>
              <a:t>~100nm SiO</a:t>
            </a:r>
            <a:r>
              <a:rPr lang="en-US" altLang="ja-JP" b="1" baseline="-25000" dirty="0">
                <a:solidFill>
                  <a:srgbClr val="000000"/>
                </a:solidFill>
                <a:cs typeface="Times New Roman" panose="02020603050405020304" pitchFamily="18" charset="0"/>
              </a:rPr>
              <a:t>2</a:t>
            </a:r>
            <a:r>
              <a:rPr lang="en-US" altLang="ja-JP" b="1" dirty="0">
                <a:solidFill>
                  <a:srgbClr val="000000"/>
                </a:solidFill>
                <a:cs typeface="Times New Roman" panose="02020603050405020304" pitchFamily="18" charset="0"/>
              </a:rPr>
              <a:t> /</a:t>
            </a:r>
            <a:r>
              <a:rPr lang="ja-JP" altLang="en-US" b="1" dirty="0">
                <a:solidFill>
                  <a:srgbClr val="000000"/>
                </a:solidFill>
                <a:cs typeface="Times New Roman" panose="02020603050405020304" pitchFamily="18" charset="0"/>
              </a:rPr>
              <a:t> </a:t>
            </a:r>
            <a:r>
              <a:rPr lang="en-US" altLang="ja-JP" b="1" dirty="0">
                <a:solidFill>
                  <a:srgbClr val="000000"/>
                </a:solidFill>
                <a:cs typeface="Times New Roman" panose="02020603050405020304" pitchFamily="18" charset="0"/>
              </a:rPr>
              <a:t>n</a:t>
            </a:r>
            <a:r>
              <a:rPr lang="en-US" altLang="ja-JP" b="1" baseline="30000" dirty="0">
                <a:solidFill>
                  <a:srgbClr val="000000"/>
                </a:solidFill>
                <a:cs typeface="Times New Roman" panose="02020603050405020304" pitchFamily="18" charset="0"/>
              </a:rPr>
              <a:t>+</a:t>
            </a:r>
            <a:r>
              <a:rPr lang="en-US" altLang="ja-JP" b="1" dirty="0">
                <a:solidFill>
                  <a:srgbClr val="000000"/>
                </a:solidFill>
                <a:cs typeface="Times New Roman" panose="02020603050405020304" pitchFamily="18" charset="0"/>
              </a:rPr>
              <a:t> c-Si</a:t>
            </a:r>
            <a:r>
              <a:rPr lang="ja-JP" altLang="en-US" b="1" dirty="0">
                <a:solidFill>
                  <a:srgbClr val="000000"/>
                </a:solidFill>
                <a:cs typeface="Times New Roman" panose="02020603050405020304" pitchFamily="18" charset="0"/>
              </a:rPr>
              <a:t>ウエハに</a:t>
            </a:r>
            <a:br>
              <a:rPr lang="en-US" altLang="ja-JP" b="1" dirty="0">
                <a:solidFill>
                  <a:srgbClr val="000000"/>
                </a:solidFill>
                <a:cs typeface="Times New Roman" panose="02020603050405020304" pitchFamily="18" charset="0"/>
              </a:rPr>
            </a:br>
            <a:r>
              <a:rPr lang="ja-JP" altLang="en-US" b="1" dirty="0">
                <a:solidFill>
                  <a:srgbClr val="000000"/>
                </a:solidFill>
                <a:cs typeface="Times New Roman" panose="02020603050405020304" pitchFamily="18" charset="0"/>
              </a:rPr>
              <a:t> 室温で堆積し、</a:t>
            </a:r>
            <a:r>
              <a:rPr lang="ja-JP" altLang="en-US" b="1" dirty="0">
                <a:solidFill>
                  <a:srgbClr val="FF0000"/>
                </a:solidFill>
                <a:cs typeface="Times New Roman" panose="02020603050405020304" pitchFamily="18" charset="0"/>
              </a:rPr>
              <a:t>電気伝導度が </a:t>
            </a:r>
            <a:r>
              <a:rPr lang="en-US" altLang="ja-JP" b="1" dirty="0">
                <a:solidFill>
                  <a:srgbClr val="FF0000"/>
                </a:solidFill>
                <a:cs typeface="Times New Roman" panose="02020603050405020304" pitchFamily="18" charset="0"/>
                <a:sym typeface="Symbol" panose="05050102010706020507" pitchFamily="18" charset="2"/>
              </a:rPr>
              <a:t>10</a:t>
            </a:r>
            <a:r>
              <a:rPr lang="en-US" altLang="ja-JP" b="1" baseline="30000" dirty="0">
                <a:solidFill>
                  <a:srgbClr val="FF0000"/>
                </a:solidFill>
                <a:cs typeface="Times New Roman" panose="02020603050405020304" pitchFamily="18" charset="0"/>
                <a:sym typeface="Symbol" panose="05050102010706020507" pitchFamily="18" charset="2"/>
              </a:rPr>
              <a:t>-3</a:t>
            </a:r>
            <a:r>
              <a:rPr lang="en-US" altLang="ja-JP" b="1" dirty="0">
                <a:solidFill>
                  <a:srgbClr val="FF0000"/>
                </a:solidFill>
                <a:cs typeface="Times New Roman" panose="02020603050405020304" pitchFamily="18" charset="0"/>
                <a:sym typeface="Symbol" panose="05050102010706020507" pitchFamily="18" charset="2"/>
              </a:rPr>
              <a:t> – 10</a:t>
            </a:r>
            <a:r>
              <a:rPr lang="en-US" altLang="ja-JP" b="1" baseline="30000" dirty="0">
                <a:solidFill>
                  <a:srgbClr val="FF0000"/>
                </a:solidFill>
                <a:cs typeface="Times New Roman" panose="02020603050405020304" pitchFamily="18" charset="0"/>
                <a:sym typeface="Symbol" panose="05050102010706020507" pitchFamily="18" charset="2"/>
              </a:rPr>
              <a:t>-6</a:t>
            </a:r>
            <a:r>
              <a:rPr lang="en-US" altLang="ja-JP" b="1" dirty="0">
                <a:solidFill>
                  <a:srgbClr val="FF0000"/>
                </a:solidFill>
                <a:cs typeface="Times New Roman" panose="02020603050405020304" pitchFamily="18" charset="0"/>
                <a:sym typeface="Symbol" panose="05050102010706020507" pitchFamily="18" charset="2"/>
              </a:rPr>
              <a:t> Scm</a:t>
            </a:r>
            <a:r>
              <a:rPr lang="en-US" altLang="ja-JP" b="1" baseline="30000" dirty="0">
                <a:solidFill>
                  <a:srgbClr val="FF0000"/>
                </a:solidFill>
                <a:cs typeface="Times New Roman" panose="02020603050405020304" pitchFamily="18" charset="0"/>
                <a:sym typeface="Symbol" panose="05050102010706020507" pitchFamily="18" charset="2"/>
              </a:rPr>
              <a:t>-1</a:t>
            </a:r>
            <a:r>
              <a:rPr lang="ja-JP" altLang="en-US" b="1" dirty="0">
                <a:solidFill>
                  <a:srgbClr val="FF0000"/>
                </a:solidFill>
                <a:cs typeface="Times New Roman" panose="02020603050405020304" pitchFamily="18" charset="0"/>
                <a:sym typeface="Symbol" panose="05050102010706020507" pitchFamily="18" charset="2"/>
              </a:rPr>
              <a:t> </a:t>
            </a:r>
            <a:r>
              <a:rPr lang="ja-JP" altLang="en-US" b="1" dirty="0">
                <a:solidFill>
                  <a:srgbClr val="000000"/>
                </a:solidFill>
                <a:cs typeface="Times New Roman" panose="02020603050405020304" pitchFamily="18" charset="0"/>
              </a:rPr>
              <a:t>になる条件を探す</a:t>
            </a:r>
            <a:br>
              <a:rPr lang="en-US" altLang="ja-JP" b="1" dirty="0">
                <a:solidFill>
                  <a:srgbClr val="000000"/>
                </a:solidFill>
                <a:cs typeface="Times New Roman" panose="02020603050405020304" pitchFamily="18" charset="0"/>
              </a:rPr>
            </a:br>
            <a:r>
              <a:rPr lang="ja-JP" altLang="en-US" sz="2000" dirty="0">
                <a:solidFill>
                  <a:srgbClr val="000000"/>
                </a:solidFill>
                <a:cs typeface="Times New Roman" panose="02020603050405020304" pitchFamily="18" charset="0"/>
              </a:rPr>
              <a:t>　</a:t>
            </a:r>
            <a:r>
              <a:rPr lang="en-US" altLang="ja-JP" sz="2000" dirty="0">
                <a:solidFill>
                  <a:srgbClr val="000000"/>
                </a:solidFill>
                <a:cs typeface="Times New Roman" panose="02020603050405020304" pitchFamily="18" charset="0"/>
              </a:rPr>
              <a:t>* </a:t>
            </a:r>
            <a:r>
              <a:rPr lang="ja-JP" altLang="en-US" sz="2000" dirty="0">
                <a:solidFill>
                  <a:srgbClr val="000000"/>
                </a:solidFill>
                <a:cs typeface="Times New Roman" panose="02020603050405020304" pitchFamily="18" charset="0"/>
              </a:rPr>
              <a:t>基板加熱は必要ない</a:t>
            </a:r>
            <a:r>
              <a:rPr lang="en-US" altLang="ja-JP" sz="2000" dirty="0">
                <a:solidFill>
                  <a:srgbClr val="000000"/>
                </a:solidFill>
                <a:cs typeface="Times New Roman" panose="02020603050405020304" pitchFamily="18" charset="0"/>
              </a:rPr>
              <a:t> (200</a:t>
            </a:r>
            <a:r>
              <a:rPr lang="en-US" altLang="ja-JP" sz="2000" baseline="30000" dirty="0">
                <a:solidFill>
                  <a:srgbClr val="000000"/>
                </a:solidFill>
                <a:cs typeface="Times New Roman" panose="02020603050405020304" pitchFamily="18" charset="0"/>
              </a:rPr>
              <a:t>o</a:t>
            </a:r>
            <a:r>
              <a:rPr lang="en-US" altLang="ja-JP" sz="2000" dirty="0">
                <a:solidFill>
                  <a:srgbClr val="000000"/>
                </a:solidFill>
                <a:cs typeface="Times New Roman" panose="02020603050405020304" pitchFamily="18" charset="0"/>
              </a:rPr>
              <a:t>C</a:t>
            </a:r>
            <a:r>
              <a:rPr lang="ja-JP" altLang="en-US" sz="2000" dirty="0">
                <a:solidFill>
                  <a:srgbClr val="000000"/>
                </a:solidFill>
                <a:cs typeface="Times New Roman" panose="02020603050405020304" pitchFamily="18" charset="0"/>
              </a:rPr>
              <a:t>付近から結晶成長が始まるので注意</a:t>
            </a:r>
            <a:r>
              <a:rPr lang="en-US" altLang="ja-JP" sz="2000" dirty="0">
                <a:solidFill>
                  <a:srgbClr val="000000"/>
                </a:solidFill>
                <a:cs typeface="Times New Roman" panose="02020603050405020304" pitchFamily="18" charset="0"/>
              </a:rPr>
              <a:t>)</a:t>
            </a:r>
            <a:br>
              <a:rPr lang="en-US" altLang="ja-JP" sz="2000" dirty="0">
                <a:solidFill>
                  <a:srgbClr val="000000"/>
                </a:solidFill>
                <a:cs typeface="Times New Roman" panose="02020603050405020304" pitchFamily="18" charset="0"/>
              </a:rPr>
            </a:br>
            <a:r>
              <a:rPr lang="ja-JP" altLang="en-US" sz="2000" dirty="0">
                <a:solidFill>
                  <a:srgbClr val="000000"/>
                </a:solidFill>
                <a:cs typeface="Times New Roman" panose="02020603050405020304" pitchFamily="18" charset="0"/>
              </a:rPr>
              <a:t>　</a:t>
            </a:r>
            <a:r>
              <a:rPr lang="en-US" altLang="ja-JP" sz="2000" dirty="0">
                <a:solidFill>
                  <a:srgbClr val="000000"/>
                </a:solidFill>
                <a:cs typeface="Times New Roman" panose="02020603050405020304" pitchFamily="18" charset="0"/>
              </a:rPr>
              <a:t>* TFT</a:t>
            </a:r>
            <a:r>
              <a:rPr lang="ja-JP" altLang="en-US" sz="2000" dirty="0">
                <a:solidFill>
                  <a:srgbClr val="000000"/>
                </a:solidFill>
                <a:cs typeface="Times New Roman" panose="02020603050405020304" pitchFamily="18" charset="0"/>
              </a:rPr>
              <a:t>作製時に、チャネル領域はお互いに絶縁したほうがいい</a:t>
            </a:r>
            <a:br>
              <a:rPr lang="en-US" altLang="ja-JP" sz="2000" dirty="0">
                <a:solidFill>
                  <a:srgbClr val="000000"/>
                </a:solidFill>
                <a:cs typeface="Times New Roman" panose="02020603050405020304" pitchFamily="18" charset="0"/>
              </a:rPr>
            </a:br>
            <a:r>
              <a:rPr lang="ja-JP" altLang="en-US" sz="2000" dirty="0">
                <a:solidFill>
                  <a:srgbClr val="000000"/>
                </a:solidFill>
                <a:cs typeface="Times New Roman" panose="02020603050405020304" pitchFamily="18" charset="0"/>
              </a:rPr>
              <a:t>　　  ・リーク電流を下げる、</a:t>
            </a:r>
            <a:r>
              <a:rPr lang="en-US" altLang="ja-JP" sz="2000" dirty="0">
                <a:solidFill>
                  <a:srgbClr val="000000"/>
                </a:solidFill>
                <a:cs typeface="Times New Roman" panose="02020603050405020304" pitchFamily="18" charset="0"/>
              </a:rPr>
              <a:t>S</a:t>
            </a:r>
            <a:r>
              <a:rPr lang="ja-JP" altLang="en-US" sz="2000" dirty="0">
                <a:solidFill>
                  <a:srgbClr val="000000"/>
                </a:solidFill>
                <a:cs typeface="Times New Roman" panose="02020603050405020304" pitchFamily="18" charset="0"/>
              </a:rPr>
              <a:t>値を改善する、見かけ上のバラつきを抑える、</a:t>
            </a:r>
            <a:br>
              <a:rPr lang="en-US" altLang="ja-JP" sz="2000" dirty="0">
                <a:solidFill>
                  <a:srgbClr val="000000"/>
                </a:solidFill>
                <a:cs typeface="Times New Roman" panose="02020603050405020304" pitchFamily="18" charset="0"/>
              </a:rPr>
            </a:br>
            <a:r>
              <a:rPr lang="en-US" altLang="ja-JP" sz="2000" dirty="0">
                <a:solidFill>
                  <a:srgbClr val="000000"/>
                </a:solidFill>
                <a:cs typeface="Times New Roman" panose="02020603050405020304" pitchFamily="18" charset="0"/>
              </a:rPr>
              <a:t>        </a:t>
            </a:r>
            <a:r>
              <a:rPr lang="ja-JP" altLang="en-US" sz="2000" dirty="0">
                <a:solidFill>
                  <a:srgbClr val="000000"/>
                </a:solidFill>
                <a:cs typeface="Times New Roman" panose="02020603050405020304" pitchFamily="18" charset="0"/>
              </a:rPr>
              <a:t> 電流・電荷の周り込みにより移動度を過大評価するのを防ぐ</a:t>
            </a:r>
            <a:br>
              <a:rPr lang="en-US" altLang="ja-JP" sz="2000" dirty="0">
                <a:solidFill>
                  <a:srgbClr val="000000"/>
                </a:solidFill>
                <a:cs typeface="Times New Roman" panose="02020603050405020304" pitchFamily="18" charset="0"/>
              </a:rPr>
            </a:br>
            <a:r>
              <a:rPr lang="ja-JP" altLang="en-US" sz="2000" dirty="0">
                <a:solidFill>
                  <a:srgbClr val="000000"/>
                </a:solidFill>
                <a:cs typeface="Times New Roman" panose="02020603050405020304" pitchFamily="18" charset="0"/>
              </a:rPr>
              <a:t>　</a:t>
            </a:r>
            <a:r>
              <a:rPr lang="en-US" altLang="ja-JP" sz="2000" dirty="0">
                <a:solidFill>
                  <a:srgbClr val="000000"/>
                </a:solidFill>
                <a:cs typeface="Times New Roman" panose="02020603050405020304" pitchFamily="18" charset="0"/>
              </a:rPr>
              <a:t>* </a:t>
            </a:r>
            <a:r>
              <a:rPr lang="ja-JP" altLang="en-US" sz="2000" dirty="0">
                <a:solidFill>
                  <a:srgbClr val="000000"/>
                </a:solidFill>
                <a:cs typeface="Times New Roman" panose="02020603050405020304" pitchFamily="18" charset="0"/>
              </a:rPr>
              <a:t>この段階では製膜条件 </a:t>
            </a:r>
            <a:r>
              <a:rPr lang="en-US" altLang="ja-JP" sz="2000" dirty="0">
                <a:solidFill>
                  <a:srgbClr val="000000"/>
                </a:solidFill>
                <a:cs typeface="Times New Roman" panose="02020603050405020304" pitchFamily="18" charset="0"/>
              </a:rPr>
              <a:t>(RF</a:t>
            </a:r>
            <a:r>
              <a:rPr lang="ja-JP" altLang="en-US" sz="2000" dirty="0">
                <a:solidFill>
                  <a:srgbClr val="000000"/>
                </a:solidFill>
                <a:cs typeface="Times New Roman" panose="02020603050405020304" pitchFamily="18" charset="0"/>
              </a:rPr>
              <a:t>電力</a:t>
            </a:r>
            <a:r>
              <a:rPr lang="en-US" altLang="ja-JP" sz="2000" dirty="0">
                <a:solidFill>
                  <a:srgbClr val="000000"/>
                </a:solidFill>
                <a:cs typeface="Times New Roman" panose="02020603050405020304" pitchFamily="18" charset="0"/>
              </a:rPr>
              <a:t>, P</a:t>
            </a:r>
            <a:r>
              <a:rPr lang="en-US" altLang="ja-JP" sz="2000" baseline="-25000" dirty="0">
                <a:solidFill>
                  <a:srgbClr val="000000"/>
                </a:solidFill>
                <a:cs typeface="Times New Roman" panose="02020603050405020304" pitchFamily="18" charset="0"/>
              </a:rPr>
              <a:t>O2</a:t>
            </a:r>
            <a:r>
              <a:rPr lang="en-US" altLang="ja-JP" sz="2000" dirty="0">
                <a:solidFill>
                  <a:srgbClr val="000000"/>
                </a:solidFill>
                <a:cs typeface="Times New Roman" panose="02020603050405020304" pitchFamily="18" charset="0"/>
              </a:rPr>
              <a:t>) </a:t>
            </a:r>
            <a:r>
              <a:rPr lang="ja-JP" altLang="en-US" sz="2000" dirty="0">
                <a:solidFill>
                  <a:srgbClr val="000000"/>
                </a:solidFill>
                <a:cs typeface="Times New Roman" panose="02020603050405020304" pitchFamily="18" charset="0"/>
              </a:rPr>
              <a:t>はそれほど重要ではない</a:t>
            </a:r>
            <a:br>
              <a:rPr lang="en-US" altLang="ja-JP" sz="2000" dirty="0">
                <a:solidFill>
                  <a:srgbClr val="000000"/>
                </a:solidFill>
                <a:cs typeface="Times New Roman" panose="02020603050405020304" pitchFamily="18" charset="0"/>
              </a:rPr>
            </a:br>
            <a:r>
              <a:rPr lang="en-US" altLang="ja-JP" sz="2000" dirty="0">
                <a:solidFill>
                  <a:srgbClr val="000000"/>
                </a:solidFill>
                <a:cs typeface="Times New Roman" panose="02020603050405020304" pitchFamily="18" charset="0"/>
              </a:rPr>
              <a:t>   * </a:t>
            </a:r>
            <a:r>
              <a:rPr lang="ja-JP" altLang="en-US" sz="2000" dirty="0">
                <a:solidFill>
                  <a:srgbClr val="000000"/>
                </a:solidFill>
                <a:cs typeface="Times New Roman" panose="02020603050405020304" pitchFamily="18" charset="0"/>
              </a:rPr>
              <a:t>真空度が悪い、あるいは汚れた製膜装置でも使える</a:t>
            </a:r>
            <a:endParaRPr lang="en-US" altLang="ja-JP" sz="2000" dirty="0">
              <a:solidFill>
                <a:srgbClr val="000000"/>
              </a:solidFill>
              <a:cs typeface="Times New Roman" panose="02020603050405020304" pitchFamily="18" charset="0"/>
            </a:endParaRPr>
          </a:p>
          <a:p>
            <a:pPr>
              <a:spcBef>
                <a:spcPct val="50000"/>
              </a:spcBef>
              <a:buFontTx/>
              <a:buAutoNum type="arabicPeriod"/>
            </a:pPr>
            <a:r>
              <a:rPr lang="ja-JP" altLang="en-US" b="1" dirty="0">
                <a:solidFill>
                  <a:srgbClr val="FF0000"/>
                </a:solidFill>
                <a:cs typeface="Times New Roman" panose="02020603050405020304" pitchFamily="18" charset="0"/>
              </a:rPr>
              <a:t> 空気あるいは</a:t>
            </a:r>
            <a:r>
              <a:rPr lang="en-US" altLang="ja-JP" b="1" dirty="0">
                <a:solidFill>
                  <a:srgbClr val="FF0000"/>
                </a:solidFill>
                <a:cs typeface="Times New Roman" panose="02020603050405020304" pitchFamily="18" charset="0"/>
              </a:rPr>
              <a:t> O</a:t>
            </a:r>
            <a:r>
              <a:rPr lang="en-US" altLang="ja-JP" b="1" baseline="-25000" dirty="0">
                <a:solidFill>
                  <a:srgbClr val="FF0000"/>
                </a:solidFill>
                <a:cs typeface="Times New Roman" panose="02020603050405020304" pitchFamily="18" charset="0"/>
              </a:rPr>
              <a:t>2</a:t>
            </a:r>
            <a:r>
              <a:rPr lang="en-US" altLang="ja-JP" b="1" dirty="0">
                <a:solidFill>
                  <a:srgbClr val="FF0000"/>
                </a:solidFill>
                <a:cs typeface="Times New Roman" panose="02020603050405020304" pitchFamily="18" charset="0"/>
              </a:rPr>
              <a:t> </a:t>
            </a:r>
            <a:r>
              <a:rPr lang="ja-JP" altLang="en-US" b="1" dirty="0">
                <a:solidFill>
                  <a:srgbClr val="FF0000"/>
                </a:solidFill>
                <a:cs typeface="Times New Roman" panose="02020603050405020304" pitchFamily="18" charset="0"/>
              </a:rPr>
              <a:t>中で </a:t>
            </a:r>
            <a:r>
              <a:rPr lang="en-US" altLang="ja-JP" b="1" dirty="0">
                <a:solidFill>
                  <a:srgbClr val="FF0000"/>
                </a:solidFill>
                <a:cs typeface="Times New Roman" panose="02020603050405020304" pitchFamily="18" charset="0"/>
              </a:rPr>
              <a:t>300 ~ 400 </a:t>
            </a:r>
            <a:r>
              <a:rPr lang="en-US" altLang="ja-JP" b="1" baseline="30000" dirty="0" err="1">
                <a:solidFill>
                  <a:srgbClr val="FF0000"/>
                </a:solidFill>
                <a:cs typeface="Times New Roman" panose="02020603050405020304" pitchFamily="18" charset="0"/>
              </a:rPr>
              <a:t>o</a:t>
            </a:r>
            <a:r>
              <a:rPr lang="en-US" altLang="ja-JP" b="1" dirty="0" err="1">
                <a:solidFill>
                  <a:srgbClr val="FF0000"/>
                </a:solidFill>
                <a:cs typeface="Times New Roman" panose="02020603050405020304" pitchFamily="18" charset="0"/>
              </a:rPr>
              <a:t>C</a:t>
            </a:r>
            <a:r>
              <a:rPr lang="ja-JP" altLang="en-US" b="1" dirty="0">
                <a:solidFill>
                  <a:srgbClr val="FF0000"/>
                </a:solidFill>
                <a:cs typeface="Times New Roman" panose="02020603050405020304" pitchFamily="18" charset="0"/>
              </a:rPr>
              <a:t>で熱処理する</a:t>
            </a:r>
            <a:br>
              <a:rPr lang="en-US" altLang="ja-JP" b="1" dirty="0">
                <a:solidFill>
                  <a:srgbClr val="FF0000"/>
                </a:solidFill>
                <a:cs typeface="Times New Roman" panose="02020603050405020304" pitchFamily="18" charset="0"/>
              </a:rPr>
            </a:br>
            <a:r>
              <a:rPr lang="ja-JP" altLang="en-US" dirty="0">
                <a:solidFill>
                  <a:srgbClr val="000000"/>
                </a:solidFill>
                <a:cs typeface="Times New Roman" panose="02020603050405020304" pitchFamily="18" charset="0"/>
              </a:rPr>
              <a:t>  </a:t>
            </a:r>
            <a:r>
              <a:rPr lang="en-US" altLang="ja-JP" dirty="0">
                <a:solidFill>
                  <a:srgbClr val="000000"/>
                </a:solidFill>
                <a:cs typeface="Times New Roman" panose="02020603050405020304" pitchFamily="18" charset="0"/>
              </a:rPr>
              <a:t>* </a:t>
            </a:r>
            <a:r>
              <a:rPr lang="ja-JP" altLang="en-US" dirty="0">
                <a:solidFill>
                  <a:srgbClr val="000000"/>
                </a:solidFill>
                <a:cs typeface="Times New Roman" panose="02020603050405020304" pitchFamily="18" charset="0"/>
              </a:rPr>
              <a:t>酸化を防ぐため、熱処理後に電極を形成する方が良い</a:t>
            </a:r>
            <a:endParaRPr lang="en-US" altLang="ja-JP" sz="2000" dirty="0">
              <a:solidFill>
                <a:srgbClr val="000000"/>
              </a:solidFill>
              <a:cs typeface="Times New Roman" panose="02020603050405020304" pitchFamily="18" charset="0"/>
            </a:endParaRPr>
          </a:p>
          <a:p>
            <a:pPr>
              <a:spcBef>
                <a:spcPct val="50000"/>
              </a:spcBef>
              <a:buFontTx/>
              <a:buAutoNum type="arabicPeriod"/>
            </a:pPr>
            <a:r>
              <a:rPr lang="en-US" altLang="ja-JP" b="1" dirty="0">
                <a:solidFill>
                  <a:srgbClr val="000000"/>
                </a:solidFill>
                <a:cs typeface="Times New Roman" panose="02020603050405020304" pitchFamily="18" charset="0"/>
              </a:rPr>
              <a:t> </a:t>
            </a:r>
            <a:r>
              <a:rPr lang="en-US" altLang="ja-JP" b="1" dirty="0" err="1">
                <a:solidFill>
                  <a:srgbClr val="000000"/>
                </a:solidFill>
                <a:cs typeface="Times New Roman" panose="02020603050405020304" pitchFamily="18" charset="0"/>
              </a:rPr>
              <a:t>Ti</a:t>
            </a:r>
            <a:r>
              <a:rPr lang="en-US" altLang="ja-JP" b="1" dirty="0">
                <a:solidFill>
                  <a:srgbClr val="000000"/>
                </a:solidFill>
                <a:cs typeface="Times New Roman" panose="02020603050405020304" pitchFamily="18" charset="0"/>
              </a:rPr>
              <a:t>,</a:t>
            </a:r>
            <a:r>
              <a:rPr lang="ja-JP" altLang="en-US" b="1" dirty="0">
                <a:solidFill>
                  <a:srgbClr val="000000"/>
                </a:solidFill>
                <a:cs typeface="Times New Roman" panose="02020603050405020304" pitchFamily="18" charset="0"/>
              </a:rPr>
              <a:t> </a:t>
            </a:r>
            <a:r>
              <a:rPr lang="en-US" altLang="ja-JP" b="1" dirty="0">
                <a:solidFill>
                  <a:srgbClr val="000000"/>
                </a:solidFill>
                <a:cs typeface="Times New Roman" panose="02020603050405020304" pitchFamily="18" charset="0"/>
              </a:rPr>
              <a:t>(</a:t>
            </a:r>
            <a:r>
              <a:rPr lang="en-US" altLang="ja-JP" b="1" dirty="0" err="1">
                <a:solidFill>
                  <a:srgbClr val="000000"/>
                </a:solidFill>
                <a:cs typeface="Times New Roman" panose="02020603050405020304" pitchFamily="18" charset="0"/>
              </a:rPr>
              <a:t>Au,Al</a:t>
            </a:r>
            <a:r>
              <a:rPr lang="en-US" altLang="ja-JP" b="1" dirty="0">
                <a:solidFill>
                  <a:srgbClr val="000000"/>
                </a:solidFill>
                <a:cs typeface="Times New Roman" panose="02020603050405020304" pitchFamily="18" charset="0"/>
              </a:rPr>
              <a:t>)/Ti,</a:t>
            </a:r>
            <a:r>
              <a:rPr lang="ja-JP" altLang="en-US" b="1" dirty="0">
                <a:solidFill>
                  <a:srgbClr val="000000"/>
                </a:solidFill>
                <a:cs typeface="Times New Roman" panose="02020603050405020304" pitchFamily="18" charset="0"/>
              </a:rPr>
              <a:t> </a:t>
            </a:r>
            <a:r>
              <a:rPr lang="en-US" altLang="ja-JP" b="1" dirty="0">
                <a:solidFill>
                  <a:srgbClr val="000000"/>
                </a:solidFill>
                <a:cs typeface="Times New Roman" panose="02020603050405020304" pitchFamily="18" charset="0"/>
              </a:rPr>
              <a:t>ITO</a:t>
            </a:r>
            <a:r>
              <a:rPr lang="ja-JP" altLang="en-US" b="1" dirty="0">
                <a:solidFill>
                  <a:srgbClr val="000000"/>
                </a:solidFill>
                <a:cs typeface="Times New Roman" panose="02020603050405020304" pitchFamily="18" charset="0"/>
              </a:rPr>
              <a:t> などで </a:t>
            </a:r>
            <a:r>
              <a:rPr lang="en-US" altLang="ja-JP" b="1" dirty="0">
                <a:solidFill>
                  <a:srgbClr val="000000"/>
                </a:solidFill>
                <a:cs typeface="Times New Roman" panose="02020603050405020304" pitchFamily="18" charset="0"/>
              </a:rPr>
              <a:t>Source/Drain</a:t>
            </a:r>
            <a:r>
              <a:rPr lang="ja-JP" altLang="en-US" b="1" dirty="0">
                <a:solidFill>
                  <a:srgbClr val="000000"/>
                </a:solidFill>
                <a:cs typeface="Times New Roman" panose="02020603050405020304" pitchFamily="18" charset="0"/>
              </a:rPr>
              <a:t>電極を作製する</a:t>
            </a:r>
            <a:br>
              <a:rPr lang="en-US" altLang="ja-JP" b="1" dirty="0">
                <a:solidFill>
                  <a:srgbClr val="000000"/>
                </a:solidFill>
                <a:cs typeface="Times New Roman" panose="02020603050405020304" pitchFamily="18" charset="0"/>
              </a:rPr>
            </a:br>
            <a:r>
              <a:rPr lang="ja-JP" altLang="en-US" sz="2000" dirty="0">
                <a:solidFill>
                  <a:srgbClr val="000000"/>
                </a:solidFill>
                <a:cs typeface="Times New Roman" panose="02020603050405020304" pitchFamily="18" charset="0"/>
              </a:rPr>
              <a:t>　</a:t>
            </a:r>
            <a:r>
              <a:rPr lang="en-US" altLang="ja-JP" sz="2000" dirty="0">
                <a:solidFill>
                  <a:srgbClr val="000000"/>
                </a:solidFill>
                <a:cs typeface="Times New Roman" panose="02020603050405020304" pitchFamily="18" charset="0"/>
              </a:rPr>
              <a:t>* P/N</a:t>
            </a:r>
            <a:r>
              <a:rPr lang="ja-JP" altLang="en-US" sz="2000" dirty="0">
                <a:solidFill>
                  <a:srgbClr val="000000"/>
                </a:solidFill>
                <a:cs typeface="Times New Roman" panose="02020603050405020304" pitchFamily="18" charset="0"/>
              </a:rPr>
              <a:t>接合を作る必要はない</a:t>
            </a:r>
            <a:r>
              <a:rPr lang="en-US" altLang="ja-JP" sz="2000" dirty="0">
                <a:solidFill>
                  <a:srgbClr val="000000"/>
                </a:solidFill>
                <a:cs typeface="Times New Roman" panose="02020603050405020304" pitchFamily="18" charset="0"/>
              </a:rPr>
              <a:t> (a-IGZO TFTs</a:t>
            </a:r>
            <a:r>
              <a:rPr lang="ja-JP" altLang="en-US" sz="2000" dirty="0">
                <a:solidFill>
                  <a:srgbClr val="000000"/>
                </a:solidFill>
                <a:cs typeface="Times New Roman" panose="02020603050405020304" pitchFamily="18" charset="0"/>
              </a:rPr>
              <a:t>では正孔電流は流れない</a:t>
            </a:r>
            <a:r>
              <a:rPr lang="en-US" altLang="ja-JP" sz="20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6378570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524000" y="0"/>
            <a:ext cx="9144000" cy="9906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3600" b="1">
                <a:solidFill>
                  <a:srgbClr val="0000FF"/>
                </a:solidFill>
              </a:rPr>
              <a:t>膜組成</a:t>
            </a:r>
          </a:p>
        </p:txBody>
      </p:sp>
      <p:sp>
        <p:nvSpPr>
          <p:cNvPr id="267267" name="Text Box 3"/>
          <p:cNvSpPr txBox="1">
            <a:spLocks noChangeArrowheads="1"/>
          </p:cNvSpPr>
          <p:nvPr/>
        </p:nvSpPr>
        <p:spPr bwMode="auto">
          <a:xfrm>
            <a:off x="1847528" y="739725"/>
            <a:ext cx="838054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2400" b="1" dirty="0">
                <a:solidFill>
                  <a:srgbClr val="000000"/>
                </a:solidFill>
              </a:rPr>
              <a:t>ターゲット</a:t>
            </a:r>
            <a:r>
              <a:rPr lang="en-US" altLang="ja-JP" sz="2400" b="1" dirty="0">
                <a:solidFill>
                  <a:srgbClr val="000000"/>
                </a:solidFill>
              </a:rPr>
              <a:t>: InGaZnO</a:t>
            </a:r>
            <a:r>
              <a:rPr lang="en-US" altLang="ja-JP" sz="2400" b="1" baseline="-25000" dirty="0">
                <a:solidFill>
                  <a:srgbClr val="000000"/>
                </a:solidFill>
              </a:rPr>
              <a:t>4</a:t>
            </a:r>
            <a:r>
              <a:rPr lang="ja-JP" altLang="en-US" sz="2400" b="1" dirty="0">
                <a:solidFill>
                  <a:srgbClr val="000000"/>
                </a:solidFill>
              </a:rPr>
              <a:t>焼結体</a:t>
            </a:r>
          </a:p>
          <a:p>
            <a:pPr>
              <a:spcBef>
                <a:spcPct val="0"/>
              </a:spcBef>
              <a:buNone/>
            </a:pPr>
            <a:r>
              <a:rPr lang="ja-JP" altLang="en-US" sz="2400" b="1" dirty="0">
                <a:solidFill>
                  <a:srgbClr val="0000FF"/>
                </a:solidFill>
              </a:rPr>
              <a:t>           　　</a:t>
            </a:r>
            <a:r>
              <a:rPr lang="ja-JP" altLang="en-US" sz="2400" b="1" dirty="0">
                <a:solidFill>
                  <a:srgbClr val="3333CC"/>
                </a:solidFill>
              </a:rPr>
              <a:t>			</a:t>
            </a:r>
            <a:r>
              <a:rPr lang="en-US" altLang="ja-JP" sz="2400" b="1" dirty="0" err="1">
                <a:solidFill>
                  <a:srgbClr val="3333CC"/>
                </a:solidFill>
              </a:rPr>
              <a:t>In:Ga:Zn</a:t>
            </a:r>
            <a:r>
              <a:rPr lang="en-US" altLang="ja-JP" sz="2400" b="1" dirty="0">
                <a:solidFill>
                  <a:srgbClr val="3333CC"/>
                </a:solidFill>
              </a:rPr>
              <a:t>     [H] 	    </a:t>
            </a:r>
            <a:r>
              <a:rPr lang="en-US" altLang="ja-JP" sz="2400" b="1" dirty="0">
                <a:solidFill>
                  <a:srgbClr val="3333CC"/>
                </a:solidFill>
                <a:sym typeface="Symbol" panose="05050102010706020507" pitchFamily="18" charset="2"/>
              </a:rPr>
              <a:t></a:t>
            </a:r>
            <a:r>
              <a:rPr lang="en-US" altLang="ja-JP" sz="2400" b="1" baseline="-25000" dirty="0">
                <a:solidFill>
                  <a:srgbClr val="3333CC"/>
                </a:solidFill>
                <a:sym typeface="Symbol" panose="05050102010706020507" pitchFamily="18" charset="2"/>
              </a:rPr>
              <a:t>FE</a:t>
            </a:r>
            <a:endParaRPr lang="en-US" altLang="ja-JP" sz="2400" b="1" dirty="0">
              <a:solidFill>
                <a:srgbClr val="3333CC"/>
              </a:solidFill>
              <a:sym typeface="Symbol" panose="05050102010706020507" pitchFamily="18" charset="2"/>
            </a:endParaRPr>
          </a:p>
          <a:p>
            <a:pPr>
              <a:spcBef>
                <a:spcPct val="0"/>
              </a:spcBef>
              <a:buNone/>
            </a:pPr>
            <a:r>
              <a:rPr lang="en-US" altLang="ja-JP" sz="2400" b="1" dirty="0">
                <a:solidFill>
                  <a:srgbClr val="3333CC"/>
                </a:solidFill>
                <a:sym typeface="Symbol" panose="05050102010706020507" pitchFamily="18" charset="2"/>
              </a:rPr>
              <a:t>                                                                     </a:t>
            </a:r>
            <a:r>
              <a:rPr lang="en-US" altLang="ja-JP" sz="2400" b="1" dirty="0">
                <a:solidFill>
                  <a:srgbClr val="3333CC"/>
                </a:solidFill>
              </a:rPr>
              <a:t> (cm</a:t>
            </a:r>
            <a:r>
              <a:rPr lang="en-US" altLang="ja-JP" sz="2400" b="1" baseline="30000" dirty="0">
                <a:solidFill>
                  <a:srgbClr val="3333CC"/>
                </a:solidFill>
              </a:rPr>
              <a:t>-3</a:t>
            </a:r>
            <a:r>
              <a:rPr lang="en-US" altLang="ja-JP" sz="2400" b="1" dirty="0">
                <a:solidFill>
                  <a:srgbClr val="3333CC"/>
                </a:solidFill>
              </a:rPr>
              <a:t>)</a:t>
            </a:r>
            <a:r>
              <a:rPr lang="en-US" altLang="ja-JP" sz="2400" b="1" dirty="0">
                <a:solidFill>
                  <a:srgbClr val="3333CC"/>
                </a:solidFill>
                <a:sym typeface="Symbol" panose="05050102010706020507" pitchFamily="18" charset="2"/>
              </a:rPr>
              <a:t>        (cm</a:t>
            </a:r>
            <a:r>
              <a:rPr lang="en-US" altLang="ja-JP" sz="2400" b="1" baseline="30000" dirty="0">
                <a:solidFill>
                  <a:srgbClr val="3333CC"/>
                </a:solidFill>
                <a:sym typeface="Symbol" panose="05050102010706020507" pitchFamily="18" charset="2"/>
              </a:rPr>
              <a:t>2</a:t>
            </a:r>
            <a:r>
              <a:rPr lang="en-US" altLang="ja-JP" sz="2400" b="1" dirty="0">
                <a:solidFill>
                  <a:srgbClr val="3333CC"/>
                </a:solidFill>
                <a:sym typeface="Symbol" panose="05050102010706020507" pitchFamily="18" charset="2"/>
              </a:rPr>
              <a:t>/Vs)</a:t>
            </a:r>
            <a:br>
              <a:rPr lang="en-US" altLang="ja-JP" sz="2400" b="1" dirty="0">
                <a:solidFill>
                  <a:srgbClr val="3333CC"/>
                </a:solidFill>
              </a:rPr>
            </a:br>
            <a:r>
              <a:rPr lang="en-US" altLang="ja-JP" sz="2400" b="1" dirty="0">
                <a:solidFill>
                  <a:srgbClr val="000000"/>
                </a:solidFill>
              </a:rPr>
              <a:t>(</a:t>
            </a:r>
            <a:r>
              <a:rPr lang="ja-JP" altLang="en-US" sz="2400" b="1" dirty="0">
                <a:solidFill>
                  <a:srgbClr val="000000"/>
                </a:solidFill>
              </a:rPr>
              <a:t>ターゲット焼結体</a:t>
            </a:r>
            <a:r>
              <a:rPr lang="en-US" altLang="ja-JP" sz="2400" b="1" dirty="0">
                <a:solidFill>
                  <a:srgbClr val="000000"/>
                </a:solidFill>
              </a:rPr>
              <a:t>)		1: 1.0: </a:t>
            </a:r>
            <a:r>
              <a:rPr lang="en-US" altLang="ja-JP" sz="2400" b="1" dirty="0">
                <a:solidFill>
                  <a:srgbClr val="FF0000"/>
                </a:solidFill>
              </a:rPr>
              <a:t>1.0</a:t>
            </a:r>
            <a:br>
              <a:rPr lang="en-US" altLang="ja-JP" sz="2400" b="1" dirty="0">
                <a:solidFill>
                  <a:srgbClr val="000000"/>
                </a:solidFill>
              </a:rPr>
            </a:br>
            <a:r>
              <a:rPr lang="ja-JP" altLang="en-US" sz="2400" b="1" dirty="0">
                <a:solidFill>
                  <a:srgbClr val="0000FF"/>
                </a:solidFill>
              </a:rPr>
              <a:t>パルスレーザー堆積法</a:t>
            </a:r>
            <a:r>
              <a:rPr lang="ja-JP" altLang="en-US" sz="2400" b="1" dirty="0">
                <a:solidFill>
                  <a:srgbClr val="000000"/>
                </a:solidFill>
              </a:rPr>
              <a:t>	</a:t>
            </a:r>
            <a:r>
              <a:rPr lang="en-US" altLang="ja-JP" sz="2400" b="1" dirty="0">
                <a:solidFill>
                  <a:srgbClr val="000000"/>
                </a:solidFill>
              </a:rPr>
              <a:t>1: 1.0: </a:t>
            </a:r>
            <a:r>
              <a:rPr lang="en-US" altLang="ja-JP" sz="2400" b="1" dirty="0">
                <a:solidFill>
                  <a:srgbClr val="FF0000"/>
                </a:solidFill>
              </a:rPr>
              <a:t>0.8</a:t>
            </a:r>
            <a:r>
              <a:rPr lang="en-US" altLang="ja-JP" sz="2400" b="1" dirty="0">
                <a:solidFill>
                  <a:srgbClr val="000000"/>
                </a:solidFill>
              </a:rPr>
              <a:t>     10</a:t>
            </a:r>
            <a:r>
              <a:rPr lang="en-US" altLang="ja-JP" sz="2400" b="1" baseline="30000" dirty="0">
                <a:solidFill>
                  <a:srgbClr val="000000"/>
                </a:solidFill>
              </a:rPr>
              <a:t>20</a:t>
            </a:r>
            <a:r>
              <a:rPr lang="en-US" altLang="ja-JP" sz="2400" b="1" dirty="0">
                <a:solidFill>
                  <a:srgbClr val="000000"/>
                </a:solidFill>
              </a:rPr>
              <a:t>~10</a:t>
            </a:r>
            <a:r>
              <a:rPr lang="en-US" altLang="ja-JP" sz="2400" b="1" baseline="30000" dirty="0">
                <a:solidFill>
                  <a:srgbClr val="000000"/>
                </a:solidFill>
              </a:rPr>
              <a:t>21</a:t>
            </a:r>
            <a:r>
              <a:rPr lang="en-US" altLang="ja-JP" sz="2400" b="1" dirty="0">
                <a:solidFill>
                  <a:srgbClr val="000000"/>
                </a:solidFill>
              </a:rPr>
              <a:t>     </a:t>
            </a:r>
            <a:r>
              <a:rPr lang="en-US" altLang="ja-JP" sz="2400" b="1" dirty="0">
                <a:solidFill>
                  <a:srgbClr val="000000"/>
                </a:solidFill>
                <a:sym typeface="Symbol" panose="05050102010706020507" pitchFamily="18" charset="2"/>
              </a:rPr>
              <a:t>10</a:t>
            </a:r>
            <a:endParaRPr lang="en-US" altLang="ja-JP" sz="2400" b="1" dirty="0">
              <a:solidFill>
                <a:srgbClr val="000000"/>
              </a:solidFill>
            </a:endParaRPr>
          </a:p>
          <a:p>
            <a:pPr>
              <a:spcBef>
                <a:spcPct val="0"/>
              </a:spcBef>
              <a:buNone/>
            </a:pPr>
            <a:r>
              <a:rPr lang="en-US" altLang="ja-JP" sz="2400" b="1" dirty="0">
                <a:solidFill>
                  <a:srgbClr val="0000FF"/>
                </a:solidFill>
              </a:rPr>
              <a:t>STD RF</a:t>
            </a:r>
            <a:r>
              <a:rPr lang="ja-JP" altLang="en-US" sz="2400" b="1" dirty="0">
                <a:solidFill>
                  <a:srgbClr val="0000FF"/>
                </a:solidFill>
              </a:rPr>
              <a:t> </a:t>
            </a:r>
            <a:r>
              <a:rPr lang="en-US" altLang="ja-JP" sz="2400" b="1" dirty="0">
                <a:solidFill>
                  <a:srgbClr val="0000FF"/>
                </a:solidFill>
              </a:rPr>
              <a:t>MS			</a:t>
            </a:r>
            <a:r>
              <a:rPr lang="en-US" altLang="ja-JP" sz="2400" b="1" dirty="0">
                <a:solidFill>
                  <a:srgbClr val="000000"/>
                </a:solidFill>
              </a:rPr>
              <a:t>1: 0.9: </a:t>
            </a:r>
            <a:r>
              <a:rPr lang="en-US" altLang="ja-JP" sz="2400" b="1" dirty="0">
                <a:solidFill>
                  <a:srgbClr val="FF0000"/>
                </a:solidFill>
              </a:rPr>
              <a:t>0.6</a:t>
            </a:r>
            <a:r>
              <a:rPr lang="en-US" altLang="ja-JP" sz="2400" b="1" dirty="0">
                <a:solidFill>
                  <a:srgbClr val="000000"/>
                </a:solidFill>
              </a:rPr>
              <a:t>     10</a:t>
            </a:r>
            <a:r>
              <a:rPr lang="en-US" altLang="ja-JP" sz="2400" b="1" baseline="30000" dirty="0">
                <a:solidFill>
                  <a:srgbClr val="000000"/>
                </a:solidFill>
              </a:rPr>
              <a:t>20</a:t>
            </a:r>
            <a:r>
              <a:rPr lang="en-US" altLang="ja-JP" sz="2400" b="1" dirty="0">
                <a:solidFill>
                  <a:srgbClr val="000000"/>
                </a:solidFill>
              </a:rPr>
              <a:t>~10</a:t>
            </a:r>
            <a:r>
              <a:rPr lang="en-US" altLang="ja-JP" sz="2400" b="1" baseline="30000" dirty="0">
                <a:solidFill>
                  <a:srgbClr val="000000"/>
                </a:solidFill>
              </a:rPr>
              <a:t>21</a:t>
            </a:r>
            <a:r>
              <a:rPr lang="en-US" altLang="ja-JP" sz="2400" b="1" dirty="0">
                <a:solidFill>
                  <a:srgbClr val="000000"/>
                </a:solidFill>
              </a:rPr>
              <a:t>     </a:t>
            </a:r>
            <a:r>
              <a:rPr lang="en-US" altLang="ja-JP" sz="2400" b="1" dirty="0">
                <a:solidFill>
                  <a:srgbClr val="000000"/>
                </a:solidFill>
                <a:sym typeface="Symbol" panose="05050102010706020507" pitchFamily="18" charset="2"/>
              </a:rPr>
              <a:t>12</a:t>
            </a:r>
          </a:p>
          <a:p>
            <a:pPr>
              <a:spcBef>
                <a:spcPct val="0"/>
              </a:spcBef>
              <a:buNone/>
            </a:pPr>
            <a:r>
              <a:rPr lang="en-US" altLang="ja-JP" sz="2400" b="1" dirty="0">
                <a:solidFill>
                  <a:srgbClr val="000000"/>
                </a:solidFill>
                <a:sym typeface="Symbol" panose="05050102010706020507" pitchFamily="18" charset="2"/>
              </a:rPr>
              <a:t>       P</a:t>
            </a:r>
            <a:r>
              <a:rPr lang="en-US" altLang="ja-JP" sz="2400" b="1" baseline="-25000" dirty="0">
                <a:solidFill>
                  <a:srgbClr val="000000"/>
                </a:solidFill>
                <a:sym typeface="Symbol" panose="05050102010706020507" pitchFamily="18" charset="2"/>
              </a:rPr>
              <a:t>O2</a:t>
            </a:r>
            <a:r>
              <a:rPr lang="en-US" altLang="ja-JP" sz="2400" b="1" dirty="0">
                <a:solidFill>
                  <a:srgbClr val="000000"/>
                </a:solidFill>
                <a:sym typeface="Symbol" panose="05050102010706020507" pitchFamily="18" charset="2"/>
              </a:rPr>
              <a:t> =   1 Pa		1: 0.8: 0.55</a:t>
            </a:r>
          </a:p>
          <a:p>
            <a:pPr>
              <a:spcBef>
                <a:spcPct val="0"/>
              </a:spcBef>
              <a:buNone/>
            </a:pPr>
            <a:r>
              <a:rPr lang="en-US" altLang="ja-JP" sz="2400" b="1" dirty="0">
                <a:solidFill>
                  <a:srgbClr val="000000"/>
                </a:solidFill>
                <a:sym typeface="Symbol" panose="05050102010706020507" pitchFamily="18" charset="2"/>
              </a:rPr>
              <a:t>       P</a:t>
            </a:r>
            <a:r>
              <a:rPr lang="en-US" altLang="ja-JP" sz="2400" b="1" baseline="-25000" dirty="0">
                <a:solidFill>
                  <a:srgbClr val="000000"/>
                </a:solidFill>
                <a:sym typeface="Symbol" panose="05050102010706020507" pitchFamily="18" charset="2"/>
              </a:rPr>
              <a:t>O2</a:t>
            </a:r>
            <a:r>
              <a:rPr lang="en-US" altLang="ja-JP" sz="2400" b="1" dirty="0">
                <a:solidFill>
                  <a:srgbClr val="000000"/>
                </a:solidFill>
                <a:sym typeface="Symbol" panose="05050102010706020507" pitchFamily="18" charset="2"/>
              </a:rPr>
              <a:t> = 10 Pa		1: 0.9: 0.6</a:t>
            </a:r>
          </a:p>
          <a:p>
            <a:pPr>
              <a:spcBef>
                <a:spcPct val="0"/>
              </a:spcBef>
              <a:buNone/>
            </a:pPr>
            <a:r>
              <a:rPr lang="ja-JP" altLang="en-US" sz="2400" b="1" dirty="0">
                <a:solidFill>
                  <a:srgbClr val="000000"/>
                </a:solidFill>
                <a:sym typeface="Symbol" panose="05050102010706020507" pitchFamily="18" charset="2"/>
              </a:rPr>
              <a:t>　</a:t>
            </a:r>
            <a:r>
              <a:rPr lang="ja-JP" altLang="en-US" sz="2400" b="1" dirty="0">
                <a:solidFill>
                  <a:srgbClr val="FF0000"/>
                </a:solidFill>
                <a:sym typeface="Symbol" panose="05050102010706020507" pitchFamily="18" charset="2"/>
              </a:rPr>
              <a:t>膜中不純物水素のため、</a:t>
            </a:r>
            <a:r>
              <a:rPr lang="en-US" altLang="ja-JP" sz="2400" b="1" dirty="0">
                <a:solidFill>
                  <a:srgbClr val="FF0000"/>
                </a:solidFill>
                <a:sym typeface="Symbol" panose="05050102010706020507" pitchFamily="18" charset="2"/>
              </a:rPr>
              <a:t>Zn</a:t>
            </a:r>
            <a:r>
              <a:rPr lang="ja-JP" altLang="en-US" sz="2400" b="1" dirty="0">
                <a:solidFill>
                  <a:srgbClr val="FF0000"/>
                </a:solidFill>
                <a:sym typeface="Symbol" panose="05050102010706020507" pitchFamily="18" charset="2"/>
              </a:rPr>
              <a:t>が揮発しやすい</a:t>
            </a:r>
            <a:endParaRPr lang="en-US" altLang="ja-JP" sz="2400" b="1" dirty="0">
              <a:solidFill>
                <a:srgbClr val="FF0000"/>
              </a:solidFill>
              <a:sym typeface="Symbol" panose="05050102010706020507" pitchFamily="18" charset="2"/>
            </a:endParaRPr>
          </a:p>
          <a:p>
            <a:pPr>
              <a:spcBef>
                <a:spcPct val="0"/>
              </a:spcBef>
              <a:buNone/>
            </a:pPr>
            <a:r>
              <a:rPr lang="ja-JP" altLang="en-US" sz="2400" b="1" dirty="0">
                <a:solidFill>
                  <a:srgbClr val="FF0000"/>
                </a:solidFill>
                <a:sym typeface="Symbol" panose="05050102010706020507" pitchFamily="18" charset="2"/>
              </a:rPr>
              <a:t>　</a:t>
            </a:r>
            <a:r>
              <a:rPr lang="en-US" altLang="ja-JP" sz="2400" b="1" dirty="0">
                <a:solidFill>
                  <a:srgbClr val="FF0000"/>
                </a:solidFill>
                <a:sym typeface="Symbol" panose="05050102010706020507" pitchFamily="18" charset="2"/>
              </a:rPr>
              <a:t>In</a:t>
            </a:r>
            <a:r>
              <a:rPr lang="ja-JP" altLang="en-US" sz="2400" b="1" dirty="0">
                <a:solidFill>
                  <a:srgbClr val="FF0000"/>
                </a:solidFill>
                <a:sym typeface="Symbol" panose="05050102010706020507" pitchFamily="18" charset="2"/>
              </a:rPr>
              <a:t>組成が増えるため、スパッタ</a:t>
            </a:r>
            <a:r>
              <a:rPr lang="en-US" altLang="ja-JP" sz="2400" b="1" dirty="0">
                <a:solidFill>
                  <a:srgbClr val="FF0000"/>
                </a:solidFill>
                <a:sym typeface="Symbol" panose="05050102010706020507" pitchFamily="18" charset="2"/>
              </a:rPr>
              <a:t>a-IGZO</a:t>
            </a:r>
            <a:r>
              <a:rPr lang="ja-JP" altLang="en-US" sz="2400" b="1" dirty="0">
                <a:solidFill>
                  <a:srgbClr val="FF0000"/>
                </a:solidFill>
                <a:sym typeface="Symbol" panose="05050102010706020507" pitchFamily="18" charset="2"/>
              </a:rPr>
              <a:t>の移動度は高い</a:t>
            </a:r>
            <a:r>
              <a:rPr lang="en-US" altLang="ja-JP" sz="2400" b="1" dirty="0">
                <a:solidFill>
                  <a:srgbClr val="FF0000"/>
                </a:solidFill>
                <a:sym typeface="Symbol" panose="05050102010706020507" pitchFamily="18" charset="2"/>
              </a:rPr>
              <a:t>	</a:t>
            </a:r>
          </a:p>
          <a:p>
            <a:pPr>
              <a:spcBef>
                <a:spcPct val="0"/>
              </a:spcBef>
              <a:buNone/>
            </a:pPr>
            <a:r>
              <a:rPr lang="en-US" altLang="ja-JP" sz="2400" b="1" dirty="0">
                <a:solidFill>
                  <a:srgbClr val="0000FF"/>
                </a:solidFill>
                <a:sym typeface="Symbol" panose="05050102010706020507" pitchFamily="18" charset="2"/>
              </a:rPr>
              <a:t>UHV</a:t>
            </a:r>
            <a:r>
              <a:rPr lang="ja-JP" altLang="en-US" sz="2400" b="1" dirty="0">
                <a:solidFill>
                  <a:srgbClr val="0000FF"/>
                </a:solidFill>
                <a:sym typeface="Symbol" panose="05050102010706020507" pitchFamily="18" charset="2"/>
              </a:rPr>
              <a:t> </a:t>
            </a:r>
            <a:r>
              <a:rPr lang="en-US" altLang="ja-JP" sz="2400" b="1" dirty="0">
                <a:solidFill>
                  <a:srgbClr val="0000FF"/>
                </a:solidFill>
                <a:sym typeface="Symbol" panose="05050102010706020507" pitchFamily="18" charset="2"/>
              </a:rPr>
              <a:t>RF MS (70 W)	</a:t>
            </a:r>
            <a:r>
              <a:rPr lang="en-US" altLang="ja-JP" sz="2400" b="1" dirty="0">
                <a:solidFill>
                  <a:srgbClr val="FF0000"/>
                </a:solidFill>
                <a:sym typeface="Symbol" panose="05050102010706020507" pitchFamily="18" charset="2"/>
              </a:rPr>
              <a:t>	1: 1.1: 1.0</a:t>
            </a:r>
            <a:r>
              <a:rPr lang="en-US" altLang="ja-JP" sz="2400" b="1" dirty="0">
                <a:solidFill>
                  <a:srgbClr val="000000"/>
                </a:solidFill>
              </a:rPr>
              <a:t>      5</a:t>
            </a:r>
            <a:r>
              <a:rPr lang="en-US" altLang="ja-JP" sz="2400" b="1" dirty="0">
                <a:solidFill>
                  <a:srgbClr val="000000"/>
                </a:solidFill>
                <a:sym typeface="Symbol" panose="05050102010706020507" pitchFamily="18" charset="2"/>
              </a:rPr>
              <a:t></a:t>
            </a:r>
            <a:r>
              <a:rPr lang="en-US" altLang="ja-JP" sz="2400" b="1" dirty="0">
                <a:solidFill>
                  <a:srgbClr val="000000"/>
                </a:solidFill>
              </a:rPr>
              <a:t>10</a:t>
            </a:r>
            <a:r>
              <a:rPr lang="en-US" altLang="ja-JP" sz="2400" b="1" baseline="30000" dirty="0">
                <a:solidFill>
                  <a:srgbClr val="000000"/>
                </a:solidFill>
              </a:rPr>
              <a:t>19</a:t>
            </a:r>
            <a:endParaRPr lang="en-US" altLang="ja-JP" sz="2400" b="1" dirty="0">
              <a:solidFill>
                <a:srgbClr val="FF0000"/>
              </a:solidFill>
              <a:sym typeface="Symbol" panose="05050102010706020507" pitchFamily="18" charset="2"/>
            </a:endParaRPr>
          </a:p>
          <a:p>
            <a:pPr>
              <a:spcBef>
                <a:spcPct val="0"/>
              </a:spcBef>
              <a:buNone/>
            </a:pPr>
            <a:r>
              <a:rPr lang="en-US" altLang="ja-JP" sz="2400" b="1" dirty="0">
                <a:solidFill>
                  <a:srgbClr val="000000"/>
                </a:solidFill>
                <a:sym typeface="Symbol" panose="05050102010706020507" pitchFamily="18" charset="2"/>
              </a:rPr>
              <a:t>                      (150 W)     	1: 1.1: 0.9      10</a:t>
            </a:r>
            <a:r>
              <a:rPr lang="en-US" altLang="ja-JP" sz="2400" b="1" baseline="30000" dirty="0">
                <a:solidFill>
                  <a:srgbClr val="000000"/>
                </a:solidFill>
                <a:sym typeface="Symbol" panose="05050102010706020507" pitchFamily="18" charset="2"/>
              </a:rPr>
              <a:t>19</a:t>
            </a:r>
            <a:r>
              <a:rPr lang="en-US" altLang="ja-JP" sz="2400" b="1" dirty="0">
                <a:solidFill>
                  <a:srgbClr val="000000"/>
                </a:solidFill>
                <a:sym typeface="Symbol" panose="05050102010706020507" pitchFamily="18" charset="2"/>
              </a:rPr>
              <a:t> </a:t>
            </a:r>
          </a:p>
          <a:p>
            <a:pPr>
              <a:spcBef>
                <a:spcPct val="0"/>
              </a:spcBef>
              <a:buNone/>
            </a:pPr>
            <a:r>
              <a:rPr lang="en-US" altLang="ja-JP" sz="2400" b="1" dirty="0">
                <a:solidFill>
                  <a:srgbClr val="000000"/>
                </a:solidFill>
                <a:sym typeface="Symbol" panose="05050102010706020507" pitchFamily="18" charset="2"/>
              </a:rPr>
              <a:t>                      (200 W)     	1: 1.1: 0.9      10</a:t>
            </a:r>
            <a:r>
              <a:rPr lang="en-US" altLang="ja-JP" sz="2400" b="1" baseline="30000" dirty="0">
                <a:solidFill>
                  <a:srgbClr val="000000"/>
                </a:solidFill>
                <a:sym typeface="Symbol" panose="05050102010706020507" pitchFamily="18" charset="2"/>
              </a:rPr>
              <a:t>19</a:t>
            </a:r>
            <a:br>
              <a:rPr lang="en-US" altLang="ja-JP" sz="2400" b="1" dirty="0">
                <a:solidFill>
                  <a:srgbClr val="000000"/>
                </a:solidFill>
                <a:sym typeface="Symbol" panose="05050102010706020507" pitchFamily="18" charset="2"/>
              </a:rPr>
            </a:br>
            <a:r>
              <a:rPr lang="en-US" altLang="ja-JP" sz="2400" b="1" dirty="0">
                <a:solidFill>
                  <a:srgbClr val="000000"/>
                </a:solidFill>
                <a:sym typeface="Symbol" panose="05050102010706020507" pitchFamily="18" charset="2"/>
              </a:rPr>
              <a:t>        P</a:t>
            </a:r>
            <a:r>
              <a:rPr lang="en-US" altLang="ja-JP" sz="2400" b="1" baseline="-25000" dirty="0">
                <a:solidFill>
                  <a:srgbClr val="000000"/>
                </a:solidFill>
                <a:sym typeface="Symbol" panose="05050102010706020507" pitchFamily="18" charset="2"/>
              </a:rPr>
              <a:t>O2</a:t>
            </a:r>
            <a:r>
              <a:rPr lang="en-US" altLang="ja-JP" sz="2400" b="1" dirty="0">
                <a:solidFill>
                  <a:srgbClr val="000000"/>
                </a:solidFill>
                <a:sym typeface="Symbol" panose="05050102010706020507" pitchFamily="18" charset="2"/>
              </a:rPr>
              <a:t> = 10</a:t>
            </a:r>
            <a:r>
              <a:rPr lang="en-US" altLang="ja-JP" sz="2400" b="1" baseline="30000" dirty="0">
                <a:solidFill>
                  <a:srgbClr val="000000"/>
                </a:solidFill>
                <a:sym typeface="Symbol" panose="05050102010706020507" pitchFamily="18" charset="2"/>
              </a:rPr>
              <a:t>-3</a:t>
            </a:r>
            <a:r>
              <a:rPr lang="en-US" altLang="ja-JP" sz="2400" b="1" dirty="0">
                <a:solidFill>
                  <a:srgbClr val="000000"/>
                </a:solidFill>
                <a:sym typeface="Symbol" panose="05050102010706020507" pitchFamily="18" charset="2"/>
              </a:rPr>
              <a:t> Pa	 	1: 1.0: 1.05</a:t>
            </a:r>
          </a:p>
          <a:p>
            <a:pPr>
              <a:spcBef>
                <a:spcPct val="0"/>
              </a:spcBef>
              <a:buNone/>
            </a:pPr>
            <a:r>
              <a:rPr lang="en-US" altLang="ja-JP" sz="2400" b="1" dirty="0">
                <a:solidFill>
                  <a:srgbClr val="000000"/>
                </a:solidFill>
                <a:sym typeface="Symbol" panose="05050102010706020507" pitchFamily="18" charset="2"/>
              </a:rPr>
              <a:t>        P</a:t>
            </a:r>
            <a:r>
              <a:rPr lang="en-US" altLang="ja-JP" sz="2400" b="1" baseline="-25000" dirty="0">
                <a:solidFill>
                  <a:srgbClr val="000000"/>
                </a:solidFill>
                <a:sym typeface="Symbol" panose="05050102010706020507" pitchFamily="18" charset="2"/>
              </a:rPr>
              <a:t>O2</a:t>
            </a:r>
            <a:r>
              <a:rPr lang="en-US" altLang="ja-JP" sz="2400" b="1" dirty="0">
                <a:solidFill>
                  <a:srgbClr val="000000"/>
                </a:solidFill>
                <a:sym typeface="Symbol" panose="05050102010706020507" pitchFamily="18" charset="2"/>
              </a:rPr>
              <a:t> = 1 Pa		1: 1.05: 1.05</a:t>
            </a:r>
          </a:p>
          <a:p>
            <a:pPr>
              <a:spcBef>
                <a:spcPct val="0"/>
              </a:spcBef>
              <a:buNone/>
            </a:pPr>
            <a:r>
              <a:rPr lang="ja-JP" altLang="en-US" sz="2400" b="1" dirty="0">
                <a:solidFill>
                  <a:srgbClr val="FF0000"/>
                </a:solidFill>
              </a:rPr>
              <a:t>　不純物水素が少ないとターゲット組成が転写される</a:t>
            </a:r>
            <a:endParaRPr lang="en-US" altLang="ja-JP" sz="2400" b="1" dirty="0">
              <a:solidFill>
                <a:srgbClr val="000000"/>
              </a:solidFill>
              <a:sym typeface="Symbol" panose="05050102010706020507" pitchFamily="18" charset="2"/>
            </a:endParaRPr>
          </a:p>
        </p:txBody>
      </p:sp>
    </p:spTree>
    <p:extLst>
      <p:ext uri="{BB962C8B-B14F-4D97-AF65-F5344CB8AC3E}">
        <p14:creationId xmlns:p14="http://schemas.microsoft.com/office/powerpoint/2010/main" val="27961108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ChangeArrowheads="1"/>
          </p:cNvSpPr>
          <p:nvPr/>
        </p:nvSpPr>
        <p:spPr bwMode="auto">
          <a:xfrm>
            <a:off x="1524000" y="0"/>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pPr algn="ctr" eaLnBrk="0" hangingPunct="0"/>
            <a:endParaRPr lang="ja-JP" altLang="ja-JP">
              <a:solidFill>
                <a:srgbClr val="0000FF"/>
              </a:solidFill>
              <a:ea typeface="ＨＧ丸ゴシックB"/>
              <a:cs typeface="Times New Roman" panose="02020603050405020304" pitchFamily="18" charset="0"/>
            </a:endParaRPr>
          </a:p>
        </p:txBody>
      </p:sp>
      <p:graphicFrame>
        <p:nvGraphicFramePr>
          <p:cNvPr id="217091" name="Object 1045"/>
          <p:cNvGraphicFramePr>
            <a:graphicFrameLocks noChangeAspect="1"/>
          </p:cNvGraphicFramePr>
          <p:nvPr/>
        </p:nvGraphicFramePr>
        <p:xfrm>
          <a:off x="3471863" y="1163638"/>
          <a:ext cx="3040062" cy="2646362"/>
        </p:xfrm>
        <a:graphic>
          <a:graphicData uri="http://schemas.openxmlformats.org/presentationml/2006/ole">
            <mc:AlternateContent xmlns:mc="http://schemas.openxmlformats.org/markup-compatibility/2006">
              <mc:Choice xmlns:v="urn:schemas-microsoft-com:vml" Requires="v">
                <p:oleObj name="Stanford Graphics ｽﾗｲﾄﾞ" r:id="rId3" imgW="6293485" imgH="5474335" progId="StanfordGraphics">
                  <p:embed/>
                </p:oleObj>
              </mc:Choice>
              <mc:Fallback>
                <p:oleObj name="Stanford Graphics ｽﾗｲﾄﾞ" r:id="rId3" imgW="6293485" imgH="5474335" progId="StanfordGraphics">
                  <p:embed/>
                  <p:pic>
                    <p:nvPicPr>
                      <p:cNvPr id="217091" name="Object 1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3" y="1163638"/>
                        <a:ext cx="3040062"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2" name="Object 1046"/>
          <p:cNvGraphicFramePr>
            <a:graphicFrameLocks noChangeAspect="1"/>
          </p:cNvGraphicFramePr>
          <p:nvPr/>
        </p:nvGraphicFramePr>
        <p:xfrm>
          <a:off x="6881813" y="1066800"/>
          <a:ext cx="3275012" cy="2719388"/>
        </p:xfrm>
        <a:graphic>
          <a:graphicData uri="http://schemas.openxmlformats.org/presentationml/2006/ole">
            <mc:AlternateContent xmlns:mc="http://schemas.openxmlformats.org/markup-compatibility/2006">
              <mc:Choice xmlns:v="urn:schemas-microsoft-com:vml" Requires="v">
                <p:oleObj name="Stanford Graphics ｽﾗｲﾄﾞ" r:id="rId5" imgW="6785610" imgH="5638165" progId="StanfordGraphics">
                  <p:embed/>
                </p:oleObj>
              </mc:Choice>
              <mc:Fallback>
                <p:oleObj name="Stanford Graphics ｽﾗｲﾄﾞ" r:id="rId5" imgW="6785610" imgH="5638165" progId="StanfordGraphics">
                  <p:embed/>
                  <p:pic>
                    <p:nvPicPr>
                      <p:cNvPr id="217092" name="Object 10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1066800"/>
                        <a:ext cx="3275012"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093" name="Rectangle 1048"/>
          <p:cNvSpPr>
            <a:spLocks noChangeAspect="1" noChangeArrowheads="1"/>
          </p:cNvSpPr>
          <p:nvPr/>
        </p:nvSpPr>
        <p:spPr bwMode="auto">
          <a:xfrm>
            <a:off x="8167689" y="3657600"/>
            <a:ext cx="1017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V</a:t>
            </a:r>
            <a:r>
              <a:rPr lang="en-US" altLang="ja-JP" sz="2000" baseline="-25000">
                <a:solidFill>
                  <a:srgbClr val="000000"/>
                </a:solidFill>
                <a:cs typeface="Times New Roman" panose="02020603050405020304" pitchFamily="18" charset="0"/>
              </a:rPr>
              <a:t>GS</a:t>
            </a:r>
            <a:r>
              <a:rPr lang="en-US" altLang="ja-JP" sz="2000">
                <a:solidFill>
                  <a:srgbClr val="000000"/>
                </a:solidFill>
                <a:cs typeface="Times New Roman" panose="02020603050405020304" pitchFamily="18" charset="0"/>
              </a:rPr>
              <a:t> (V)</a:t>
            </a:r>
          </a:p>
        </p:txBody>
      </p:sp>
      <p:sp>
        <p:nvSpPr>
          <p:cNvPr id="217094" name="Rectangle 1049"/>
          <p:cNvSpPr>
            <a:spLocks noChangeAspect="1" noChangeArrowheads="1"/>
          </p:cNvSpPr>
          <p:nvPr/>
        </p:nvSpPr>
        <p:spPr bwMode="auto">
          <a:xfrm>
            <a:off x="4740276" y="3676650"/>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V</a:t>
            </a:r>
            <a:r>
              <a:rPr lang="en-US" altLang="ja-JP" sz="2000" baseline="-25000">
                <a:solidFill>
                  <a:srgbClr val="000000"/>
                </a:solidFill>
                <a:cs typeface="Times New Roman" panose="02020603050405020304" pitchFamily="18" charset="0"/>
              </a:rPr>
              <a:t>DS</a:t>
            </a:r>
            <a:r>
              <a:rPr lang="en-US" altLang="ja-JP" sz="2000">
                <a:solidFill>
                  <a:srgbClr val="000000"/>
                </a:solidFill>
                <a:cs typeface="Times New Roman" panose="02020603050405020304" pitchFamily="18" charset="0"/>
              </a:rPr>
              <a:t> (V)</a:t>
            </a:r>
          </a:p>
        </p:txBody>
      </p:sp>
      <p:sp>
        <p:nvSpPr>
          <p:cNvPr id="217095" name="Text Box 1050"/>
          <p:cNvSpPr txBox="1">
            <a:spLocks noChangeAspect="1" noChangeArrowheads="1"/>
          </p:cNvSpPr>
          <p:nvPr/>
        </p:nvSpPr>
        <p:spPr bwMode="auto">
          <a:xfrm>
            <a:off x="4086225" y="1392238"/>
            <a:ext cx="1443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V</a:t>
            </a:r>
            <a:r>
              <a:rPr lang="en-US" altLang="ja-JP" sz="2000" b="1" baseline="-25000">
                <a:solidFill>
                  <a:srgbClr val="000000"/>
                </a:solidFill>
                <a:latin typeface="Times New Roman" panose="02020603050405020304" pitchFamily="18" charset="0"/>
                <a:cs typeface="Times New Roman" panose="02020603050405020304" pitchFamily="18" charset="0"/>
              </a:rPr>
              <a:t>GS</a:t>
            </a:r>
            <a:r>
              <a:rPr lang="en-US" altLang="ja-JP" sz="2000" b="1">
                <a:solidFill>
                  <a:srgbClr val="000000"/>
                </a:solidFill>
                <a:latin typeface="Times New Roman" panose="02020603050405020304" pitchFamily="18" charset="0"/>
                <a:cs typeface="Times New Roman" panose="02020603050405020304" pitchFamily="18" charset="0"/>
              </a:rPr>
              <a:t>=0–15V</a:t>
            </a:r>
          </a:p>
        </p:txBody>
      </p:sp>
      <p:sp>
        <p:nvSpPr>
          <p:cNvPr id="217096" name="Rectangle 1051"/>
          <p:cNvSpPr>
            <a:spLocks noChangeAspect="1" noChangeArrowheads="1"/>
          </p:cNvSpPr>
          <p:nvPr/>
        </p:nvSpPr>
        <p:spPr bwMode="auto">
          <a:xfrm rot="16200000">
            <a:off x="2744789" y="2166939"/>
            <a:ext cx="10683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I</a:t>
            </a:r>
            <a:r>
              <a:rPr lang="en-US" altLang="ja-JP" sz="2000" baseline="-25000">
                <a:solidFill>
                  <a:srgbClr val="000000"/>
                </a:solidFill>
                <a:cs typeface="Times New Roman" panose="02020603050405020304" pitchFamily="18" charset="0"/>
              </a:rPr>
              <a:t>DS</a:t>
            </a:r>
            <a:r>
              <a:rPr lang="en-US" altLang="ja-JP" sz="2000">
                <a:solidFill>
                  <a:srgbClr val="000000"/>
                </a:solidFill>
                <a:cs typeface="Times New Roman" panose="02020603050405020304" pitchFamily="18" charset="0"/>
              </a:rPr>
              <a:t> (</a:t>
            </a:r>
            <a:r>
              <a:rPr lang="en-US" altLang="ja-JP" sz="2000">
                <a:solidFill>
                  <a:srgbClr val="000000"/>
                </a:solidFill>
                <a:cs typeface="Times New Roman" panose="02020603050405020304" pitchFamily="18" charset="0"/>
                <a:sym typeface="Symbol" panose="05050102010706020507" pitchFamily="18" charset="2"/>
              </a:rPr>
              <a:t></a:t>
            </a:r>
            <a:r>
              <a:rPr lang="en-US" altLang="ja-JP" sz="2000">
                <a:solidFill>
                  <a:srgbClr val="000000"/>
                </a:solidFill>
                <a:cs typeface="Times New Roman" panose="02020603050405020304" pitchFamily="18" charset="0"/>
              </a:rPr>
              <a:t>A)</a:t>
            </a:r>
          </a:p>
        </p:txBody>
      </p:sp>
      <p:sp>
        <p:nvSpPr>
          <p:cNvPr id="217097" name="Rectangle 62"/>
          <p:cNvSpPr>
            <a:spLocks noChangeAspect="1" noChangeArrowheads="1"/>
          </p:cNvSpPr>
          <p:nvPr/>
        </p:nvSpPr>
        <p:spPr bwMode="auto">
          <a:xfrm>
            <a:off x="6872289" y="1066800"/>
            <a:ext cx="477837" cy="2630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pPr algn="ctr"/>
            <a:endParaRPr lang="ja-JP" altLang="ja-JP" sz="2400" b="0">
              <a:solidFill>
                <a:srgbClr val="0000FF"/>
              </a:solidFill>
              <a:ea typeface="HG丸ｺﾞｼｯｸM-PRO" panose="020F0600000000000000" pitchFamily="50" charset="-128"/>
              <a:cs typeface="Times New Roman" panose="02020603050405020304" pitchFamily="18" charset="0"/>
            </a:endParaRPr>
          </a:p>
        </p:txBody>
      </p:sp>
      <p:sp>
        <p:nvSpPr>
          <p:cNvPr id="217098" name="Text Box 63"/>
          <p:cNvSpPr txBox="1">
            <a:spLocks noChangeAspect="1" noChangeArrowheads="1"/>
          </p:cNvSpPr>
          <p:nvPr/>
        </p:nvSpPr>
        <p:spPr bwMode="auto">
          <a:xfrm>
            <a:off x="6797675" y="3398838"/>
            <a:ext cx="66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10</a:t>
            </a:r>
            <a:r>
              <a:rPr lang="en-US" altLang="ja-JP" sz="2000" b="1" baseline="30000">
                <a:solidFill>
                  <a:srgbClr val="000000"/>
                </a:solidFill>
                <a:latin typeface="Times New Roman" panose="02020603050405020304" pitchFamily="18" charset="0"/>
                <a:cs typeface="Times New Roman" panose="02020603050405020304" pitchFamily="18" charset="0"/>
              </a:rPr>
              <a:t>-14</a:t>
            </a:r>
          </a:p>
        </p:txBody>
      </p:sp>
      <p:sp>
        <p:nvSpPr>
          <p:cNvPr id="217099" name="Text Box 64"/>
          <p:cNvSpPr txBox="1">
            <a:spLocks noChangeAspect="1" noChangeArrowheads="1"/>
          </p:cNvSpPr>
          <p:nvPr/>
        </p:nvSpPr>
        <p:spPr bwMode="auto">
          <a:xfrm>
            <a:off x="6797675" y="2952750"/>
            <a:ext cx="66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10</a:t>
            </a:r>
            <a:r>
              <a:rPr lang="en-US" altLang="ja-JP" sz="2000" b="1" baseline="30000">
                <a:solidFill>
                  <a:srgbClr val="000000"/>
                </a:solidFill>
                <a:latin typeface="Times New Roman" panose="02020603050405020304" pitchFamily="18" charset="0"/>
                <a:cs typeface="Times New Roman" panose="02020603050405020304" pitchFamily="18" charset="0"/>
              </a:rPr>
              <a:t>-12</a:t>
            </a:r>
          </a:p>
        </p:txBody>
      </p:sp>
      <p:sp>
        <p:nvSpPr>
          <p:cNvPr id="217100" name="Text Box 65"/>
          <p:cNvSpPr txBox="1">
            <a:spLocks noChangeAspect="1" noChangeArrowheads="1"/>
          </p:cNvSpPr>
          <p:nvPr/>
        </p:nvSpPr>
        <p:spPr bwMode="auto">
          <a:xfrm>
            <a:off x="6797675" y="2501900"/>
            <a:ext cx="668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10</a:t>
            </a:r>
            <a:r>
              <a:rPr lang="en-US" altLang="ja-JP" sz="2000" b="1" baseline="30000">
                <a:solidFill>
                  <a:srgbClr val="000000"/>
                </a:solidFill>
                <a:latin typeface="Times New Roman" panose="02020603050405020304" pitchFamily="18" charset="0"/>
                <a:cs typeface="Times New Roman" panose="02020603050405020304" pitchFamily="18" charset="0"/>
              </a:rPr>
              <a:t>-10</a:t>
            </a:r>
          </a:p>
        </p:txBody>
      </p:sp>
      <p:sp>
        <p:nvSpPr>
          <p:cNvPr id="217101" name="Text Box 66"/>
          <p:cNvSpPr txBox="1">
            <a:spLocks noChangeAspect="1" noChangeArrowheads="1"/>
          </p:cNvSpPr>
          <p:nvPr/>
        </p:nvSpPr>
        <p:spPr bwMode="auto">
          <a:xfrm>
            <a:off x="6862763" y="2081213"/>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10</a:t>
            </a:r>
            <a:r>
              <a:rPr lang="en-US" altLang="ja-JP" sz="2000" b="1" baseline="30000">
                <a:solidFill>
                  <a:srgbClr val="000000"/>
                </a:solidFill>
                <a:latin typeface="Times New Roman" panose="02020603050405020304" pitchFamily="18" charset="0"/>
                <a:cs typeface="Times New Roman" panose="02020603050405020304" pitchFamily="18" charset="0"/>
              </a:rPr>
              <a:t>-8</a:t>
            </a:r>
          </a:p>
        </p:txBody>
      </p:sp>
      <p:sp>
        <p:nvSpPr>
          <p:cNvPr id="217102" name="Text Box 67"/>
          <p:cNvSpPr txBox="1">
            <a:spLocks noChangeAspect="1" noChangeArrowheads="1"/>
          </p:cNvSpPr>
          <p:nvPr/>
        </p:nvSpPr>
        <p:spPr bwMode="auto">
          <a:xfrm>
            <a:off x="6862763" y="1604963"/>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10</a:t>
            </a:r>
            <a:r>
              <a:rPr lang="en-US" altLang="ja-JP" sz="2000" b="1" baseline="30000">
                <a:solidFill>
                  <a:srgbClr val="000000"/>
                </a:solidFill>
                <a:latin typeface="Times New Roman" panose="02020603050405020304" pitchFamily="18" charset="0"/>
                <a:cs typeface="Times New Roman" panose="02020603050405020304" pitchFamily="18" charset="0"/>
              </a:rPr>
              <a:t>-6</a:t>
            </a:r>
          </a:p>
        </p:txBody>
      </p:sp>
      <p:sp>
        <p:nvSpPr>
          <p:cNvPr id="217103" name="Text Box 68"/>
          <p:cNvSpPr txBox="1">
            <a:spLocks noChangeAspect="1" noChangeArrowheads="1"/>
          </p:cNvSpPr>
          <p:nvPr/>
        </p:nvSpPr>
        <p:spPr bwMode="auto">
          <a:xfrm>
            <a:off x="6862763" y="1160463"/>
            <a:ext cx="58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10</a:t>
            </a:r>
            <a:r>
              <a:rPr lang="en-US" altLang="ja-JP" sz="2000" b="1" baseline="30000">
                <a:solidFill>
                  <a:srgbClr val="000000"/>
                </a:solidFill>
                <a:latin typeface="Times New Roman" panose="02020603050405020304" pitchFamily="18" charset="0"/>
                <a:cs typeface="Times New Roman" panose="02020603050405020304" pitchFamily="18" charset="0"/>
              </a:rPr>
              <a:t>-4</a:t>
            </a:r>
          </a:p>
        </p:txBody>
      </p:sp>
      <p:graphicFrame>
        <p:nvGraphicFramePr>
          <p:cNvPr id="217104" name="Object 1045"/>
          <p:cNvGraphicFramePr>
            <a:graphicFrameLocks noChangeAspect="1"/>
          </p:cNvGraphicFramePr>
          <p:nvPr/>
        </p:nvGraphicFramePr>
        <p:xfrm>
          <a:off x="3557588" y="4022726"/>
          <a:ext cx="3065462" cy="2544763"/>
        </p:xfrm>
        <a:graphic>
          <a:graphicData uri="http://schemas.openxmlformats.org/presentationml/2006/ole">
            <mc:AlternateContent xmlns:mc="http://schemas.openxmlformats.org/markup-compatibility/2006">
              <mc:Choice xmlns:v="urn:schemas-microsoft-com:vml" Requires="v">
                <p:oleObj name="Stanford Graphics ｽﾗｲﾄﾞ" r:id="rId7" imgW="6346825" imgH="5264785" progId="StanfordGraphics">
                  <p:embed/>
                </p:oleObj>
              </mc:Choice>
              <mc:Fallback>
                <p:oleObj name="Stanford Graphics ｽﾗｲﾄﾞ" r:id="rId7" imgW="6346825" imgH="5264785" progId="StanfordGraphics">
                  <p:embed/>
                  <p:pic>
                    <p:nvPicPr>
                      <p:cNvPr id="217104" name="Object 10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7588" y="4022726"/>
                        <a:ext cx="3065462"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105" name="Rectangle 1049"/>
          <p:cNvSpPr>
            <a:spLocks noChangeAspect="1" noChangeArrowheads="1"/>
          </p:cNvSpPr>
          <p:nvPr/>
        </p:nvSpPr>
        <p:spPr bwMode="auto">
          <a:xfrm>
            <a:off x="4752976" y="6461125"/>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V</a:t>
            </a:r>
            <a:r>
              <a:rPr lang="en-US" altLang="ja-JP" sz="2000" baseline="-25000">
                <a:solidFill>
                  <a:srgbClr val="000000"/>
                </a:solidFill>
                <a:cs typeface="Times New Roman" panose="02020603050405020304" pitchFamily="18" charset="0"/>
              </a:rPr>
              <a:t>DS</a:t>
            </a:r>
            <a:r>
              <a:rPr lang="en-US" altLang="ja-JP" sz="2000">
                <a:solidFill>
                  <a:srgbClr val="000000"/>
                </a:solidFill>
                <a:cs typeface="Times New Roman" panose="02020603050405020304" pitchFamily="18" charset="0"/>
              </a:rPr>
              <a:t> (V)</a:t>
            </a:r>
          </a:p>
        </p:txBody>
      </p:sp>
      <p:sp>
        <p:nvSpPr>
          <p:cNvPr id="217106" name="Rectangle 1051"/>
          <p:cNvSpPr>
            <a:spLocks noChangeAspect="1" noChangeArrowheads="1"/>
          </p:cNvSpPr>
          <p:nvPr/>
        </p:nvSpPr>
        <p:spPr bwMode="auto">
          <a:xfrm rot="16200000">
            <a:off x="2874170" y="4987132"/>
            <a:ext cx="1068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I</a:t>
            </a:r>
            <a:r>
              <a:rPr lang="en-US" altLang="ja-JP" sz="2000" baseline="-25000">
                <a:solidFill>
                  <a:srgbClr val="000000"/>
                </a:solidFill>
                <a:cs typeface="Times New Roman" panose="02020603050405020304" pitchFamily="18" charset="0"/>
              </a:rPr>
              <a:t>DS</a:t>
            </a:r>
            <a:r>
              <a:rPr lang="en-US" altLang="ja-JP" sz="2000">
                <a:solidFill>
                  <a:srgbClr val="000000"/>
                </a:solidFill>
                <a:cs typeface="Times New Roman" panose="02020603050405020304" pitchFamily="18" charset="0"/>
              </a:rPr>
              <a:t> (</a:t>
            </a:r>
            <a:r>
              <a:rPr lang="en-US" altLang="ja-JP" sz="2000">
                <a:solidFill>
                  <a:srgbClr val="000000"/>
                </a:solidFill>
                <a:cs typeface="Times New Roman" panose="02020603050405020304" pitchFamily="18" charset="0"/>
                <a:sym typeface="Symbol" panose="05050102010706020507" pitchFamily="18" charset="2"/>
              </a:rPr>
              <a:t></a:t>
            </a:r>
            <a:r>
              <a:rPr lang="en-US" altLang="ja-JP" sz="2000">
                <a:solidFill>
                  <a:srgbClr val="000000"/>
                </a:solidFill>
                <a:cs typeface="Times New Roman" panose="02020603050405020304" pitchFamily="18" charset="0"/>
              </a:rPr>
              <a:t>A)</a:t>
            </a:r>
          </a:p>
        </p:txBody>
      </p:sp>
      <p:sp>
        <p:nvSpPr>
          <p:cNvPr id="217107" name="Text Box 1050"/>
          <p:cNvSpPr txBox="1">
            <a:spLocks noChangeAspect="1" noChangeArrowheads="1"/>
          </p:cNvSpPr>
          <p:nvPr/>
        </p:nvSpPr>
        <p:spPr bwMode="auto">
          <a:xfrm>
            <a:off x="4086225" y="4343400"/>
            <a:ext cx="1443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2000" b="1">
                <a:solidFill>
                  <a:srgbClr val="000000"/>
                </a:solidFill>
                <a:latin typeface="Times New Roman" panose="02020603050405020304" pitchFamily="18" charset="0"/>
                <a:cs typeface="Times New Roman" panose="02020603050405020304" pitchFamily="18" charset="0"/>
              </a:rPr>
              <a:t>V</a:t>
            </a:r>
            <a:r>
              <a:rPr lang="en-US" altLang="ja-JP" sz="2000" b="1" baseline="-25000">
                <a:solidFill>
                  <a:srgbClr val="000000"/>
                </a:solidFill>
                <a:latin typeface="Times New Roman" panose="02020603050405020304" pitchFamily="18" charset="0"/>
                <a:cs typeface="Times New Roman" panose="02020603050405020304" pitchFamily="18" charset="0"/>
              </a:rPr>
              <a:t>GS</a:t>
            </a:r>
            <a:r>
              <a:rPr lang="en-US" altLang="ja-JP" sz="2000" b="1">
                <a:solidFill>
                  <a:srgbClr val="000000"/>
                </a:solidFill>
                <a:latin typeface="Times New Roman" panose="02020603050405020304" pitchFamily="18" charset="0"/>
                <a:cs typeface="Times New Roman" panose="02020603050405020304" pitchFamily="18" charset="0"/>
              </a:rPr>
              <a:t>=2–20V</a:t>
            </a:r>
          </a:p>
        </p:txBody>
      </p:sp>
      <p:graphicFrame>
        <p:nvGraphicFramePr>
          <p:cNvPr id="217108" name="Object 1046"/>
          <p:cNvGraphicFramePr>
            <a:graphicFrameLocks noChangeAspect="1"/>
          </p:cNvGraphicFramePr>
          <p:nvPr/>
        </p:nvGraphicFramePr>
        <p:xfrm>
          <a:off x="6942138" y="3843338"/>
          <a:ext cx="3263900" cy="2722562"/>
        </p:xfrm>
        <a:graphic>
          <a:graphicData uri="http://schemas.openxmlformats.org/presentationml/2006/ole">
            <mc:AlternateContent xmlns:mc="http://schemas.openxmlformats.org/markup-compatibility/2006">
              <mc:Choice xmlns:v="urn:schemas-microsoft-com:vml" Requires="v">
                <p:oleObj name="Stanford Graphics ｽﾗｲﾄﾞ" r:id="rId9" imgW="6758940" imgH="5644515" progId="StanfordGraphics">
                  <p:embed/>
                </p:oleObj>
              </mc:Choice>
              <mc:Fallback>
                <p:oleObj name="Stanford Graphics ｽﾗｲﾄﾞ" r:id="rId9" imgW="6758940" imgH="5644515" progId="StanfordGraphics">
                  <p:embed/>
                  <p:pic>
                    <p:nvPicPr>
                      <p:cNvPr id="217108" name="Object 10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2138" y="3843338"/>
                        <a:ext cx="3263900" cy="272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109" name="Text Box 1047"/>
          <p:cNvSpPr txBox="1">
            <a:spLocks noChangeAspect="1" noChangeArrowheads="1"/>
          </p:cNvSpPr>
          <p:nvPr/>
        </p:nvSpPr>
        <p:spPr bwMode="auto">
          <a:xfrm>
            <a:off x="8505825" y="4202113"/>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1800" b="1">
                <a:solidFill>
                  <a:srgbClr val="000000"/>
                </a:solidFill>
                <a:latin typeface="Times New Roman" panose="02020603050405020304" pitchFamily="18" charset="0"/>
                <a:cs typeface="Times New Roman" panose="02020603050405020304" pitchFamily="18" charset="0"/>
              </a:rPr>
              <a:t>V</a:t>
            </a:r>
            <a:r>
              <a:rPr lang="en-US" altLang="ja-JP" sz="1800" b="1" baseline="-25000">
                <a:solidFill>
                  <a:srgbClr val="000000"/>
                </a:solidFill>
                <a:latin typeface="Times New Roman" panose="02020603050405020304" pitchFamily="18" charset="0"/>
                <a:cs typeface="Times New Roman" panose="02020603050405020304" pitchFamily="18" charset="0"/>
              </a:rPr>
              <a:t>DS</a:t>
            </a:r>
            <a:r>
              <a:rPr lang="en-US" altLang="ja-JP" sz="1800" b="1">
                <a:solidFill>
                  <a:srgbClr val="000000"/>
                </a:solidFill>
                <a:latin typeface="Times New Roman" panose="02020603050405020304" pitchFamily="18" charset="0"/>
                <a:cs typeface="Times New Roman" panose="02020603050405020304" pitchFamily="18" charset="0"/>
              </a:rPr>
              <a:t>=10V</a:t>
            </a:r>
          </a:p>
        </p:txBody>
      </p:sp>
      <p:sp>
        <p:nvSpPr>
          <p:cNvPr id="217110" name="Rectangle 1048"/>
          <p:cNvSpPr>
            <a:spLocks noChangeAspect="1" noChangeArrowheads="1"/>
          </p:cNvSpPr>
          <p:nvPr/>
        </p:nvSpPr>
        <p:spPr bwMode="auto">
          <a:xfrm>
            <a:off x="8485189" y="6473825"/>
            <a:ext cx="1017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V</a:t>
            </a:r>
            <a:r>
              <a:rPr lang="en-US" altLang="ja-JP" sz="2000" baseline="-25000">
                <a:solidFill>
                  <a:srgbClr val="000000"/>
                </a:solidFill>
                <a:cs typeface="Times New Roman" panose="02020603050405020304" pitchFamily="18" charset="0"/>
              </a:rPr>
              <a:t>GS</a:t>
            </a:r>
            <a:r>
              <a:rPr lang="en-US" altLang="ja-JP" sz="2000">
                <a:solidFill>
                  <a:srgbClr val="000000"/>
                </a:solidFill>
                <a:cs typeface="Times New Roman" panose="02020603050405020304" pitchFamily="18" charset="0"/>
              </a:rPr>
              <a:t> (V)</a:t>
            </a:r>
          </a:p>
        </p:txBody>
      </p:sp>
      <p:sp>
        <p:nvSpPr>
          <p:cNvPr id="217111" name="Rectangle 1052"/>
          <p:cNvSpPr>
            <a:spLocks noChangeAspect="1" noChangeArrowheads="1"/>
          </p:cNvSpPr>
          <p:nvPr/>
        </p:nvSpPr>
        <p:spPr bwMode="auto">
          <a:xfrm rot="16200000">
            <a:off x="6284120" y="4907757"/>
            <a:ext cx="922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I</a:t>
            </a:r>
            <a:r>
              <a:rPr lang="en-US" altLang="ja-JP" sz="2000" baseline="-25000">
                <a:solidFill>
                  <a:srgbClr val="000000"/>
                </a:solidFill>
                <a:cs typeface="Times New Roman" panose="02020603050405020304" pitchFamily="18" charset="0"/>
              </a:rPr>
              <a:t>DS</a:t>
            </a:r>
            <a:r>
              <a:rPr lang="en-US" altLang="ja-JP" sz="2000">
                <a:solidFill>
                  <a:srgbClr val="000000"/>
                </a:solidFill>
                <a:cs typeface="Times New Roman" panose="02020603050405020304" pitchFamily="18" charset="0"/>
              </a:rPr>
              <a:t> (A)</a:t>
            </a:r>
          </a:p>
        </p:txBody>
      </p:sp>
      <p:sp>
        <p:nvSpPr>
          <p:cNvPr id="217112" name="Rectangle 1052"/>
          <p:cNvSpPr>
            <a:spLocks noChangeAspect="1" noChangeArrowheads="1"/>
          </p:cNvSpPr>
          <p:nvPr/>
        </p:nvSpPr>
        <p:spPr bwMode="auto">
          <a:xfrm rot="16200000">
            <a:off x="6261895" y="2164557"/>
            <a:ext cx="922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2000">
                <a:solidFill>
                  <a:srgbClr val="000000"/>
                </a:solidFill>
                <a:cs typeface="Times New Roman" panose="02020603050405020304" pitchFamily="18" charset="0"/>
              </a:rPr>
              <a:t>I</a:t>
            </a:r>
            <a:r>
              <a:rPr lang="en-US" altLang="ja-JP" sz="2000" baseline="-25000">
                <a:solidFill>
                  <a:srgbClr val="000000"/>
                </a:solidFill>
                <a:cs typeface="Times New Roman" panose="02020603050405020304" pitchFamily="18" charset="0"/>
              </a:rPr>
              <a:t>DS</a:t>
            </a:r>
            <a:r>
              <a:rPr lang="en-US" altLang="ja-JP" sz="2000">
                <a:solidFill>
                  <a:srgbClr val="000000"/>
                </a:solidFill>
                <a:cs typeface="Times New Roman" panose="02020603050405020304" pitchFamily="18" charset="0"/>
              </a:rPr>
              <a:t> (A)</a:t>
            </a:r>
          </a:p>
        </p:txBody>
      </p:sp>
      <p:sp>
        <p:nvSpPr>
          <p:cNvPr id="217113" name="Rectangle 30"/>
          <p:cNvSpPr>
            <a:spLocks noChangeArrowheads="1"/>
          </p:cNvSpPr>
          <p:nvPr/>
        </p:nvSpPr>
        <p:spPr bwMode="auto">
          <a:xfrm>
            <a:off x="9953625" y="1752600"/>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pPr algn="ctr"/>
            <a:endParaRPr lang="ja-JP" altLang="ja-JP" sz="2400">
              <a:solidFill>
                <a:srgbClr val="0000FF"/>
              </a:solidFill>
              <a:ea typeface="HG丸ｺﾞｼｯｸM-PRO" panose="020F0600000000000000" pitchFamily="50" charset="-128"/>
              <a:cs typeface="Times New Roman" panose="02020603050405020304" pitchFamily="18" charset="0"/>
            </a:endParaRPr>
          </a:p>
        </p:txBody>
      </p:sp>
      <p:sp>
        <p:nvSpPr>
          <p:cNvPr id="217114" name="Text Box 1047"/>
          <p:cNvSpPr txBox="1">
            <a:spLocks noChangeAspect="1" noChangeArrowheads="1"/>
          </p:cNvSpPr>
          <p:nvPr/>
        </p:nvSpPr>
        <p:spPr bwMode="auto">
          <a:xfrm>
            <a:off x="8505825" y="16906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en-US" altLang="ja-JP" sz="1800" b="1">
                <a:solidFill>
                  <a:srgbClr val="000000"/>
                </a:solidFill>
                <a:latin typeface="Times New Roman" panose="02020603050405020304" pitchFamily="18" charset="0"/>
                <a:cs typeface="Times New Roman" panose="02020603050405020304" pitchFamily="18" charset="0"/>
              </a:rPr>
              <a:t>V</a:t>
            </a:r>
            <a:r>
              <a:rPr lang="en-US" altLang="ja-JP" sz="1800" b="1" baseline="-25000">
                <a:solidFill>
                  <a:srgbClr val="000000"/>
                </a:solidFill>
                <a:latin typeface="Times New Roman" panose="02020603050405020304" pitchFamily="18" charset="0"/>
                <a:cs typeface="Times New Roman" panose="02020603050405020304" pitchFamily="18" charset="0"/>
              </a:rPr>
              <a:t>DS</a:t>
            </a:r>
            <a:r>
              <a:rPr lang="en-US" altLang="ja-JP" sz="1800" b="1">
                <a:solidFill>
                  <a:srgbClr val="000000"/>
                </a:solidFill>
                <a:latin typeface="Times New Roman" panose="02020603050405020304" pitchFamily="18" charset="0"/>
                <a:cs typeface="Times New Roman" panose="02020603050405020304" pitchFamily="18" charset="0"/>
              </a:rPr>
              <a:t>=2,4,6,8,10V</a:t>
            </a:r>
          </a:p>
        </p:txBody>
      </p:sp>
      <p:sp>
        <p:nvSpPr>
          <p:cNvPr id="217115" name="Rectangle 32"/>
          <p:cNvSpPr>
            <a:spLocks noChangeArrowheads="1"/>
          </p:cNvSpPr>
          <p:nvPr/>
        </p:nvSpPr>
        <p:spPr bwMode="auto">
          <a:xfrm>
            <a:off x="1524001" y="717551"/>
            <a:ext cx="6473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1200" b="0">
                <a:solidFill>
                  <a:srgbClr val="000000"/>
                </a:solidFill>
                <a:ea typeface="ＭＳ 明朝" panose="02020609040205080304" pitchFamily="17" charset="-128"/>
                <a:cs typeface="Times New Roman" panose="02020603050405020304" pitchFamily="18" charset="0"/>
              </a:rPr>
              <a:t>a-IGZO: Top-contact, bottom gate 40nm-thick a-IGZO / 150nm-thick SiO</a:t>
            </a:r>
            <a:r>
              <a:rPr lang="en-US" altLang="ja-JP" sz="1200" b="0" baseline="-25000">
                <a:solidFill>
                  <a:srgbClr val="000000"/>
                </a:solidFill>
                <a:ea typeface="ＭＳ 明朝" panose="02020609040205080304" pitchFamily="17" charset="-128"/>
                <a:cs typeface="Times New Roman" panose="02020603050405020304" pitchFamily="18" charset="0"/>
              </a:rPr>
              <a:t>2</a:t>
            </a:r>
            <a:r>
              <a:rPr lang="en-US" altLang="ja-JP" sz="1200" b="0">
                <a:solidFill>
                  <a:srgbClr val="000000"/>
                </a:solidFill>
                <a:ea typeface="ＭＳ 明朝" panose="02020609040205080304" pitchFamily="17" charset="-128"/>
                <a:cs typeface="Times New Roman" panose="02020603050405020304" pitchFamily="18" charset="0"/>
              </a:rPr>
              <a:t> / c-Si, W/L = 300/50 (</a:t>
            </a:r>
            <a:r>
              <a:rPr lang="en-US" altLang="ja-JP" sz="1200" b="0">
                <a:solidFill>
                  <a:srgbClr val="000000"/>
                </a:solidFill>
                <a:ea typeface="ＭＳ 明朝" panose="02020609040205080304" pitchFamily="17" charset="-128"/>
                <a:cs typeface="Times New Roman" panose="02020603050405020304" pitchFamily="18" charset="0"/>
                <a:sym typeface="Symbol" panose="05050102010706020507" pitchFamily="18" charset="2"/>
              </a:rPr>
              <a:t></a:t>
            </a:r>
            <a:r>
              <a:rPr lang="en-US" altLang="ja-JP" sz="1200" b="0">
                <a:solidFill>
                  <a:srgbClr val="000000"/>
                </a:solidFill>
                <a:ea typeface="ＭＳ 明朝" panose="02020609040205080304" pitchFamily="17" charset="-128"/>
                <a:cs typeface="Times New Roman" panose="02020603050405020304" pitchFamily="18" charset="0"/>
              </a:rPr>
              <a:t>m)</a:t>
            </a:r>
            <a:br>
              <a:rPr lang="en-US" altLang="ja-JP" sz="1200" b="0">
                <a:solidFill>
                  <a:srgbClr val="000000"/>
                </a:solidFill>
                <a:ea typeface="ＭＳ 明朝" panose="02020609040205080304" pitchFamily="17" charset="-128"/>
                <a:cs typeface="Times New Roman" panose="02020603050405020304" pitchFamily="18" charset="0"/>
              </a:rPr>
            </a:br>
            <a:r>
              <a:rPr lang="en-US" altLang="ja-JP" sz="1200" b="0">
                <a:solidFill>
                  <a:srgbClr val="000000"/>
                </a:solidFill>
                <a:ea typeface="ＭＳ 明朝" panose="02020609040205080304" pitchFamily="17" charset="-128"/>
                <a:cs typeface="Times New Roman" panose="02020603050405020304" pitchFamily="18" charset="0"/>
              </a:rPr>
              <a:t>a-Si:H  : Inverted staggered          200nm-thick a-Si:H / 200nm-thick SiN</a:t>
            </a:r>
            <a:r>
              <a:rPr lang="en-US" altLang="ja-JP" sz="1200" b="0" baseline="-25000">
                <a:solidFill>
                  <a:srgbClr val="000000"/>
                </a:solidFill>
                <a:ea typeface="ＭＳ 明朝" panose="02020609040205080304" pitchFamily="17" charset="-128"/>
                <a:cs typeface="Times New Roman" panose="02020603050405020304" pitchFamily="18" charset="0"/>
              </a:rPr>
              <a:t>x</a:t>
            </a:r>
            <a:r>
              <a:rPr lang="en-US" altLang="ja-JP" sz="1200" b="0">
                <a:solidFill>
                  <a:srgbClr val="000000"/>
                </a:solidFill>
                <a:ea typeface="ＭＳ 明朝" panose="02020609040205080304" pitchFamily="17" charset="-128"/>
                <a:cs typeface="Times New Roman" panose="02020603050405020304" pitchFamily="18" charset="0"/>
              </a:rPr>
              <a:t>, W/L = 28/6 (</a:t>
            </a:r>
            <a:r>
              <a:rPr lang="en-US" altLang="ja-JP" sz="1200" b="0">
                <a:solidFill>
                  <a:srgbClr val="000000"/>
                </a:solidFill>
                <a:ea typeface="ＭＳ 明朝" panose="02020609040205080304" pitchFamily="17" charset="-128"/>
                <a:cs typeface="Times New Roman" panose="02020603050405020304" pitchFamily="18" charset="0"/>
                <a:sym typeface="Symbol" panose="05050102010706020507" pitchFamily="18" charset="2"/>
              </a:rPr>
              <a:t></a:t>
            </a:r>
            <a:r>
              <a:rPr lang="en-US" altLang="ja-JP" sz="1200" b="0">
                <a:solidFill>
                  <a:srgbClr val="000000"/>
                </a:solidFill>
                <a:ea typeface="ＭＳ 明朝" panose="02020609040205080304" pitchFamily="17" charset="-128"/>
                <a:cs typeface="Times New Roman" panose="02020603050405020304" pitchFamily="18" charset="0"/>
              </a:rPr>
              <a:t>m)</a:t>
            </a:r>
          </a:p>
        </p:txBody>
      </p:sp>
      <p:sp>
        <p:nvSpPr>
          <p:cNvPr id="217116" name="Rectangle 33"/>
          <p:cNvSpPr>
            <a:spLocks noChangeArrowheads="1"/>
          </p:cNvSpPr>
          <p:nvPr/>
        </p:nvSpPr>
        <p:spPr bwMode="auto">
          <a:xfrm>
            <a:off x="3835400" y="3371850"/>
            <a:ext cx="838200" cy="1857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pPr algn="ctr"/>
            <a:endParaRPr lang="ja-JP" altLang="ja-JP" sz="2400">
              <a:solidFill>
                <a:srgbClr val="0000FF"/>
              </a:solidFill>
              <a:ea typeface="HG丸ｺﾞｼｯｸM-PRO" panose="020F0600000000000000" pitchFamily="50" charset="-128"/>
              <a:cs typeface="Times New Roman" panose="02020603050405020304" pitchFamily="18" charset="0"/>
            </a:endParaRPr>
          </a:p>
        </p:txBody>
      </p:sp>
      <p:sp>
        <p:nvSpPr>
          <p:cNvPr id="217117" name="正方形/長方形 2"/>
          <p:cNvSpPr>
            <a:spLocks noChangeArrowheads="1"/>
          </p:cNvSpPr>
          <p:nvPr/>
        </p:nvSpPr>
        <p:spPr bwMode="auto">
          <a:xfrm>
            <a:off x="1601788" y="2108200"/>
            <a:ext cx="15986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3200">
                <a:solidFill>
                  <a:srgbClr val="FF0000"/>
                </a:solidFill>
                <a:cs typeface="Times New Roman" panose="02020603050405020304" pitchFamily="18" charset="0"/>
              </a:rPr>
              <a:t>a-IGZO</a:t>
            </a:r>
            <a:endParaRPr lang="ja-JP" altLang="en-US" sz="3200">
              <a:solidFill>
                <a:srgbClr val="FF0000"/>
              </a:solidFill>
              <a:cs typeface="Times New Roman" panose="02020603050405020304" pitchFamily="18" charset="0"/>
            </a:endParaRPr>
          </a:p>
        </p:txBody>
      </p:sp>
      <p:sp>
        <p:nvSpPr>
          <p:cNvPr id="217118" name="正方形/長方形 31"/>
          <p:cNvSpPr>
            <a:spLocks noChangeArrowheads="1"/>
          </p:cNvSpPr>
          <p:nvPr/>
        </p:nvSpPr>
        <p:spPr bwMode="auto">
          <a:xfrm>
            <a:off x="1754189" y="4894264"/>
            <a:ext cx="1322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3200">
                <a:solidFill>
                  <a:srgbClr val="FF0000"/>
                </a:solidFill>
                <a:cs typeface="Times New Roman" panose="02020603050405020304" pitchFamily="18" charset="0"/>
              </a:rPr>
              <a:t>a-Si:H</a:t>
            </a:r>
            <a:endParaRPr lang="ja-JP" altLang="en-US" sz="3200">
              <a:solidFill>
                <a:srgbClr val="FF0000"/>
              </a:solidFill>
              <a:cs typeface="Times New Roman" panose="02020603050405020304" pitchFamily="18" charset="0"/>
            </a:endParaRPr>
          </a:p>
        </p:txBody>
      </p:sp>
      <p:sp>
        <p:nvSpPr>
          <p:cNvPr id="217119" name="Rectangle 75"/>
          <p:cNvSpPr txBox="1">
            <a:spLocks noChangeArrowheads="1"/>
          </p:cNvSpPr>
          <p:nvPr/>
        </p:nvSpPr>
        <p:spPr bwMode="auto">
          <a:xfrm>
            <a:off x="1524000" y="0"/>
            <a:ext cx="91440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pPr algn="ctr">
              <a:lnSpc>
                <a:spcPct val="90000"/>
              </a:lnSpc>
            </a:pPr>
            <a:r>
              <a:rPr lang="ja-JP" altLang="en-US" dirty="0">
                <a:solidFill>
                  <a:srgbClr val="0000FF"/>
                </a:solidFill>
                <a:cs typeface="Times New Roman" panose="02020603050405020304" pitchFamily="18" charset="0"/>
              </a:rPr>
              <a:t>酸化物トランジスタは</a:t>
            </a:r>
            <a:r>
              <a:rPr lang="en-US" altLang="ja-JP" dirty="0">
                <a:solidFill>
                  <a:srgbClr val="0000FF"/>
                </a:solidFill>
                <a:cs typeface="Times New Roman" panose="02020603050405020304" pitchFamily="18" charset="0"/>
              </a:rPr>
              <a:t>100</a:t>
            </a:r>
            <a:r>
              <a:rPr lang="ja-JP" altLang="en-US" dirty="0">
                <a:solidFill>
                  <a:srgbClr val="0000FF"/>
                </a:solidFill>
                <a:cs typeface="Times New Roman" panose="02020603050405020304" pitchFamily="18" charset="0"/>
              </a:rPr>
              <a:t>倍の電流を流せる</a:t>
            </a:r>
            <a:endParaRPr lang="en-US" altLang="ja-JP" dirty="0">
              <a:solidFill>
                <a:srgbClr val="0000FF"/>
              </a:solidFill>
              <a:cs typeface="Times New Roman" panose="02020603050405020304" pitchFamily="18" charset="0"/>
            </a:endParaRPr>
          </a:p>
        </p:txBody>
      </p:sp>
      <p:sp>
        <p:nvSpPr>
          <p:cNvPr id="217120" name="正方形/長方形 1"/>
          <p:cNvSpPr>
            <a:spLocks noChangeArrowheads="1"/>
          </p:cNvSpPr>
          <p:nvPr/>
        </p:nvSpPr>
        <p:spPr bwMode="auto">
          <a:xfrm>
            <a:off x="6629401" y="498475"/>
            <a:ext cx="4075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36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36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36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36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36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b="0">
                <a:solidFill>
                  <a:srgbClr val="000000"/>
                </a:solidFill>
                <a:ea typeface="ＭＳ 明朝" panose="02020609040205080304" pitchFamily="17" charset="-128"/>
              </a:rPr>
              <a:t>Kamiya et al., Sci. Technol. Adv. Mater. (2010)</a:t>
            </a:r>
            <a:endParaRPr lang="ja-JP" altLang="en-US" sz="1600" b="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5"/>
          <p:cNvSpPr>
            <a:spLocks noGrp="1" noChangeArrowheads="1"/>
          </p:cNvSpPr>
          <p:nvPr>
            <p:ph type="title" idx="4294967295"/>
          </p:nvPr>
        </p:nvSpPr>
        <p:spPr>
          <a:xfrm>
            <a:off x="1524000" y="1"/>
            <a:ext cx="9144000" cy="549275"/>
          </a:xfrm>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ja-JP" sz="3600" b="1" dirty="0">
                <a:solidFill>
                  <a:srgbClr val="0000FF"/>
                </a:solidFill>
              </a:rPr>
              <a:t>a-IGZO</a:t>
            </a:r>
            <a:r>
              <a:rPr lang="ja-JP" altLang="en-US" sz="3600" b="1" dirty="0">
                <a:solidFill>
                  <a:srgbClr val="0000FF"/>
                </a:solidFill>
              </a:rPr>
              <a:t> </a:t>
            </a:r>
            <a:r>
              <a:rPr lang="en-US" altLang="ja-JP" sz="3600" b="1" dirty="0">
                <a:solidFill>
                  <a:srgbClr val="0000FF"/>
                </a:solidFill>
              </a:rPr>
              <a:t>TFT:</a:t>
            </a:r>
            <a:r>
              <a:rPr lang="ja-JP" altLang="en-US" sz="3600" b="1" dirty="0">
                <a:solidFill>
                  <a:srgbClr val="0000FF"/>
                </a:solidFill>
              </a:rPr>
              <a:t> オフ電流が非常に低く一定</a:t>
            </a:r>
            <a:endParaRPr lang="en-US" altLang="ja-JP" sz="3600" b="1" dirty="0">
              <a:solidFill>
                <a:srgbClr val="0000FF"/>
              </a:solidFill>
            </a:endParaRPr>
          </a:p>
        </p:txBody>
      </p:sp>
      <p:sp>
        <p:nvSpPr>
          <p:cNvPr id="188419" name="Rectangle 3"/>
          <p:cNvSpPr>
            <a:spLocks noChangeArrowheads="1"/>
          </p:cNvSpPr>
          <p:nvPr/>
        </p:nvSpPr>
        <p:spPr bwMode="auto">
          <a:xfrm>
            <a:off x="1524000" y="0"/>
            <a:ext cx="9144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0" hangingPunct="0"/>
            <a:endParaRPr lang="ja-JP" altLang="ja-JP" sz="3600" b="1">
              <a:solidFill>
                <a:srgbClr val="0000FF"/>
              </a:solidFill>
              <a:ea typeface="ＨＧ丸ゴシックB" pitchFamily="49" charset="-128"/>
            </a:endParaRPr>
          </a:p>
        </p:txBody>
      </p:sp>
      <p:graphicFrame>
        <p:nvGraphicFramePr>
          <p:cNvPr id="188420" name="Object 1045"/>
          <p:cNvGraphicFramePr>
            <a:graphicFrameLocks noChangeAspect="1"/>
          </p:cNvGraphicFramePr>
          <p:nvPr/>
        </p:nvGraphicFramePr>
        <p:xfrm>
          <a:off x="3471863" y="1163638"/>
          <a:ext cx="3040062" cy="2646362"/>
        </p:xfrm>
        <a:graphic>
          <a:graphicData uri="http://schemas.openxmlformats.org/presentationml/2006/ole">
            <mc:AlternateContent xmlns:mc="http://schemas.openxmlformats.org/markup-compatibility/2006">
              <mc:Choice xmlns:v="urn:schemas-microsoft-com:vml" Requires="v">
                <p:oleObj name="Stanford Graphics ｽﾗｲﾄﾞ" r:id="rId3" imgW="6293485" imgH="5474335" progId="StanfordGraphics">
                  <p:embed/>
                </p:oleObj>
              </mc:Choice>
              <mc:Fallback>
                <p:oleObj name="Stanford Graphics ｽﾗｲﾄﾞ" r:id="rId3" imgW="6293485" imgH="5474335" progId="StanfordGraphics">
                  <p:embed/>
                  <p:pic>
                    <p:nvPicPr>
                      <p:cNvPr id="188420" name="Object 1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863" y="1163638"/>
                        <a:ext cx="3040062"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1046"/>
          <p:cNvGraphicFramePr>
            <a:graphicFrameLocks noChangeAspect="1"/>
          </p:cNvGraphicFramePr>
          <p:nvPr/>
        </p:nvGraphicFramePr>
        <p:xfrm>
          <a:off x="6881813" y="1066800"/>
          <a:ext cx="3275012" cy="2719388"/>
        </p:xfrm>
        <a:graphic>
          <a:graphicData uri="http://schemas.openxmlformats.org/presentationml/2006/ole">
            <mc:AlternateContent xmlns:mc="http://schemas.openxmlformats.org/markup-compatibility/2006">
              <mc:Choice xmlns:v="urn:schemas-microsoft-com:vml" Requires="v">
                <p:oleObj name="Stanford Graphics ｽﾗｲﾄﾞ" r:id="rId5" imgW="6785610" imgH="5638165" progId="StanfordGraphics">
                  <p:embed/>
                </p:oleObj>
              </mc:Choice>
              <mc:Fallback>
                <p:oleObj name="Stanford Graphics ｽﾗｲﾄﾞ" r:id="rId5" imgW="6785610" imgH="5638165" progId="StanfordGraphics">
                  <p:embed/>
                  <p:pic>
                    <p:nvPicPr>
                      <p:cNvPr id="188421" name="Object 10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1066800"/>
                        <a:ext cx="3275012"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22" name="Rectangle 1048"/>
          <p:cNvSpPr>
            <a:spLocks noChangeAspect="1" noChangeArrowheads="1"/>
          </p:cNvSpPr>
          <p:nvPr/>
        </p:nvSpPr>
        <p:spPr bwMode="auto">
          <a:xfrm>
            <a:off x="8167689" y="3657600"/>
            <a:ext cx="1018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V</a:t>
            </a:r>
            <a:r>
              <a:rPr lang="en-US" altLang="ja-JP" sz="2000" b="1" baseline="-25000">
                <a:solidFill>
                  <a:srgbClr val="000000"/>
                </a:solidFill>
              </a:rPr>
              <a:t>GS</a:t>
            </a:r>
            <a:r>
              <a:rPr lang="en-US" altLang="ja-JP" sz="2000" b="1">
                <a:solidFill>
                  <a:srgbClr val="000000"/>
                </a:solidFill>
              </a:rPr>
              <a:t> (V)</a:t>
            </a:r>
          </a:p>
        </p:txBody>
      </p:sp>
      <p:sp>
        <p:nvSpPr>
          <p:cNvPr id="188423" name="Rectangle 1049"/>
          <p:cNvSpPr>
            <a:spLocks noChangeAspect="1" noChangeArrowheads="1"/>
          </p:cNvSpPr>
          <p:nvPr/>
        </p:nvSpPr>
        <p:spPr bwMode="auto">
          <a:xfrm>
            <a:off x="4740276" y="3676650"/>
            <a:ext cx="1008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V</a:t>
            </a:r>
            <a:r>
              <a:rPr lang="en-US" altLang="ja-JP" sz="2000" b="1" baseline="-25000">
                <a:solidFill>
                  <a:srgbClr val="000000"/>
                </a:solidFill>
              </a:rPr>
              <a:t>DS</a:t>
            </a:r>
            <a:r>
              <a:rPr lang="en-US" altLang="ja-JP" sz="2000" b="1">
                <a:solidFill>
                  <a:srgbClr val="000000"/>
                </a:solidFill>
              </a:rPr>
              <a:t> (V)</a:t>
            </a:r>
          </a:p>
        </p:txBody>
      </p:sp>
      <p:sp>
        <p:nvSpPr>
          <p:cNvPr id="188424" name="Text Box 1050"/>
          <p:cNvSpPr txBox="1">
            <a:spLocks noChangeAspect="1" noChangeArrowheads="1"/>
          </p:cNvSpPr>
          <p:nvPr/>
        </p:nvSpPr>
        <p:spPr bwMode="auto">
          <a:xfrm>
            <a:off x="4086225" y="1392238"/>
            <a:ext cx="1443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V</a:t>
            </a:r>
            <a:r>
              <a:rPr lang="en-US" altLang="ja-JP" sz="2000" baseline="-25000">
                <a:solidFill>
                  <a:srgbClr val="000000"/>
                </a:solidFill>
              </a:rPr>
              <a:t>GS</a:t>
            </a:r>
            <a:r>
              <a:rPr lang="en-US" altLang="ja-JP" sz="2000">
                <a:solidFill>
                  <a:srgbClr val="000000"/>
                </a:solidFill>
              </a:rPr>
              <a:t>=0–15V</a:t>
            </a:r>
          </a:p>
        </p:txBody>
      </p:sp>
      <p:sp>
        <p:nvSpPr>
          <p:cNvPr id="188425" name="Rectangle 1051"/>
          <p:cNvSpPr>
            <a:spLocks noChangeAspect="1" noChangeArrowheads="1"/>
          </p:cNvSpPr>
          <p:nvPr/>
        </p:nvSpPr>
        <p:spPr bwMode="auto">
          <a:xfrm rot="16200000">
            <a:off x="2744220" y="2167702"/>
            <a:ext cx="1069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I</a:t>
            </a:r>
            <a:r>
              <a:rPr lang="en-US" altLang="ja-JP" sz="2000" b="1" baseline="-25000">
                <a:solidFill>
                  <a:srgbClr val="000000"/>
                </a:solidFill>
              </a:rPr>
              <a:t>DS</a:t>
            </a:r>
            <a:r>
              <a:rPr lang="en-US" altLang="ja-JP" sz="2000" b="1">
                <a:solidFill>
                  <a:srgbClr val="000000"/>
                </a:solidFill>
              </a:rPr>
              <a:t> (</a:t>
            </a:r>
            <a:r>
              <a:rPr lang="en-US" altLang="ja-JP" sz="2000" b="1">
                <a:solidFill>
                  <a:srgbClr val="000000"/>
                </a:solidFill>
                <a:sym typeface="Symbol" pitchFamily="18" charset="2"/>
              </a:rPr>
              <a:t></a:t>
            </a:r>
            <a:r>
              <a:rPr lang="en-US" altLang="ja-JP" sz="2000" b="1">
                <a:solidFill>
                  <a:srgbClr val="000000"/>
                </a:solidFill>
              </a:rPr>
              <a:t>A)</a:t>
            </a:r>
          </a:p>
        </p:txBody>
      </p:sp>
      <p:sp>
        <p:nvSpPr>
          <p:cNvPr id="188426" name="Rectangle 62"/>
          <p:cNvSpPr>
            <a:spLocks noChangeAspect="1" noChangeArrowheads="1"/>
          </p:cNvSpPr>
          <p:nvPr/>
        </p:nvSpPr>
        <p:spPr bwMode="auto">
          <a:xfrm>
            <a:off x="6872289" y="1066800"/>
            <a:ext cx="477837" cy="2630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ja-JP" altLang="ja-JP">
              <a:solidFill>
                <a:srgbClr val="0000FF"/>
              </a:solidFill>
              <a:ea typeface="HG丸ｺﾞｼｯｸM-PRO" pitchFamily="50" charset="-128"/>
            </a:endParaRPr>
          </a:p>
        </p:txBody>
      </p:sp>
      <p:sp>
        <p:nvSpPr>
          <p:cNvPr id="188427" name="Text Box 63"/>
          <p:cNvSpPr txBox="1">
            <a:spLocks noChangeAspect="1" noChangeArrowheads="1"/>
          </p:cNvSpPr>
          <p:nvPr/>
        </p:nvSpPr>
        <p:spPr bwMode="auto">
          <a:xfrm>
            <a:off x="6797676" y="3398838"/>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10</a:t>
            </a:r>
            <a:r>
              <a:rPr lang="en-US" altLang="ja-JP" sz="2000" baseline="30000">
                <a:solidFill>
                  <a:srgbClr val="000000"/>
                </a:solidFill>
              </a:rPr>
              <a:t>-14</a:t>
            </a:r>
          </a:p>
        </p:txBody>
      </p:sp>
      <p:sp>
        <p:nvSpPr>
          <p:cNvPr id="188428" name="Text Box 64"/>
          <p:cNvSpPr txBox="1">
            <a:spLocks noChangeAspect="1" noChangeArrowheads="1"/>
          </p:cNvSpPr>
          <p:nvPr/>
        </p:nvSpPr>
        <p:spPr bwMode="auto">
          <a:xfrm>
            <a:off x="6797676" y="2952750"/>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10</a:t>
            </a:r>
            <a:r>
              <a:rPr lang="en-US" altLang="ja-JP" sz="2000" baseline="30000">
                <a:solidFill>
                  <a:srgbClr val="000000"/>
                </a:solidFill>
              </a:rPr>
              <a:t>-12</a:t>
            </a:r>
          </a:p>
        </p:txBody>
      </p:sp>
      <p:sp>
        <p:nvSpPr>
          <p:cNvPr id="188429" name="Text Box 65"/>
          <p:cNvSpPr txBox="1">
            <a:spLocks noChangeAspect="1" noChangeArrowheads="1"/>
          </p:cNvSpPr>
          <p:nvPr/>
        </p:nvSpPr>
        <p:spPr bwMode="auto">
          <a:xfrm>
            <a:off x="6797676" y="2501900"/>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10</a:t>
            </a:r>
            <a:r>
              <a:rPr lang="en-US" altLang="ja-JP" sz="2000" baseline="30000">
                <a:solidFill>
                  <a:srgbClr val="000000"/>
                </a:solidFill>
              </a:rPr>
              <a:t>-10</a:t>
            </a:r>
          </a:p>
        </p:txBody>
      </p:sp>
      <p:sp>
        <p:nvSpPr>
          <p:cNvPr id="188430" name="Text Box 66"/>
          <p:cNvSpPr txBox="1">
            <a:spLocks noChangeAspect="1" noChangeArrowheads="1"/>
          </p:cNvSpPr>
          <p:nvPr/>
        </p:nvSpPr>
        <p:spPr bwMode="auto">
          <a:xfrm>
            <a:off x="6862763" y="2081213"/>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10</a:t>
            </a:r>
            <a:r>
              <a:rPr lang="en-US" altLang="ja-JP" sz="2000" baseline="30000">
                <a:solidFill>
                  <a:srgbClr val="000000"/>
                </a:solidFill>
              </a:rPr>
              <a:t>-8</a:t>
            </a:r>
          </a:p>
        </p:txBody>
      </p:sp>
      <p:sp>
        <p:nvSpPr>
          <p:cNvPr id="188431" name="Text Box 67"/>
          <p:cNvSpPr txBox="1">
            <a:spLocks noChangeAspect="1" noChangeArrowheads="1"/>
          </p:cNvSpPr>
          <p:nvPr/>
        </p:nvSpPr>
        <p:spPr bwMode="auto">
          <a:xfrm>
            <a:off x="6862763" y="1604963"/>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10</a:t>
            </a:r>
            <a:r>
              <a:rPr lang="en-US" altLang="ja-JP" sz="2000" baseline="30000">
                <a:solidFill>
                  <a:srgbClr val="000000"/>
                </a:solidFill>
              </a:rPr>
              <a:t>-6</a:t>
            </a:r>
          </a:p>
        </p:txBody>
      </p:sp>
      <p:sp>
        <p:nvSpPr>
          <p:cNvPr id="188432" name="Text Box 68"/>
          <p:cNvSpPr txBox="1">
            <a:spLocks noChangeAspect="1" noChangeArrowheads="1"/>
          </p:cNvSpPr>
          <p:nvPr/>
        </p:nvSpPr>
        <p:spPr bwMode="auto">
          <a:xfrm>
            <a:off x="6862763" y="1160463"/>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10</a:t>
            </a:r>
            <a:r>
              <a:rPr lang="en-US" altLang="ja-JP" sz="2000" baseline="30000">
                <a:solidFill>
                  <a:srgbClr val="000000"/>
                </a:solidFill>
              </a:rPr>
              <a:t>-4</a:t>
            </a:r>
          </a:p>
        </p:txBody>
      </p:sp>
      <p:graphicFrame>
        <p:nvGraphicFramePr>
          <p:cNvPr id="188433" name="Object 1045"/>
          <p:cNvGraphicFramePr>
            <a:graphicFrameLocks noChangeAspect="1"/>
          </p:cNvGraphicFramePr>
          <p:nvPr/>
        </p:nvGraphicFramePr>
        <p:xfrm>
          <a:off x="3557588" y="4022726"/>
          <a:ext cx="3065462" cy="2544763"/>
        </p:xfrm>
        <a:graphic>
          <a:graphicData uri="http://schemas.openxmlformats.org/presentationml/2006/ole">
            <mc:AlternateContent xmlns:mc="http://schemas.openxmlformats.org/markup-compatibility/2006">
              <mc:Choice xmlns:v="urn:schemas-microsoft-com:vml" Requires="v">
                <p:oleObj name="Stanford Graphics ｽﾗｲﾄﾞ" r:id="rId7" imgW="6346825" imgH="5264785" progId="StanfordGraphics">
                  <p:embed/>
                </p:oleObj>
              </mc:Choice>
              <mc:Fallback>
                <p:oleObj name="Stanford Graphics ｽﾗｲﾄﾞ" r:id="rId7" imgW="6346825" imgH="5264785" progId="StanfordGraphics">
                  <p:embed/>
                  <p:pic>
                    <p:nvPicPr>
                      <p:cNvPr id="188433" name="Object 10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7588" y="4022726"/>
                        <a:ext cx="3065462"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34" name="Rectangle 1049"/>
          <p:cNvSpPr>
            <a:spLocks noChangeAspect="1" noChangeArrowheads="1"/>
          </p:cNvSpPr>
          <p:nvPr/>
        </p:nvSpPr>
        <p:spPr bwMode="auto">
          <a:xfrm>
            <a:off x="4752976" y="6461125"/>
            <a:ext cx="1008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V</a:t>
            </a:r>
            <a:r>
              <a:rPr lang="en-US" altLang="ja-JP" sz="2000" b="1" baseline="-25000">
                <a:solidFill>
                  <a:srgbClr val="000000"/>
                </a:solidFill>
              </a:rPr>
              <a:t>DS</a:t>
            </a:r>
            <a:r>
              <a:rPr lang="en-US" altLang="ja-JP" sz="2000" b="1">
                <a:solidFill>
                  <a:srgbClr val="000000"/>
                </a:solidFill>
              </a:rPr>
              <a:t> (V)</a:t>
            </a:r>
          </a:p>
        </p:txBody>
      </p:sp>
      <p:sp>
        <p:nvSpPr>
          <p:cNvPr id="188435" name="Rectangle 1051"/>
          <p:cNvSpPr>
            <a:spLocks noChangeAspect="1" noChangeArrowheads="1"/>
          </p:cNvSpPr>
          <p:nvPr/>
        </p:nvSpPr>
        <p:spPr bwMode="auto">
          <a:xfrm rot="16200000">
            <a:off x="2873601" y="4987102"/>
            <a:ext cx="1069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I</a:t>
            </a:r>
            <a:r>
              <a:rPr lang="en-US" altLang="ja-JP" sz="2000" b="1" baseline="-25000">
                <a:solidFill>
                  <a:srgbClr val="000000"/>
                </a:solidFill>
              </a:rPr>
              <a:t>DS</a:t>
            </a:r>
            <a:r>
              <a:rPr lang="en-US" altLang="ja-JP" sz="2000" b="1">
                <a:solidFill>
                  <a:srgbClr val="000000"/>
                </a:solidFill>
              </a:rPr>
              <a:t> (</a:t>
            </a:r>
            <a:r>
              <a:rPr lang="en-US" altLang="ja-JP" sz="2000" b="1">
                <a:solidFill>
                  <a:srgbClr val="000000"/>
                </a:solidFill>
                <a:sym typeface="Symbol" pitchFamily="18" charset="2"/>
              </a:rPr>
              <a:t></a:t>
            </a:r>
            <a:r>
              <a:rPr lang="en-US" altLang="ja-JP" sz="2000" b="1">
                <a:solidFill>
                  <a:srgbClr val="000000"/>
                </a:solidFill>
              </a:rPr>
              <a:t>A)</a:t>
            </a:r>
          </a:p>
        </p:txBody>
      </p:sp>
      <p:sp>
        <p:nvSpPr>
          <p:cNvPr id="188436" name="Text Box 1050"/>
          <p:cNvSpPr txBox="1">
            <a:spLocks noChangeAspect="1" noChangeArrowheads="1"/>
          </p:cNvSpPr>
          <p:nvPr/>
        </p:nvSpPr>
        <p:spPr bwMode="auto">
          <a:xfrm>
            <a:off x="4086225" y="4343400"/>
            <a:ext cx="14430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2000">
                <a:solidFill>
                  <a:srgbClr val="000000"/>
                </a:solidFill>
              </a:rPr>
              <a:t>V</a:t>
            </a:r>
            <a:r>
              <a:rPr lang="en-US" altLang="ja-JP" sz="2000" baseline="-25000">
                <a:solidFill>
                  <a:srgbClr val="000000"/>
                </a:solidFill>
              </a:rPr>
              <a:t>GS</a:t>
            </a:r>
            <a:r>
              <a:rPr lang="en-US" altLang="ja-JP" sz="2000">
                <a:solidFill>
                  <a:srgbClr val="000000"/>
                </a:solidFill>
              </a:rPr>
              <a:t>=2–20V</a:t>
            </a:r>
          </a:p>
        </p:txBody>
      </p:sp>
      <p:graphicFrame>
        <p:nvGraphicFramePr>
          <p:cNvPr id="188437" name="Object 1046"/>
          <p:cNvGraphicFramePr>
            <a:graphicFrameLocks noChangeAspect="1"/>
          </p:cNvGraphicFramePr>
          <p:nvPr/>
        </p:nvGraphicFramePr>
        <p:xfrm>
          <a:off x="6942138" y="3843338"/>
          <a:ext cx="3263900" cy="2722562"/>
        </p:xfrm>
        <a:graphic>
          <a:graphicData uri="http://schemas.openxmlformats.org/presentationml/2006/ole">
            <mc:AlternateContent xmlns:mc="http://schemas.openxmlformats.org/markup-compatibility/2006">
              <mc:Choice xmlns:v="urn:schemas-microsoft-com:vml" Requires="v">
                <p:oleObj name="Stanford Graphics ｽﾗｲﾄﾞ" r:id="rId9" imgW="6758940" imgH="5644515" progId="StanfordGraphics">
                  <p:embed/>
                </p:oleObj>
              </mc:Choice>
              <mc:Fallback>
                <p:oleObj name="Stanford Graphics ｽﾗｲﾄﾞ" r:id="rId9" imgW="6758940" imgH="5644515" progId="StanfordGraphics">
                  <p:embed/>
                  <p:pic>
                    <p:nvPicPr>
                      <p:cNvPr id="188437" name="Object 10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2138" y="3843338"/>
                        <a:ext cx="3263900" cy="272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38" name="Text Box 1047"/>
          <p:cNvSpPr txBox="1">
            <a:spLocks noChangeAspect="1" noChangeArrowheads="1"/>
          </p:cNvSpPr>
          <p:nvPr/>
        </p:nvSpPr>
        <p:spPr bwMode="auto">
          <a:xfrm>
            <a:off x="8505825" y="4202113"/>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1800">
                <a:solidFill>
                  <a:srgbClr val="000000"/>
                </a:solidFill>
              </a:rPr>
              <a:t>V</a:t>
            </a:r>
            <a:r>
              <a:rPr lang="en-US" altLang="ja-JP" sz="1800" baseline="-25000">
                <a:solidFill>
                  <a:srgbClr val="000000"/>
                </a:solidFill>
              </a:rPr>
              <a:t>DS</a:t>
            </a:r>
            <a:r>
              <a:rPr lang="en-US" altLang="ja-JP" sz="1800">
                <a:solidFill>
                  <a:srgbClr val="000000"/>
                </a:solidFill>
              </a:rPr>
              <a:t>=10V</a:t>
            </a:r>
          </a:p>
        </p:txBody>
      </p:sp>
      <p:sp>
        <p:nvSpPr>
          <p:cNvPr id="188439" name="Rectangle 1048"/>
          <p:cNvSpPr>
            <a:spLocks noChangeAspect="1" noChangeArrowheads="1"/>
          </p:cNvSpPr>
          <p:nvPr/>
        </p:nvSpPr>
        <p:spPr bwMode="auto">
          <a:xfrm>
            <a:off x="8485189" y="6473825"/>
            <a:ext cx="1018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V</a:t>
            </a:r>
            <a:r>
              <a:rPr lang="en-US" altLang="ja-JP" sz="2000" b="1" baseline="-25000">
                <a:solidFill>
                  <a:srgbClr val="000000"/>
                </a:solidFill>
              </a:rPr>
              <a:t>GS</a:t>
            </a:r>
            <a:r>
              <a:rPr lang="en-US" altLang="ja-JP" sz="2000" b="1">
                <a:solidFill>
                  <a:srgbClr val="000000"/>
                </a:solidFill>
              </a:rPr>
              <a:t> (V)</a:t>
            </a:r>
          </a:p>
        </p:txBody>
      </p:sp>
      <p:sp>
        <p:nvSpPr>
          <p:cNvPr id="188440" name="Rectangle 1052"/>
          <p:cNvSpPr>
            <a:spLocks noChangeAspect="1" noChangeArrowheads="1"/>
          </p:cNvSpPr>
          <p:nvPr/>
        </p:nvSpPr>
        <p:spPr bwMode="auto">
          <a:xfrm rot="16200000">
            <a:off x="6284265" y="4907727"/>
            <a:ext cx="922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I</a:t>
            </a:r>
            <a:r>
              <a:rPr lang="en-US" altLang="ja-JP" sz="2000" b="1" baseline="-25000">
                <a:solidFill>
                  <a:srgbClr val="000000"/>
                </a:solidFill>
              </a:rPr>
              <a:t>DS</a:t>
            </a:r>
            <a:r>
              <a:rPr lang="en-US" altLang="ja-JP" sz="2000" b="1">
                <a:solidFill>
                  <a:srgbClr val="000000"/>
                </a:solidFill>
              </a:rPr>
              <a:t> (A)</a:t>
            </a:r>
          </a:p>
        </p:txBody>
      </p:sp>
      <p:sp>
        <p:nvSpPr>
          <p:cNvPr id="188441" name="Rectangle 1052"/>
          <p:cNvSpPr>
            <a:spLocks noChangeAspect="1" noChangeArrowheads="1"/>
          </p:cNvSpPr>
          <p:nvPr/>
        </p:nvSpPr>
        <p:spPr bwMode="auto">
          <a:xfrm rot="16200000">
            <a:off x="6262040" y="2164527"/>
            <a:ext cx="922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000" b="1">
                <a:solidFill>
                  <a:srgbClr val="000000"/>
                </a:solidFill>
              </a:rPr>
              <a:t>I</a:t>
            </a:r>
            <a:r>
              <a:rPr lang="en-US" altLang="ja-JP" sz="2000" b="1" baseline="-25000">
                <a:solidFill>
                  <a:srgbClr val="000000"/>
                </a:solidFill>
              </a:rPr>
              <a:t>DS</a:t>
            </a:r>
            <a:r>
              <a:rPr lang="en-US" altLang="ja-JP" sz="2000" b="1">
                <a:solidFill>
                  <a:srgbClr val="000000"/>
                </a:solidFill>
              </a:rPr>
              <a:t> (A)</a:t>
            </a:r>
          </a:p>
        </p:txBody>
      </p:sp>
      <p:sp>
        <p:nvSpPr>
          <p:cNvPr id="188442" name="Rectangle 30"/>
          <p:cNvSpPr>
            <a:spLocks noChangeArrowheads="1"/>
          </p:cNvSpPr>
          <p:nvPr/>
        </p:nvSpPr>
        <p:spPr bwMode="auto">
          <a:xfrm>
            <a:off x="9953625" y="1752600"/>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solidFill>
                <a:srgbClr val="0000FF"/>
              </a:solidFill>
              <a:ea typeface="HG丸ｺﾞｼｯｸM-PRO" pitchFamily="50" charset="-128"/>
            </a:endParaRPr>
          </a:p>
        </p:txBody>
      </p:sp>
      <p:sp>
        <p:nvSpPr>
          <p:cNvPr id="188443" name="Text Box 1047"/>
          <p:cNvSpPr txBox="1">
            <a:spLocks noChangeAspect="1" noChangeArrowheads="1"/>
          </p:cNvSpPr>
          <p:nvPr/>
        </p:nvSpPr>
        <p:spPr bwMode="auto">
          <a:xfrm>
            <a:off x="8505825" y="1690688"/>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pitchFamily="50" charset="-128"/>
              </a:defRPr>
            </a:lvl1pPr>
            <a:lvl2pPr marL="742950" indent="-285750" eaLnBrk="0" hangingPunct="0">
              <a:defRPr kumimoji="1" sz="3600" b="1">
                <a:solidFill>
                  <a:schemeClr val="tx1"/>
                </a:solidFill>
                <a:latin typeface="Times New Roman" pitchFamily="18" charset="0"/>
                <a:ea typeface="ＭＳ Ｐゴシック" pitchFamily="50" charset="-128"/>
              </a:defRPr>
            </a:lvl2pPr>
            <a:lvl3pPr marL="1143000" indent="-228600" eaLnBrk="0" hangingPunct="0">
              <a:defRPr kumimoji="1" sz="3600" b="1">
                <a:solidFill>
                  <a:schemeClr val="tx1"/>
                </a:solidFill>
                <a:latin typeface="Times New Roman" pitchFamily="18" charset="0"/>
                <a:ea typeface="ＭＳ Ｐゴシック" pitchFamily="50" charset="-128"/>
              </a:defRPr>
            </a:lvl3pPr>
            <a:lvl4pPr marL="1600200" indent="-228600" eaLnBrk="0" hangingPunct="0">
              <a:defRPr kumimoji="1" sz="3600" b="1">
                <a:solidFill>
                  <a:schemeClr val="tx1"/>
                </a:solidFill>
                <a:latin typeface="Times New Roman" pitchFamily="18" charset="0"/>
                <a:ea typeface="ＭＳ Ｐゴシック" pitchFamily="50" charset="-128"/>
              </a:defRPr>
            </a:lvl4pPr>
            <a:lvl5pPr marL="2057400" indent="-228600" eaLnBrk="0" hangingPunct="0">
              <a:defRPr kumimoji="1" sz="3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pitchFamily="50" charset="-128"/>
              </a:defRPr>
            </a:lvl9pPr>
          </a:lstStyle>
          <a:p>
            <a:pPr eaLnBrk="1" hangingPunct="1"/>
            <a:r>
              <a:rPr lang="en-US" altLang="ja-JP" sz="1800">
                <a:solidFill>
                  <a:srgbClr val="000000"/>
                </a:solidFill>
              </a:rPr>
              <a:t>V</a:t>
            </a:r>
            <a:r>
              <a:rPr lang="en-US" altLang="ja-JP" sz="1800" baseline="-25000">
                <a:solidFill>
                  <a:srgbClr val="000000"/>
                </a:solidFill>
              </a:rPr>
              <a:t>DS</a:t>
            </a:r>
            <a:r>
              <a:rPr lang="en-US" altLang="ja-JP" sz="1800">
                <a:solidFill>
                  <a:srgbClr val="000000"/>
                </a:solidFill>
              </a:rPr>
              <a:t>=2,4,6,8,10V</a:t>
            </a:r>
          </a:p>
        </p:txBody>
      </p:sp>
      <p:sp>
        <p:nvSpPr>
          <p:cNvPr id="188444" name="Rectangle 32"/>
          <p:cNvSpPr>
            <a:spLocks noChangeArrowheads="1"/>
          </p:cNvSpPr>
          <p:nvPr/>
        </p:nvSpPr>
        <p:spPr bwMode="auto">
          <a:xfrm>
            <a:off x="1524001" y="717551"/>
            <a:ext cx="6473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200">
                <a:solidFill>
                  <a:srgbClr val="000000"/>
                </a:solidFill>
                <a:ea typeface="ＭＳ 明朝" pitchFamily="17" charset="-128"/>
              </a:rPr>
              <a:t>a-IGZO: Top-contact, bottom gate 40nm-thick a-IGZO / 150nm-thick SiO</a:t>
            </a:r>
            <a:r>
              <a:rPr lang="en-US" altLang="ja-JP" sz="1200" baseline="-25000">
                <a:solidFill>
                  <a:srgbClr val="000000"/>
                </a:solidFill>
                <a:ea typeface="ＭＳ 明朝" pitchFamily="17" charset="-128"/>
              </a:rPr>
              <a:t>2</a:t>
            </a:r>
            <a:r>
              <a:rPr lang="en-US" altLang="ja-JP" sz="1200">
                <a:solidFill>
                  <a:srgbClr val="000000"/>
                </a:solidFill>
                <a:ea typeface="ＭＳ 明朝" pitchFamily="17" charset="-128"/>
              </a:rPr>
              <a:t> / c-Si, W/L = 300/50 (</a:t>
            </a:r>
            <a:r>
              <a:rPr lang="en-US" altLang="ja-JP" sz="1200">
                <a:solidFill>
                  <a:srgbClr val="000000"/>
                </a:solidFill>
                <a:ea typeface="ＭＳ 明朝" pitchFamily="17" charset="-128"/>
                <a:sym typeface="Symbol" pitchFamily="18" charset="2"/>
              </a:rPr>
              <a:t></a:t>
            </a:r>
            <a:r>
              <a:rPr lang="en-US" altLang="ja-JP" sz="1200">
                <a:solidFill>
                  <a:srgbClr val="000000"/>
                </a:solidFill>
                <a:ea typeface="ＭＳ 明朝" pitchFamily="17" charset="-128"/>
              </a:rPr>
              <a:t>m)</a:t>
            </a:r>
            <a:br>
              <a:rPr lang="en-US" altLang="ja-JP" sz="1200">
                <a:solidFill>
                  <a:srgbClr val="000000"/>
                </a:solidFill>
                <a:ea typeface="ＭＳ 明朝" pitchFamily="17" charset="-128"/>
              </a:rPr>
            </a:br>
            <a:r>
              <a:rPr lang="en-US" altLang="ja-JP" sz="1200">
                <a:solidFill>
                  <a:srgbClr val="000000"/>
                </a:solidFill>
                <a:ea typeface="ＭＳ 明朝" pitchFamily="17" charset="-128"/>
              </a:rPr>
              <a:t>a-Si:H  : Inverted staggered          200nm-thick a-Si:H / 200nm-thick SiN</a:t>
            </a:r>
            <a:r>
              <a:rPr lang="en-US" altLang="ja-JP" sz="1200" baseline="-25000">
                <a:solidFill>
                  <a:srgbClr val="000000"/>
                </a:solidFill>
                <a:ea typeface="ＭＳ 明朝" pitchFamily="17" charset="-128"/>
              </a:rPr>
              <a:t>x</a:t>
            </a:r>
            <a:r>
              <a:rPr lang="en-US" altLang="ja-JP" sz="1200">
                <a:solidFill>
                  <a:srgbClr val="000000"/>
                </a:solidFill>
                <a:ea typeface="ＭＳ 明朝" pitchFamily="17" charset="-128"/>
              </a:rPr>
              <a:t>, W/L = 28/6 (</a:t>
            </a:r>
            <a:r>
              <a:rPr lang="en-US" altLang="ja-JP" sz="1200">
                <a:solidFill>
                  <a:srgbClr val="000000"/>
                </a:solidFill>
                <a:ea typeface="ＭＳ 明朝" pitchFamily="17" charset="-128"/>
                <a:sym typeface="Symbol" pitchFamily="18" charset="2"/>
              </a:rPr>
              <a:t></a:t>
            </a:r>
            <a:r>
              <a:rPr lang="en-US" altLang="ja-JP" sz="1200">
                <a:solidFill>
                  <a:srgbClr val="000000"/>
                </a:solidFill>
                <a:ea typeface="ＭＳ 明朝" pitchFamily="17" charset="-128"/>
              </a:rPr>
              <a:t>m)</a:t>
            </a:r>
          </a:p>
        </p:txBody>
      </p:sp>
      <p:sp>
        <p:nvSpPr>
          <p:cNvPr id="188445" name="Rectangle 33"/>
          <p:cNvSpPr>
            <a:spLocks noChangeArrowheads="1"/>
          </p:cNvSpPr>
          <p:nvPr/>
        </p:nvSpPr>
        <p:spPr bwMode="auto">
          <a:xfrm>
            <a:off x="3835400" y="3371850"/>
            <a:ext cx="838200" cy="1857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b="1">
              <a:solidFill>
                <a:srgbClr val="0000FF"/>
              </a:solidFill>
              <a:ea typeface="HG丸ｺﾞｼｯｸM-PRO" pitchFamily="50" charset="-128"/>
            </a:endParaRPr>
          </a:p>
        </p:txBody>
      </p:sp>
      <p:sp>
        <p:nvSpPr>
          <p:cNvPr id="188447" name="正方形/長方形 2"/>
          <p:cNvSpPr>
            <a:spLocks noChangeArrowheads="1"/>
          </p:cNvSpPr>
          <p:nvPr/>
        </p:nvSpPr>
        <p:spPr bwMode="auto">
          <a:xfrm>
            <a:off x="1601788" y="2108200"/>
            <a:ext cx="15986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3200" b="1">
                <a:solidFill>
                  <a:srgbClr val="FF0000"/>
                </a:solidFill>
              </a:rPr>
              <a:t>a-IGZO</a:t>
            </a:r>
            <a:endParaRPr lang="ja-JP" altLang="en-US" sz="3200" b="1">
              <a:solidFill>
                <a:srgbClr val="FF0000"/>
              </a:solidFill>
            </a:endParaRPr>
          </a:p>
        </p:txBody>
      </p:sp>
      <p:sp>
        <p:nvSpPr>
          <p:cNvPr id="188448" name="正方形/長方形 31"/>
          <p:cNvSpPr>
            <a:spLocks noChangeArrowheads="1"/>
          </p:cNvSpPr>
          <p:nvPr/>
        </p:nvSpPr>
        <p:spPr bwMode="auto">
          <a:xfrm>
            <a:off x="1754189" y="4894264"/>
            <a:ext cx="1322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3200" b="1">
                <a:solidFill>
                  <a:srgbClr val="FF0000"/>
                </a:solidFill>
              </a:rPr>
              <a:t>a-Si:H</a:t>
            </a:r>
            <a:endParaRPr lang="ja-JP" altLang="en-US" sz="3200" b="1">
              <a:solidFill>
                <a:srgbClr val="FF0000"/>
              </a:solidFill>
            </a:endParaRPr>
          </a:p>
        </p:txBody>
      </p:sp>
      <p:sp>
        <p:nvSpPr>
          <p:cNvPr id="33" name="Oval 10"/>
          <p:cNvSpPr>
            <a:spLocks noChangeArrowheads="1"/>
          </p:cNvSpPr>
          <p:nvPr/>
        </p:nvSpPr>
        <p:spPr bwMode="auto">
          <a:xfrm>
            <a:off x="7407668" y="3092451"/>
            <a:ext cx="1133475" cy="612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ja-JP" sz="4400" b="1">
              <a:solidFill>
                <a:srgbClr val="0000FF"/>
              </a:solidFill>
              <a:ea typeface="HG丸ｺﾞｼｯｸM-PRO" pitchFamily="50" charset="-128"/>
            </a:endParaRPr>
          </a:p>
        </p:txBody>
      </p:sp>
      <p:sp>
        <p:nvSpPr>
          <p:cNvPr id="34" name="Oval 10"/>
          <p:cNvSpPr>
            <a:spLocks noChangeArrowheads="1"/>
          </p:cNvSpPr>
          <p:nvPr/>
        </p:nvSpPr>
        <p:spPr bwMode="auto">
          <a:xfrm>
            <a:off x="7244998" y="5324778"/>
            <a:ext cx="1837174" cy="1272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ja-JP" sz="4400" b="1">
              <a:solidFill>
                <a:srgbClr val="0000FF"/>
              </a:solidFill>
              <a:ea typeface="HG丸ｺﾞｼｯｸM-PRO" pitchFamily="50" charset="-128"/>
            </a:endParaRPr>
          </a:p>
        </p:txBody>
      </p:sp>
      <p:sp>
        <p:nvSpPr>
          <p:cNvPr id="35" name="Rectangle 49"/>
          <p:cNvSpPr>
            <a:spLocks noChangeArrowheads="1"/>
          </p:cNvSpPr>
          <p:nvPr/>
        </p:nvSpPr>
        <p:spPr bwMode="auto">
          <a:xfrm>
            <a:off x="3071664" y="1160463"/>
            <a:ext cx="3525262" cy="6124754"/>
          </a:xfrm>
          <a:prstGeom prst="rect">
            <a:avLst/>
          </a:prstGeom>
          <a:solidFill>
            <a:schemeClr val="bg1">
              <a:lumMod val="50000"/>
              <a:alpha val="86000"/>
            </a:schemeClr>
          </a:solidFill>
          <a:ln>
            <a:noFill/>
          </a:ln>
        </p:spPr>
        <p:txBody>
          <a:bodyPr wrap="square">
            <a:spAutoFit/>
          </a:bodyPr>
          <a:lstStyle/>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a:p>
            <a:endParaRPr lang="en-US" altLang="ja-JP" sz="2800" b="1" dirty="0">
              <a:solidFill>
                <a:srgbClr val="FFFF99"/>
              </a:solidFill>
            </a:endParaRPr>
          </a:p>
        </p:txBody>
      </p:sp>
      <p:sp>
        <p:nvSpPr>
          <p:cNvPr id="36" name="Rectangle 49"/>
          <p:cNvSpPr>
            <a:spLocks noChangeArrowheads="1"/>
          </p:cNvSpPr>
          <p:nvPr/>
        </p:nvSpPr>
        <p:spPr bwMode="auto">
          <a:xfrm>
            <a:off x="4151784" y="2276873"/>
            <a:ext cx="2654894" cy="1384995"/>
          </a:xfrm>
          <a:prstGeom prst="rect">
            <a:avLst/>
          </a:prstGeom>
          <a:solidFill>
            <a:srgbClr val="FF0000"/>
          </a:solidFill>
          <a:ln>
            <a:noFill/>
          </a:ln>
        </p:spPr>
        <p:txBody>
          <a:bodyPr wrap="none">
            <a:spAutoFit/>
          </a:bodyPr>
          <a:lstStyle/>
          <a:p>
            <a:r>
              <a:rPr lang="ja-JP" altLang="en-US" sz="2800" b="1" dirty="0">
                <a:solidFill>
                  <a:srgbClr val="FFFF99"/>
                </a:solidFill>
              </a:rPr>
              <a:t>反転動作しない</a:t>
            </a:r>
            <a:br>
              <a:rPr lang="en-US" altLang="ja-JP" sz="2800" b="1" dirty="0">
                <a:solidFill>
                  <a:srgbClr val="FFFF99"/>
                </a:solidFill>
              </a:rPr>
            </a:br>
            <a:r>
              <a:rPr lang="ja-JP" altLang="en-US" sz="2800" b="1" dirty="0">
                <a:solidFill>
                  <a:srgbClr val="FFFF99"/>
                </a:solidFill>
              </a:rPr>
              <a:t>正孔電流がない</a:t>
            </a:r>
            <a:endParaRPr lang="en-US" altLang="ja-JP" sz="2800" b="1" dirty="0">
              <a:solidFill>
                <a:srgbClr val="FFFF99"/>
              </a:solidFill>
            </a:endParaRPr>
          </a:p>
          <a:p>
            <a:r>
              <a:rPr lang="ja-JP" altLang="en-US" sz="2800" b="1" dirty="0">
                <a:solidFill>
                  <a:srgbClr val="FFFF99"/>
                </a:solidFill>
              </a:rPr>
              <a:t>低く一定な</a:t>
            </a:r>
            <a:r>
              <a:rPr lang="en-US" altLang="ja-JP" sz="2800" b="1" dirty="0" err="1">
                <a:solidFill>
                  <a:srgbClr val="FFFF99"/>
                </a:solidFill>
              </a:rPr>
              <a:t>I</a:t>
            </a:r>
            <a:r>
              <a:rPr lang="en-US" altLang="ja-JP" sz="2800" b="1" baseline="-25000" dirty="0" err="1">
                <a:solidFill>
                  <a:srgbClr val="FFFF99"/>
                </a:solidFill>
              </a:rPr>
              <a:t>off</a:t>
            </a:r>
            <a:endParaRPr lang="en-US" altLang="ja-JP" sz="2800" b="1" baseline="-25000" dirty="0">
              <a:solidFill>
                <a:srgbClr val="FFFF99"/>
              </a:solidFill>
            </a:endParaRPr>
          </a:p>
        </p:txBody>
      </p:sp>
      <p:sp>
        <p:nvSpPr>
          <p:cNvPr id="37" name="Rectangle 49"/>
          <p:cNvSpPr>
            <a:spLocks noChangeArrowheads="1"/>
          </p:cNvSpPr>
          <p:nvPr/>
        </p:nvSpPr>
        <p:spPr bwMode="auto">
          <a:xfrm>
            <a:off x="4422604" y="5571238"/>
            <a:ext cx="2321469" cy="954107"/>
          </a:xfrm>
          <a:prstGeom prst="rect">
            <a:avLst/>
          </a:prstGeom>
          <a:solidFill>
            <a:srgbClr val="FF0000"/>
          </a:solidFill>
          <a:ln>
            <a:noFill/>
          </a:ln>
        </p:spPr>
        <p:txBody>
          <a:bodyPr wrap="none">
            <a:spAutoFit/>
          </a:bodyPr>
          <a:lstStyle/>
          <a:p>
            <a:r>
              <a:rPr lang="ja-JP" altLang="en-US" sz="2800" b="1" dirty="0">
                <a:solidFill>
                  <a:srgbClr val="FFFF99"/>
                </a:solidFill>
              </a:rPr>
              <a:t>反転動作</a:t>
            </a:r>
            <a:br>
              <a:rPr lang="en-US" altLang="ja-JP" sz="2800" b="1" dirty="0">
                <a:solidFill>
                  <a:srgbClr val="FFFF99"/>
                </a:solidFill>
              </a:rPr>
            </a:br>
            <a:r>
              <a:rPr lang="ja-JP" altLang="en-US" sz="2800" b="1" dirty="0">
                <a:solidFill>
                  <a:srgbClr val="FFFF99"/>
                </a:solidFill>
              </a:rPr>
              <a:t>リーク電流</a:t>
            </a:r>
            <a:r>
              <a:rPr lang="en-US" altLang="ja-JP" sz="2800" b="1" dirty="0">
                <a:solidFill>
                  <a:srgbClr val="FFFF99"/>
                </a:solidFill>
              </a:rPr>
              <a:t> </a:t>
            </a:r>
            <a:r>
              <a:rPr lang="en-US" altLang="ja-JP" sz="2800" b="1" dirty="0" err="1">
                <a:solidFill>
                  <a:srgbClr val="FFFF99"/>
                </a:solidFill>
              </a:rPr>
              <a:t>I</a:t>
            </a:r>
            <a:r>
              <a:rPr lang="en-US" altLang="ja-JP" sz="2800" b="1" baseline="-25000" dirty="0" err="1">
                <a:solidFill>
                  <a:srgbClr val="FFFF99"/>
                </a:solidFill>
              </a:rPr>
              <a:t>off</a:t>
            </a:r>
            <a:endParaRPr lang="en-US" altLang="ja-JP" sz="2800" b="1" dirty="0">
              <a:solidFill>
                <a:srgbClr val="FFFF99"/>
              </a:solidFill>
            </a:endParaRPr>
          </a:p>
        </p:txBody>
      </p:sp>
      <p:sp>
        <p:nvSpPr>
          <p:cNvPr id="38" name="正方形/長方形 1"/>
          <p:cNvSpPr>
            <a:spLocks noChangeArrowheads="1"/>
          </p:cNvSpPr>
          <p:nvPr/>
        </p:nvSpPr>
        <p:spPr bwMode="auto">
          <a:xfrm>
            <a:off x="6609860" y="425450"/>
            <a:ext cx="4075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err="1">
                <a:solidFill>
                  <a:srgbClr val="000000"/>
                </a:solidFill>
                <a:ea typeface="ＭＳ 明朝" pitchFamily="17" charset="-128"/>
              </a:rPr>
              <a:t>Kamiya</a:t>
            </a:r>
            <a:r>
              <a:rPr lang="en-US" altLang="ja-JP" sz="1600" dirty="0">
                <a:solidFill>
                  <a:srgbClr val="000000"/>
                </a:solidFill>
                <a:ea typeface="ＭＳ 明朝" pitchFamily="17" charset="-128"/>
              </a:rPr>
              <a:t> et al., Sci. Technol. Adv. Mater. (2010)</a:t>
            </a:r>
            <a:endParaRPr lang="ja-JP" altLang="en-US" sz="1600" dirty="0">
              <a:solidFill>
                <a:srgbClr val="000000"/>
              </a:solidFill>
            </a:endParaRPr>
          </a:p>
        </p:txBody>
      </p:sp>
    </p:spTree>
    <p:extLst>
      <p:ext uri="{BB962C8B-B14F-4D97-AF65-F5344CB8AC3E}">
        <p14:creationId xmlns:p14="http://schemas.microsoft.com/office/powerpoint/2010/main" val="385068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844824"/>
            <a:ext cx="5048250" cy="2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1955" name="Rectangle 6"/>
          <p:cNvSpPr>
            <a:spLocks noGrp="1" noChangeArrowheads="1"/>
          </p:cNvSpPr>
          <p:nvPr>
            <p:ph type="title" idx="4294967295"/>
          </p:nvPr>
        </p:nvSpPr>
        <p:spPr>
          <a:xfrm>
            <a:off x="1524000" y="1"/>
            <a:ext cx="9144000" cy="620713"/>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en-US" altLang="ja-JP" sz="3600" b="1" dirty="0">
                <a:solidFill>
                  <a:srgbClr val="0000FF"/>
                </a:solidFill>
                <a:latin typeface="Times New Roman" pitchFamily="18" charset="0"/>
                <a:cs typeface="Times New Roman" pitchFamily="18" charset="0"/>
              </a:rPr>
              <a:t>LCD idling stop in IGZO LCDs</a:t>
            </a:r>
            <a:endParaRPr lang="en-US" altLang="ja-JP" sz="3600" b="1" dirty="0">
              <a:solidFill>
                <a:srgbClr val="0000FF"/>
              </a:solidFill>
              <a:latin typeface="Times New Roman" pitchFamily="18" charset="0"/>
              <a:ea typeface="HG丸ｺﾞｼｯｸM-PRO" pitchFamily="50" charset="-128"/>
              <a:cs typeface="Times New Roman" pitchFamily="18" charset="0"/>
            </a:endParaRPr>
          </a:p>
        </p:txBody>
      </p:sp>
      <p:pic>
        <p:nvPicPr>
          <p:cNvPr id="2" name="図 1"/>
          <p:cNvPicPr>
            <a:picLocks noChangeAspect="1"/>
          </p:cNvPicPr>
          <p:nvPr/>
        </p:nvPicPr>
        <p:blipFill>
          <a:blip r:embed="rId4"/>
          <a:stretch>
            <a:fillRect/>
          </a:stretch>
        </p:blipFill>
        <p:spPr>
          <a:xfrm>
            <a:off x="1603376" y="1232939"/>
            <a:ext cx="4083489" cy="2783274"/>
          </a:xfrm>
          <a:prstGeom prst="rect">
            <a:avLst/>
          </a:prstGeom>
        </p:spPr>
      </p:pic>
      <p:pic>
        <p:nvPicPr>
          <p:cNvPr id="3" name="図 2"/>
          <p:cNvPicPr>
            <a:picLocks noChangeAspect="1"/>
          </p:cNvPicPr>
          <p:nvPr/>
        </p:nvPicPr>
        <p:blipFill>
          <a:blip r:embed="rId5"/>
          <a:stretch>
            <a:fillRect/>
          </a:stretch>
        </p:blipFill>
        <p:spPr>
          <a:xfrm>
            <a:off x="1606939" y="4062413"/>
            <a:ext cx="4103805" cy="2702010"/>
          </a:xfrm>
          <a:prstGeom prst="rect">
            <a:avLst/>
          </a:prstGeom>
        </p:spPr>
      </p:pic>
      <p:sp>
        <p:nvSpPr>
          <p:cNvPr id="18" name="正方形/長方形 17"/>
          <p:cNvSpPr/>
          <p:nvPr/>
        </p:nvSpPr>
        <p:spPr>
          <a:xfrm>
            <a:off x="2783632" y="1027839"/>
            <a:ext cx="1872208" cy="584775"/>
          </a:xfrm>
          <a:prstGeom prst="rect">
            <a:avLst/>
          </a:prstGeom>
          <a:solidFill>
            <a:schemeClr val="bg1"/>
          </a:solidFill>
        </p:spPr>
        <p:txBody>
          <a:bodyPr wrap="square">
            <a:spAutoFit/>
          </a:bodyPr>
          <a:lstStyle/>
          <a:p>
            <a:pPr eaLnBrk="0" hangingPunct="0"/>
            <a:r>
              <a:rPr lang="en-US" altLang="ja-JP" sz="3200" b="1" dirty="0">
                <a:solidFill>
                  <a:srgbClr val="FF0000"/>
                </a:solidFill>
                <a:ea typeface="ＭＳ Ｐゴシック"/>
              </a:rPr>
              <a:t>a-Si TFT</a:t>
            </a:r>
            <a:endParaRPr lang="ja-JP" altLang="en-US" sz="3200" b="1" dirty="0">
              <a:solidFill>
                <a:srgbClr val="FF0000"/>
              </a:solidFill>
              <a:ea typeface="ＭＳ Ｐゴシック"/>
            </a:endParaRPr>
          </a:p>
        </p:txBody>
      </p:sp>
      <p:sp>
        <p:nvSpPr>
          <p:cNvPr id="19" name="正方形/長方形 18"/>
          <p:cNvSpPr/>
          <p:nvPr/>
        </p:nvSpPr>
        <p:spPr>
          <a:xfrm>
            <a:off x="2796352" y="4840044"/>
            <a:ext cx="2295872" cy="584775"/>
          </a:xfrm>
          <a:prstGeom prst="rect">
            <a:avLst/>
          </a:prstGeom>
          <a:solidFill>
            <a:schemeClr val="bg1"/>
          </a:solidFill>
        </p:spPr>
        <p:txBody>
          <a:bodyPr wrap="square">
            <a:spAutoFit/>
          </a:bodyPr>
          <a:lstStyle/>
          <a:p>
            <a:pPr eaLnBrk="0" hangingPunct="0"/>
            <a:r>
              <a:rPr lang="en-US" altLang="ja-JP" sz="3200" b="1" dirty="0">
                <a:solidFill>
                  <a:srgbClr val="FF0000"/>
                </a:solidFill>
                <a:ea typeface="ＭＳ Ｐゴシック"/>
              </a:rPr>
              <a:t>IGZO TFT</a:t>
            </a:r>
            <a:endParaRPr lang="ja-JP" altLang="en-US" sz="3200" b="1" dirty="0">
              <a:solidFill>
                <a:srgbClr val="FF0000"/>
              </a:solidFill>
              <a:ea typeface="ＭＳ Ｐゴシック"/>
            </a:endParaRPr>
          </a:p>
        </p:txBody>
      </p:sp>
      <p:sp>
        <p:nvSpPr>
          <p:cNvPr id="4" name="正方形/長方形 3"/>
          <p:cNvSpPr/>
          <p:nvPr/>
        </p:nvSpPr>
        <p:spPr>
          <a:xfrm>
            <a:off x="6058917" y="2204270"/>
            <a:ext cx="719708" cy="25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14" name="正方形/長方形 13"/>
          <p:cNvSpPr/>
          <p:nvPr/>
        </p:nvSpPr>
        <p:spPr>
          <a:xfrm>
            <a:off x="5916571" y="1860544"/>
            <a:ext cx="2014554" cy="25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5" name="テキスト ボックス 4"/>
          <p:cNvSpPr txBox="1"/>
          <p:nvPr/>
        </p:nvSpPr>
        <p:spPr>
          <a:xfrm>
            <a:off x="5842894" y="1824773"/>
            <a:ext cx="4095993" cy="369332"/>
          </a:xfrm>
          <a:prstGeom prst="rect">
            <a:avLst/>
          </a:prstGeom>
          <a:noFill/>
        </p:spPr>
        <p:txBody>
          <a:bodyPr wrap="none" rtlCol="0">
            <a:spAutoFit/>
          </a:bodyPr>
          <a:lstStyle/>
          <a:p>
            <a:r>
              <a:rPr lang="en-US" altLang="ja-JP" sz="1800" dirty="0">
                <a:solidFill>
                  <a:srgbClr val="000000"/>
                </a:solidFill>
              </a:rPr>
              <a:t>Power consumption to view a still picture</a:t>
            </a:r>
            <a:endParaRPr lang="ja-JP" altLang="en-US" sz="1800" dirty="0">
              <a:solidFill>
                <a:srgbClr val="000000"/>
              </a:solidFill>
            </a:endParaRPr>
          </a:p>
        </p:txBody>
      </p:sp>
      <p:sp>
        <p:nvSpPr>
          <p:cNvPr id="16" name="正方形/長方形 15"/>
          <p:cNvSpPr/>
          <p:nvPr/>
        </p:nvSpPr>
        <p:spPr>
          <a:xfrm>
            <a:off x="5721790" y="2886469"/>
            <a:ext cx="1353331" cy="25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17" name="正方形/長方形 16"/>
          <p:cNvSpPr/>
          <p:nvPr/>
        </p:nvSpPr>
        <p:spPr>
          <a:xfrm>
            <a:off x="8148819" y="2399049"/>
            <a:ext cx="1143322" cy="197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20" name="テキスト ボックス 19"/>
          <p:cNvSpPr txBox="1"/>
          <p:nvPr/>
        </p:nvSpPr>
        <p:spPr>
          <a:xfrm>
            <a:off x="8104325" y="2295733"/>
            <a:ext cx="1217000" cy="369332"/>
          </a:xfrm>
          <a:prstGeom prst="rect">
            <a:avLst/>
          </a:prstGeom>
          <a:noFill/>
        </p:spPr>
        <p:txBody>
          <a:bodyPr wrap="none" rtlCol="0">
            <a:spAutoFit/>
          </a:bodyPr>
          <a:lstStyle/>
          <a:p>
            <a:r>
              <a:rPr lang="en-US" altLang="ja-JP" sz="1800" dirty="0">
                <a:solidFill>
                  <a:srgbClr val="000000"/>
                </a:solidFill>
              </a:rPr>
              <a:t>always ON</a:t>
            </a:r>
            <a:endParaRPr lang="ja-JP" altLang="en-US" sz="1800" dirty="0">
              <a:solidFill>
                <a:srgbClr val="000000"/>
              </a:solidFill>
            </a:endParaRPr>
          </a:p>
        </p:txBody>
      </p:sp>
      <p:sp>
        <p:nvSpPr>
          <p:cNvPr id="21" name="正方形/長方形 20"/>
          <p:cNvSpPr/>
          <p:nvPr/>
        </p:nvSpPr>
        <p:spPr>
          <a:xfrm>
            <a:off x="5916571" y="3760723"/>
            <a:ext cx="1294474" cy="25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22" name="テキスト ボックス 21"/>
          <p:cNvSpPr txBox="1"/>
          <p:nvPr/>
        </p:nvSpPr>
        <p:spPr>
          <a:xfrm>
            <a:off x="5903630" y="3703008"/>
            <a:ext cx="1313180" cy="369332"/>
          </a:xfrm>
          <a:prstGeom prst="rect">
            <a:avLst/>
          </a:prstGeom>
          <a:noFill/>
        </p:spPr>
        <p:txBody>
          <a:bodyPr wrap="none" rtlCol="0">
            <a:spAutoFit/>
          </a:bodyPr>
          <a:lstStyle/>
          <a:p>
            <a:r>
              <a:rPr lang="en-US" altLang="ja-JP" sz="1800" dirty="0">
                <a:solidFill>
                  <a:srgbClr val="000000"/>
                </a:solidFill>
              </a:rPr>
              <a:t>Comparison</a:t>
            </a:r>
            <a:endParaRPr lang="ja-JP" altLang="en-US" sz="1800" dirty="0">
              <a:solidFill>
                <a:srgbClr val="000000"/>
              </a:solidFill>
            </a:endParaRPr>
          </a:p>
        </p:txBody>
      </p:sp>
      <p:sp>
        <p:nvSpPr>
          <p:cNvPr id="23" name="正方形/長方形 22"/>
          <p:cNvSpPr/>
          <p:nvPr/>
        </p:nvSpPr>
        <p:spPr>
          <a:xfrm>
            <a:off x="5801014" y="4166520"/>
            <a:ext cx="1698063" cy="23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26" name="正方形/長方形 25"/>
          <p:cNvSpPr/>
          <p:nvPr/>
        </p:nvSpPr>
        <p:spPr>
          <a:xfrm>
            <a:off x="5792506" y="4447585"/>
            <a:ext cx="1698063" cy="23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28" name="正方形/長方形 27"/>
          <p:cNvSpPr/>
          <p:nvPr/>
        </p:nvSpPr>
        <p:spPr>
          <a:xfrm>
            <a:off x="7490569" y="4428134"/>
            <a:ext cx="3007445" cy="22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29" name="テキスト ボックス 28"/>
          <p:cNvSpPr txBox="1"/>
          <p:nvPr/>
        </p:nvSpPr>
        <p:spPr>
          <a:xfrm>
            <a:off x="7790972" y="4360317"/>
            <a:ext cx="2503634" cy="369332"/>
          </a:xfrm>
          <a:prstGeom prst="rect">
            <a:avLst/>
          </a:prstGeom>
          <a:noFill/>
        </p:spPr>
        <p:txBody>
          <a:bodyPr wrap="none" rtlCol="0">
            <a:spAutoFit/>
          </a:bodyPr>
          <a:lstStyle/>
          <a:p>
            <a:r>
              <a:rPr lang="en-US" altLang="ja-JP" sz="1800" dirty="0">
                <a:solidFill>
                  <a:srgbClr val="000000"/>
                </a:solidFill>
              </a:rPr>
              <a:t>~11 h, x2.8               ~4 h</a:t>
            </a:r>
            <a:endParaRPr lang="ja-JP" altLang="en-US" sz="1800" dirty="0">
              <a:solidFill>
                <a:srgbClr val="000000"/>
              </a:solidFill>
            </a:endParaRPr>
          </a:p>
        </p:txBody>
      </p:sp>
      <p:sp>
        <p:nvSpPr>
          <p:cNvPr id="30" name="正方形/長方形 29"/>
          <p:cNvSpPr/>
          <p:nvPr/>
        </p:nvSpPr>
        <p:spPr>
          <a:xfrm>
            <a:off x="7490569" y="4100013"/>
            <a:ext cx="3032845" cy="306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Times New Roman"/>
              <a:ea typeface="ＭＳ Ｐゴシック"/>
            </a:endParaRPr>
          </a:p>
        </p:txBody>
      </p:sp>
      <p:sp>
        <p:nvSpPr>
          <p:cNvPr id="31" name="テキスト ボックス 30"/>
          <p:cNvSpPr txBox="1"/>
          <p:nvPr/>
        </p:nvSpPr>
        <p:spPr>
          <a:xfrm>
            <a:off x="7778272" y="4089177"/>
            <a:ext cx="2512226" cy="369332"/>
          </a:xfrm>
          <a:prstGeom prst="rect">
            <a:avLst/>
          </a:prstGeom>
          <a:noFill/>
        </p:spPr>
        <p:txBody>
          <a:bodyPr wrap="none" rtlCol="0">
            <a:spAutoFit/>
          </a:bodyPr>
          <a:lstStyle/>
          <a:p>
            <a:r>
              <a:rPr lang="en-US" altLang="ja-JP" sz="1800" dirty="0">
                <a:solidFill>
                  <a:srgbClr val="000000"/>
                </a:solidFill>
              </a:rPr>
              <a:t>~24 h, x4.8               ~5 h</a:t>
            </a:r>
            <a:endParaRPr lang="ja-JP" altLang="en-US" sz="1800" dirty="0">
              <a:solidFill>
                <a:srgbClr val="000000"/>
              </a:solidFill>
            </a:endParaRPr>
          </a:p>
        </p:txBody>
      </p:sp>
      <p:sp>
        <p:nvSpPr>
          <p:cNvPr id="32" name="テキスト ボックス 31"/>
          <p:cNvSpPr txBox="1"/>
          <p:nvPr/>
        </p:nvSpPr>
        <p:spPr>
          <a:xfrm>
            <a:off x="7763321" y="3544471"/>
            <a:ext cx="2262158" cy="369332"/>
          </a:xfrm>
          <a:prstGeom prst="rect">
            <a:avLst/>
          </a:prstGeom>
          <a:noFill/>
        </p:spPr>
        <p:txBody>
          <a:bodyPr wrap="none" rtlCol="0">
            <a:spAutoFit/>
          </a:bodyPr>
          <a:lstStyle/>
          <a:p>
            <a:r>
              <a:rPr lang="en-US" altLang="ja-JP" sz="1800" dirty="0">
                <a:solidFill>
                  <a:srgbClr val="000000"/>
                </a:solidFill>
              </a:rPr>
              <a:t>IGZO                    a-Si</a:t>
            </a:r>
            <a:endParaRPr lang="ja-JP" altLang="en-US" sz="1800" dirty="0">
              <a:solidFill>
                <a:srgbClr val="000000"/>
              </a:solidFill>
            </a:endParaRPr>
          </a:p>
        </p:txBody>
      </p:sp>
      <p:sp>
        <p:nvSpPr>
          <p:cNvPr id="24" name="テキスト ボックス 23"/>
          <p:cNvSpPr txBox="1"/>
          <p:nvPr/>
        </p:nvSpPr>
        <p:spPr>
          <a:xfrm>
            <a:off x="5698877" y="4082660"/>
            <a:ext cx="2198038" cy="369332"/>
          </a:xfrm>
          <a:prstGeom prst="rect">
            <a:avLst/>
          </a:prstGeom>
          <a:noFill/>
        </p:spPr>
        <p:txBody>
          <a:bodyPr wrap="none" rtlCol="0">
            <a:spAutoFit/>
          </a:bodyPr>
          <a:lstStyle/>
          <a:p>
            <a:r>
              <a:rPr lang="en-US" altLang="ja-JP" sz="1800" dirty="0">
                <a:solidFill>
                  <a:srgbClr val="000000"/>
                </a:solidFill>
              </a:rPr>
              <a:t>Lasting time (picture)</a:t>
            </a:r>
            <a:endParaRPr lang="ja-JP" altLang="en-US" sz="1800" dirty="0">
              <a:solidFill>
                <a:srgbClr val="000000"/>
              </a:solidFill>
            </a:endParaRPr>
          </a:p>
        </p:txBody>
      </p:sp>
      <p:sp>
        <p:nvSpPr>
          <p:cNvPr id="27" name="テキスト ボックス 26"/>
          <p:cNvSpPr txBox="1"/>
          <p:nvPr/>
        </p:nvSpPr>
        <p:spPr>
          <a:xfrm>
            <a:off x="5687099" y="4363725"/>
            <a:ext cx="2133918" cy="369332"/>
          </a:xfrm>
          <a:prstGeom prst="rect">
            <a:avLst/>
          </a:prstGeom>
          <a:noFill/>
        </p:spPr>
        <p:txBody>
          <a:bodyPr wrap="none" rtlCol="0">
            <a:spAutoFit/>
          </a:bodyPr>
          <a:lstStyle/>
          <a:p>
            <a:r>
              <a:rPr lang="en-US" altLang="ja-JP" sz="1800" dirty="0">
                <a:solidFill>
                  <a:srgbClr val="000000"/>
                </a:solidFill>
              </a:rPr>
              <a:t>Lasting time (movie)</a:t>
            </a:r>
            <a:endParaRPr lang="ja-JP" altLang="en-US" sz="1800" dirty="0">
              <a:solidFill>
                <a:srgbClr val="000000"/>
              </a:solidFill>
            </a:endParaRPr>
          </a:p>
        </p:txBody>
      </p:sp>
      <p:sp>
        <p:nvSpPr>
          <p:cNvPr id="381956" name="正方形/長方形 46"/>
          <p:cNvSpPr>
            <a:spLocks noChangeArrowheads="1"/>
          </p:cNvSpPr>
          <p:nvPr/>
        </p:nvSpPr>
        <p:spPr bwMode="auto">
          <a:xfrm>
            <a:off x="1576115" y="526860"/>
            <a:ext cx="4455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i="1" dirty="0">
                <a:solidFill>
                  <a:srgbClr val="000000"/>
                </a:solidFill>
              </a:rPr>
              <a:t>Sharp  http://www.sharp.co.jp/products/sh02e/</a:t>
            </a:r>
          </a:p>
          <a:p>
            <a:r>
              <a:rPr lang="en-US" altLang="ja-JP" sz="1600" b="1" i="1" dirty="0">
                <a:solidFill>
                  <a:srgbClr val="000000"/>
                </a:solidFill>
              </a:rPr>
              <a:t>SID 2013, 56.1</a:t>
            </a:r>
          </a:p>
        </p:txBody>
      </p:sp>
    </p:spTree>
    <p:extLst>
      <p:ext uri="{BB962C8B-B14F-4D97-AF65-F5344CB8AC3E}">
        <p14:creationId xmlns:p14="http://schemas.microsoft.com/office/powerpoint/2010/main" val="47132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ChangeArrowheads="1"/>
          </p:cNvSpPr>
          <p:nvPr/>
        </p:nvSpPr>
        <p:spPr bwMode="auto">
          <a:xfrm>
            <a:off x="7063607" y="4267200"/>
            <a:ext cx="3333750" cy="1143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675" name="Rectangle 1026"/>
          <p:cNvSpPr>
            <a:spLocks noGrp="1" noChangeArrowheads="1"/>
          </p:cNvSpPr>
          <p:nvPr>
            <p:ph type="title" idx="4294967295"/>
          </p:nvPr>
        </p:nvSpPr>
        <p:spPr>
          <a:xfrm>
            <a:off x="1524000" y="0"/>
            <a:ext cx="9144000" cy="762000"/>
          </a:xfrm>
          <a:noFill/>
        </p:spPr>
        <p:txBody>
          <a:bodyPr/>
          <a:lstStyle/>
          <a:p>
            <a:pPr eaLnBrk="1" hangingPunct="1"/>
            <a:r>
              <a:rPr lang="ja-JP" altLang="en-US" sz="3600" b="1" dirty="0">
                <a:solidFill>
                  <a:srgbClr val="0000FF"/>
                </a:solidFill>
                <a:latin typeface="Times New Roman" pitchFamily="18" charset="0"/>
                <a:cs typeface="Times New Roman" pitchFamily="18" charset="0"/>
              </a:rPr>
              <a:t>フェルミ準位ピニングと低オフ電流</a:t>
            </a:r>
            <a:endParaRPr lang="en-US" altLang="ja-JP" sz="3600" b="1" dirty="0">
              <a:solidFill>
                <a:srgbClr val="0000FF"/>
              </a:solidFill>
              <a:latin typeface="Times New Roman" pitchFamily="18" charset="0"/>
              <a:cs typeface="Times New Roman" pitchFamily="18" charset="0"/>
            </a:endParaRPr>
          </a:p>
        </p:txBody>
      </p:sp>
      <p:sp>
        <p:nvSpPr>
          <p:cNvPr id="256003" name="Freeform 1027"/>
          <p:cNvSpPr>
            <a:spLocks noChangeAspect="1"/>
          </p:cNvSpPr>
          <p:nvPr/>
        </p:nvSpPr>
        <p:spPr bwMode="auto">
          <a:xfrm>
            <a:off x="7062019" y="4343401"/>
            <a:ext cx="1295400" cy="1001713"/>
          </a:xfrm>
          <a:custGeom>
            <a:avLst/>
            <a:gdLst/>
            <a:ahLst/>
            <a:cxnLst>
              <a:cxn ang="0">
                <a:pos x="0" y="0"/>
              </a:cxn>
              <a:cxn ang="0">
                <a:pos x="624" y="288"/>
              </a:cxn>
              <a:cxn ang="0">
                <a:pos x="0" y="528"/>
              </a:cxn>
            </a:cxnLst>
            <a:rect l="0" t="0" r="r" b="b"/>
            <a:pathLst>
              <a:path w="624" h="528">
                <a:moveTo>
                  <a:pt x="0" y="0"/>
                </a:moveTo>
                <a:cubicBezTo>
                  <a:pt x="312" y="100"/>
                  <a:pt x="624" y="200"/>
                  <a:pt x="624" y="288"/>
                </a:cubicBezTo>
                <a:cubicBezTo>
                  <a:pt x="624" y="376"/>
                  <a:pt x="104" y="488"/>
                  <a:pt x="0" y="528"/>
                </a:cubicBezTo>
              </a:path>
            </a:pathLst>
          </a:custGeom>
          <a:gradFill rotWithShape="0">
            <a:gsLst>
              <a:gs pos="0">
                <a:schemeClr val="bg1"/>
              </a:gs>
              <a:gs pos="50000">
                <a:schemeClr val="accent2"/>
              </a:gs>
              <a:gs pos="100000">
                <a:schemeClr val="bg1"/>
              </a:gs>
            </a:gsLst>
            <a:lin ang="5400000" scaled="1"/>
          </a:gradFill>
          <a:ln w="9525">
            <a:solidFill>
              <a:schemeClr val="tx1"/>
            </a:solidFill>
            <a:round/>
            <a:headEnd/>
            <a:tailEnd/>
          </a:ln>
          <a:effectLst/>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677" name="Freeform 1028"/>
          <p:cNvSpPr>
            <a:spLocks noChangeAspect="1"/>
          </p:cNvSpPr>
          <p:nvPr/>
        </p:nvSpPr>
        <p:spPr bwMode="auto">
          <a:xfrm>
            <a:off x="7063607" y="2733675"/>
            <a:ext cx="609600" cy="304800"/>
          </a:xfrm>
          <a:custGeom>
            <a:avLst/>
            <a:gdLst>
              <a:gd name="T0" fmla="*/ 0 w 624"/>
              <a:gd name="T1" fmla="*/ 0 h 528"/>
              <a:gd name="T2" fmla="*/ 609600 w 624"/>
              <a:gd name="T3" fmla="*/ 166255 h 528"/>
              <a:gd name="T4" fmla="*/ 0 w 624"/>
              <a:gd name="T5" fmla="*/ 3048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678" name="Line 1029"/>
          <p:cNvSpPr>
            <a:spLocks noChangeAspect="1" noChangeShapeType="1"/>
          </p:cNvSpPr>
          <p:nvPr/>
        </p:nvSpPr>
        <p:spPr bwMode="auto">
          <a:xfrm>
            <a:off x="7054082" y="2241550"/>
            <a:ext cx="33432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679" name="Line 1030"/>
          <p:cNvSpPr>
            <a:spLocks noChangeAspect="1" noChangeShapeType="1"/>
          </p:cNvSpPr>
          <p:nvPr/>
        </p:nvSpPr>
        <p:spPr bwMode="auto">
          <a:xfrm>
            <a:off x="7054083" y="6426200"/>
            <a:ext cx="354488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680" name="Line 1031"/>
          <p:cNvSpPr>
            <a:spLocks noChangeAspect="1" noChangeShapeType="1"/>
          </p:cNvSpPr>
          <p:nvPr/>
        </p:nvSpPr>
        <p:spPr bwMode="auto">
          <a:xfrm>
            <a:off x="7054083" y="5830888"/>
            <a:ext cx="35448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681" name="Line 1032"/>
          <p:cNvSpPr>
            <a:spLocks noChangeShapeType="1"/>
          </p:cNvSpPr>
          <p:nvPr/>
        </p:nvSpPr>
        <p:spPr bwMode="auto">
          <a:xfrm>
            <a:off x="7019157" y="5410200"/>
            <a:ext cx="2349500" cy="420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682" name="Freeform 1033"/>
          <p:cNvSpPr>
            <a:spLocks noChangeAspect="1"/>
          </p:cNvSpPr>
          <p:nvPr/>
        </p:nvSpPr>
        <p:spPr bwMode="auto">
          <a:xfrm>
            <a:off x="8085957" y="1154114"/>
            <a:ext cx="1752600" cy="1089025"/>
          </a:xfrm>
          <a:custGeom>
            <a:avLst/>
            <a:gdLst>
              <a:gd name="T0" fmla="*/ 0 w 1104"/>
              <a:gd name="T1" fmla="*/ 1089025 h 686"/>
              <a:gd name="T2" fmla="*/ 1077912 w 1104"/>
              <a:gd name="T3" fmla="*/ 849313 h 686"/>
              <a:gd name="T4" fmla="*/ 1622425 w 1104"/>
              <a:gd name="T5" fmla="*/ 457200 h 686"/>
              <a:gd name="T6" fmla="*/ 1752600 w 1104"/>
              <a:gd name="T7" fmla="*/ 0 h 686"/>
              <a:gd name="T8" fmla="*/ 0 60000 65536"/>
              <a:gd name="T9" fmla="*/ 0 60000 65536"/>
              <a:gd name="T10" fmla="*/ 0 60000 65536"/>
              <a:gd name="T11" fmla="*/ 0 60000 65536"/>
              <a:gd name="T12" fmla="*/ 0 w 1104"/>
              <a:gd name="T13" fmla="*/ 0 h 686"/>
              <a:gd name="T14" fmla="*/ 1104 w 1104"/>
              <a:gd name="T15" fmla="*/ 686 h 686"/>
            </a:gdLst>
            <a:ahLst/>
            <a:cxnLst>
              <a:cxn ang="T8">
                <a:pos x="T0" y="T1"/>
              </a:cxn>
              <a:cxn ang="T9">
                <a:pos x="T2" y="T3"/>
              </a:cxn>
              <a:cxn ang="T10">
                <a:pos x="T4" y="T5"/>
              </a:cxn>
              <a:cxn ang="T11">
                <a:pos x="T6" y="T7"/>
              </a:cxn>
            </a:cxnLst>
            <a:rect l="T12" t="T13" r="T14" b="T15"/>
            <a:pathLst>
              <a:path w="1104" h="686">
                <a:moveTo>
                  <a:pt x="0" y="686"/>
                </a:moveTo>
                <a:cubicBezTo>
                  <a:pt x="114" y="661"/>
                  <a:pt x="509" y="601"/>
                  <a:pt x="679" y="535"/>
                </a:cubicBezTo>
                <a:cubicBezTo>
                  <a:pt x="849" y="469"/>
                  <a:pt x="951" y="377"/>
                  <a:pt x="1022" y="288"/>
                </a:cubicBezTo>
                <a:cubicBezTo>
                  <a:pt x="1093" y="199"/>
                  <a:pt x="1087" y="60"/>
                  <a:pt x="1104"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683" name="Freeform 1034"/>
          <p:cNvSpPr>
            <a:spLocks noChangeAspect="1"/>
          </p:cNvSpPr>
          <p:nvPr/>
        </p:nvSpPr>
        <p:spPr bwMode="auto">
          <a:xfrm>
            <a:off x="9390883" y="5830888"/>
            <a:ext cx="344487" cy="595312"/>
          </a:xfrm>
          <a:custGeom>
            <a:avLst/>
            <a:gdLst>
              <a:gd name="T0" fmla="*/ 0 w 192"/>
              <a:gd name="T1" fmla="*/ 0 h 288"/>
              <a:gd name="T2" fmla="*/ 258365 w 192"/>
              <a:gd name="T3" fmla="*/ 396875 h 288"/>
              <a:gd name="T4" fmla="*/ 344487 w 192"/>
              <a:gd name="T5" fmla="*/ 5953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72"/>
                  <a:pt x="112" y="144"/>
                  <a:pt x="144" y="192"/>
                </a:cubicBezTo>
                <a:cubicBezTo>
                  <a:pt x="176" y="240"/>
                  <a:pt x="184" y="272"/>
                  <a:pt x="192" y="28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684" name="Text Box 1035"/>
          <p:cNvSpPr txBox="1">
            <a:spLocks noChangeAspect="1" noChangeArrowheads="1"/>
          </p:cNvSpPr>
          <p:nvPr/>
        </p:nvSpPr>
        <p:spPr bwMode="auto">
          <a:xfrm>
            <a:off x="8105007" y="6400800"/>
            <a:ext cx="1136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a:defRPr/>
            </a:pPr>
            <a:r>
              <a:rPr kumimoji="0" lang="en-US" altLang="ja-JP" sz="1600" b="1" baseline="0">
                <a:solidFill>
                  <a:srgbClr val="000000"/>
                </a:solidFill>
                <a:ea typeface="ＭＳ Ｐゴシック" pitchFamily="50" charset="-128"/>
                <a:cs typeface="Times New Roman" pitchFamily="18" charset="0"/>
              </a:rPr>
              <a:t>Log (DOS)</a:t>
            </a:r>
          </a:p>
        </p:txBody>
      </p:sp>
      <p:sp>
        <p:nvSpPr>
          <p:cNvPr id="28685" name="Text Box 1037"/>
          <p:cNvSpPr txBox="1">
            <a:spLocks noChangeAspect="1" noChangeArrowheads="1"/>
          </p:cNvSpPr>
          <p:nvPr/>
        </p:nvSpPr>
        <p:spPr bwMode="auto">
          <a:xfrm>
            <a:off x="9594083" y="6096000"/>
            <a:ext cx="465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a:defRPr/>
            </a:pPr>
            <a:r>
              <a:rPr kumimoji="0" lang="en-US" altLang="ja-JP" sz="1600" b="1" baseline="0" dirty="0">
                <a:solidFill>
                  <a:srgbClr val="000000"/>
                </a:solidFill>
                <a:ea typeface="ＭＳ Ｐゴシック" pitchFamily="50" charset="-128"/>
                <a:cs typeface="Times New Roman" pitchFamily="18" charset="0"/>
              </a:rPr>
              <a:t>VB</a:t>
            </a:r>
          </a:p>
        </p:txBody>
      </p:sp>
      <p:sp>
        <p:nvSpPr>
          <p:cNvPr id="28688" name="Freeform 1044"/>
          <p:cNvSpPr>
            <a:spLocks/>
          </p:cNvSpPr>
          <p:nvPr/>
        </p:nvSpPr>
        <p:spPr bwMode="auto">
          <a:xfrm>
            <a:off x="7171558" y="2238375"/>
            <a:ext cx="923925" cy="755650"/>
          </a:xfrm>
          <a:custGeom>
            <a:avLst/>
            <a:gdLst>
              <a:gd name="T0" fmla="*/ 0 w 582"/>
              <a:gd name="T1" fmla="*/ 755650 h 476"/>
              <a:gd name="T2" fmla="*/ 923925 w 582"/>
              <a:gd name="T3" fmla="*/ 0 h 476"/>
              <a:gd name="T4" fmla="*/ 0 60000 65536"/>
              <a:gd name="T5" fmla="*/ 0 60000 65536"/>
              <a:gd name="T6" fmla="*/ 0 w 582"/>
              <a:gd name="T7" fmla="*/ 0 h 476"/>
              <a:gd name="T8" fmla="*/ 582 w 582"/>
              <a:gd name="T9" fmla="*/ 476 h 476"/>
            </a:gdLst>
            <a:ahLst/>
            <a:cxnLst>
              <a:cxn ang="T4">
                <a:pos x="T0" y="T1"/>
              </a:cxn>
              <a:cxn ang="T5">
                <a:pos x="T2" y="T3"/>
              </a:cxn>
            </a:cxnLst>
            <a:rect l="T6" t="T7" r="T8" b="T9"/>
            <a:pathLst>
              <a:path w="582" h="476">
                <a:moveTo>
                  <a:pt x="0" y="476"/>
                </a:moveTo>
                <a:lnTo>
                  <a:pt x="582" y="0"/>
                </a:ln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689" name="Freeform 1045"/>
          <p:cNvSpPr>
            <a:spLocks noChangeAspect="1"/>
          </p:cNvSpPr>
          <p:nvPr/>
        </p:nvSpPr>
        <p:spPr bwMode="auto">
          <a:xfrm>
            <a:off x="7095357" y="2971801"/>
            <a:ext cx="76200" cy="1393825"/>
          </a:xfrm>
          <a:custGeom>
            <a:avLst/>
            <a:gdLst>
              <a:gd name="T0" fmla="*/ 11112 w 48"/>
              <a:gd name="T1" fmla="*/ 1393825 h 878"/>
              <a:gd name="T2" fmla="*/ 11112 w 48"/>
              <a:gd name="T3" fmla="*/ 979488 h 878"/>
              <a:gd name="T4" fmla="*/ 11112 w 48"/>
              <a:gd name="T5" fmla="*/ 414338 h 878"/>
              <a:gd name="T6" fmla="*/ 76200 w 48"/>
              <a:gd name="T7" fmla="*/ 0 h 878"/>
              <a:gd name="T8" fmla="*/ 0 60000 65536"/>
              <a:gd name="T9" fmla="*/ 0 60000 65536"/>
              <a:gd name="T10" fmla="*/ 0 60000 65536"/>
              <a:gd name="T11" fmla="*/ 0 60000 65536"/>
              <a:gd name="T12" fmla="*/ 0 w 48"/>
              <a:gd name="T13" fmla="*/ 0 h 878"/>
              <a:gd name="T14" fmla="*/ 48 w 48"/>
              <a:gd name="T15" fmla="*/ 878 h 878"/>
            </a:gdLst>
            <a:ahLst/>
            <a:cxnLst>
              <a:cxn ang="T8">
                <a:pos x="T0" y="T1"/>
              </a:cxn>
              <a:cxn ang="T9">
                <a:pos x="T2" y="T3"/>
              </a:cxn>
              <a:cxn ang="T10">
                <a:pos x="T4" y="T5"/>
              </a:cxn>
              <a:cxn ang="T11">
                <a:pos x="T6" y="T7"/>
              </a:cxn>
            </a:cxnLst>
            <a:rect l="T12" t="T13" r="T14" b="T15"/>
            <a:pathLst>
              <a:path w="48" h="878">
                <a:moveTo>
                  <a:pt x="7" y="878"/>
                </a:moveTo>
                <a:cubicBezTo>
                  <a:pt x="8" y="835"/>
                  <a:pt x="7" y="720"/>
                  <a:pt x="7" y="617"/>
                </a:cubicBezTo>
                <a:cubicBezTo>
                  <a:pt x="7" y="514"/>
                  <a:pt x="0" y="364"/>
                  <a:pt x="7" y="261"/>
                </a:cubicBezTo>
                <a:cubicBezTo>
                  <a:pt x="14" y="158"/>
                  <a:pt x="40" y="54"/>
                  <a:pt x="48" y="0"/>
                </a:cubicBezTo>
              </a:path>
            </a:pathLst>
          </a:custGeom>
          <a:noFill/>
          <a:ln w="1905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692" name="Line 1051"/>
          <p:cNvSpPr>
            <a:spLocks noChangeAspect="1" noChangeShapeType="1"/>
          </p:cNvSpPr>
          <p:nvPr/>
        </p:nvSpPr>
        <p:spPr bwMode="auto">
          <a:xfrm>
            <a:off x="7054082" y="990600"/>
            <a:ext cx="0" cy="54356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693" name="Freeform 1060"/>
          <p:cNvSpPr>
            <a:spLocks noChangeAspect="1"/>
          </p:cNvSpPr>
          <p:nvPr/>
        </p:nvSpPr>
        <p:spPr bwMode="auto">
          <a:xfrm>
            <a:off x="7052494" y="2444750"/>
            <a:ext cx="609600" cy="152400"/>
          </a:xfrm>
          <a:custGeom>
            <a:avLst/>
            <a:gdLst>
              <a:gd name="T0" fmla="*/ 0 w 624"/>
              <a:gd name="T1" fmla="*/ 0 h 528"/>
              <a:gd name="T2" fmla="*/ 609600 w 624"/>
              <a:gd name="T3" fmla="*/ 83127 h 528"/>
              <a:gd name="T4" fmla="*/ 0 w 624"/>
              <a:gd name="T5" fmla="*/ 152400 h 528"/>
              <a:gd name="T6" fmla="*/ 0 60000 65536"/>
              <a:gd name="T7" fmla="*/ 0 60000 65536"/>
              <a:gd name="T8" fmla="*/ 0 60000 65536"/>
              <a:gd name="T9" fmla="*/ 0 w 624"/>
              <a:gd name="T10" fmla="*/ 0 h 528"/>
              <a:gd name="T11" fmla="*/ 624 w 624"/>
              <a:gd name="T12" fmla="*/ 528 h 528"/>
            </a:gdLst>
            <a:ahLst/>
            <a:cxnLst>
              <a:cxn ang="T6">
                <a:pos x="T0" y="T1"/>
              </a:cxn>
              <a:cxn ang="T7">
                <a:pos x="T2" y="T3"/>
              </a:cxn>
              <a:cxn ang="T8">
                <a:pos x="T4" y="T5"/>
              </a:cxn>
            </a:cxnLst>
            <a:rect l="T9" t="T10" r="T11" b="T12"/>
            <a:pathLst>
              <a:path w="624" h="528">
                <a:moveTo>
                  <a:pt x="0" y="0"/>
                </a:moveTo>
                <a:cubicBezTo>
                  <a:pt x="312" y="100"/>
                  <a:pt x="624" y="200"/>
                  <a:pt x="624" y="288"/>
                </a:cubicBezTo>
                <a:cubicBezTo>
                  <a:pt x="624" y="376"/>
                  <a:pt x="104" y="488"/>
                  <a:pt x="0" y="528"/>
                </a:cubicBezTo>
              </a:path>
            </a:pathLst>
          </a:custGeom>
          <a:solidFill>
            <a:srgbClr val="C0C0C0"/>
          </a:solidFill>
          <a:ln w="9525">
            <a:solidFill>
              <a:schemeClr val="tx1"/>
            </a:solidFill>
            <a:round/>
            <a:headEnd/>
            <a:tailEnd/>
          </a:ln>
        </p:spPr>
        <p:txBody>
          <a:bodyPr wrap="none" anchor="ctr"/>
          <a:lstStyle/>
          <a:p>
            <a:pPr>
              <a:defRPr/>
            </a:pPr>
            <a:endParaRPr lang="ja-JP" altLang="ja-JP" sz="1600" b="1">
              <a:solidFill>
                <a:srgbClr val="000000"/>
              </a:solidFill>
              <a:latin typeface="Times New Roman"/>
              <a:ea typeface="ＭＳ Ｐゴシック"/>
              <a:cs typeface="Times New Roman" pitchFamily="18" charset="0"/>
            </a:endParaRPr>
          </a:p>
        </p:txBody>
      </p:sp>
      <p:sp>
        <p:nvSpPr>
          <p:cNvPr id="28701" name="Line 39"/>
          <p:cNvSpPr>
            <a:spLocks noChangeShapeType="1"/>
          </p:cNvSpPr>
          <p:nvPr/>
        </p:nvSpPr>
        <p:spPr bwMode="auto">
          <a:xfrm>
            <a:off x="7052494" y="5705475"/>
            <a:ext cx="35194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705" name="Line 16"/>
          <p:cNvSpPr>
            <a:spLocks noChangeShapeType="1"/>
          </p:cNvSpPr>
          <p:nvPr/>
        </p:nvSpPr>
        <p:spPr bwMode="auto">
          <a:xfrm flipH="1">
            <a:off x="7238232" y="4314825"/>
            <a:ext cx="0" cy="1066800"/>
          </a:xfrm>
          <a:prstGeom prst="line">
            <a:avLst/>
          </a:prstGeom>
          <a:noFill/>
          <a:ln w="1905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706" name="Rectangle 17"/>
          <p:cNvSpPr>
            <a:spLocks noChangeArrowheads="1"/>
          </p:cNvSpPr>
          <p:nvPr/>
        </p:nvSpPr>
        <p:spPr bwMode="auto">
          <a:xfrm>
            <a:off x="7195370" y="4648201"/>
            <a:ext cx="99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altLang="ja-JP" sz="2000" b="1">
                <a:solidFill>
                  <a:srgbClr val="FFFFFF"/>
                </a:solidFill>
                <a:latin typeface="Times New Roman"/>
                <a:ea typeface="ＭＳ Ｐゴシック"/>
                <a:cs typeface="Times New Roman" pitchFamily="18" charset="0"/>
              </a:rPr>
              <a:t>~1.5 eV</a:t>
            </a:r>
          </a:p>
        </p:txBody>
      </p:sp>
      <p:sp>
        <p:nvSpPr>
          <p:cNvPr id="28710" name="Line 1038"/>
          <p:cNvSpPr>
            <a:spLocks noChangeAspect="1" noChangeShapeType="1"/>
          </p:cNvSpPr>
          <p:nvPr/>
        </p:nvSpPr>
        <p:spPr bwMode="auto">
          <a:xfrm>
            <a:off x="6852469" y="2362201"/>
            <a:ext cx="0" cy="3343275"/>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711" name="Rectangle 51"/>
          <p:cNvSpPr>
            <a:spLocks noChangeArrowheads="1"/>
          </p:cNvSpPr>
          <p:nvPr/>
        </p:nvSpPr>
        <p:spPr bwMode="auto">
          <a:xfrm>
            <a:off x="6617519" y="4583113"/>
            <a:ext cx="228600" cy="19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712" name="Rectangle 52"/>
          <p:cNvSpPr>
            <a:spLocks noChangeArrowheads="1"/>
          </p:cNvSpPr>
          <p:nvPr/>
        </p:nvSpPr>
        <p:spPr bwMode="auto">
          <a:xfrm>
            <a:off x="6712769" y="3697288"/>
            <a:ext cx="304800" cy="1181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28713" name="Text Box 1039"/>
          <p:cNvSpPr txBox="1">
            <a:spLocks noChangeAspect="1" noChangeArrowheads="1"/>
          </p:cNvSpPr>
          <p:nvPr/>
        </p:nvSpPr>
        <p:spPr bwMode="auto">
          <a:xfrm rot="16200000">
            <a:off x="6173020" y="4122738"/>
            <a:ext cx="1293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a:defRPr/>
            </a:pPr>
            <a:r>
              <a:rPr kumimoji="0" lang="en-US" altLang="ja-JP" sz="1800" b="1" baseline="0">
                <a:solidFill>
                  <a:srgbClr val="000000"/>
                </a:solidFill>
                <a:ea typeface="ＭＳ Ｐゴシック" pitchFamily="50" charset="-128"/>
                <a:cs typeface="Times New Roman" pitchFamily="18" charset="0"/>
              </a:rPr>
              <a:t>Eg ~ 3.2 eV</a:t>
            </a:r>
          </a:p>
        </p:txBody>
      </p:sp>
      <p:sp>
        <p:nvSpPr>
          <p:cNvPr id="28714" name="Rectangle 54"/>
          <p:cNvSpPr>
            <a:spLocks noChangeArrowheads="1"/>
          </p:cNvSpPr>
          <p:nvPr/>
        </p:nvSpPr>
        <p:spPr bwMode="auto">
          <a:xfrm>
            <a:off x="6560370" y="1981201"/>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kumimoji="0" lang="en-US" altLang="ja-JP" b="1" i="1" dirty="0">
                <a:solidFill>
                  <a:srgbClr val="FF0000"/>
                </a:solidFill>
                <a:latin typeface="Times New Roman"/>
                <a:ea typeface="ＭＳ Ｐゴシック"/>
                <a:cs typeface="Times New Roman" pitchFamily="18" charset="0"/>
              </a:rPr>
              <a:t>E</a:t>
            </a:r>
            <a:r>
              <a:rPr kumimoji="0" lang="en-US" altLang="ja-JP" b="1" baseline="-25000" dirty="0">
                <a:solidFill>
                  <a:srgbClr val="FF0000"/>
                </a:solidFill>
                <a:latin typeface="Times New Roman"/>
                <a:ea typeface="ＭＳ Ｐゴシック"/>
                <a:cs typeface="Times New Roman" pitchFamily="18" charset="0"/>
              </a:rPr>
              <a:t>C</a:t>
            </a:r>
            <a:endParaRPr kumimoji="0" lang="en-US" altLang="ja-JP" b="1" dirty="0">
              <a:solidFill>
                <a:srgbClr val="FF0000"/>
              </a:solidFill>
              <a:latin typeface="Times New Roman"/>
              <a:ea typeface="ＭＳ Ｐゴシック"/>
              <a:cs typeface="Times New Roman" pitchFamily="18" charset="0"/>
            </a:endParaRPr>
          </a:p>
        </p:txBody>
      </p:sp>
      <p:sp>
        <p:nvSpPr>
          <p:cNvPr id="28715" name="Rectangle 55"/>
          <p:cNvSpPr>
            <a:spLocks noChangeArrowheads="1"/>
          </p:cNvSpPr>
          <p:nvPr/>
        </p:nvSpPr>
        <p:spPr bwMode="auto">
          <a:xfrm>
            <a:off x="6560370" y="5619751"/>
            <a:ext cx="537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kumimoji="0" lang="en-US" altLang="ja-JP" b="1" i="1" dirty="0">
                <a:solidFill>
                  <a:srgbClr val="FF0000"/>
                </a:solidFill>
                <a:latin typeface="Times New Roman"/>
                <a:ea typeface="ＭＳ Ｐゴシック"/>
                <a:cs typeface="Times New Roman" pitchFamily="18" charset="0"/>
              </a:rPr>
              <a:t>E</a:t>
            </a:r>
            <a:r>
              <a:rPr kumimoji="0" lang="en-US" altLang="ja-JP" b="1" baseline="-25000" dirty="0">
                <a:solidFill>
                  <a:srgbClr val="FF0000"/>
                </a:solidFill>
                <a:latin typeface="Times New Roman"/>
                <a:ea typeface="ＭＳ Ｐゴシック"/>
                <a:cs typeface="Times New Roman" pitchFamily="18" charset="0"/>
              </a:rPr>
              <a:t>V</a:t>
            </a:r>
          </a:p>
        </p:txBody>
      </p:sp>
      <p:sp>
        <p:nvSpPr>
          <p:cNvPr id="28716" name="Rectangle 57"/>
          <p:cNvSpPr>
            <a:spLocks noChangeArrowheads="1"/>
          </p:cNvSpPr>
          <p:nvPr/>
        </p:nvSpPr>
        <p:spPr bwMode="auto">
          <a:xfrm>
            <a:off x="6509569" y="25908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ja-JP" altLang="en-US" sz="4400" b="1">
              <a:solidFill>
                <a:srgbClr val="000000"/>
              </a:solidFill>
              <a:latin typeface="Times New Roman"/>
              <a:ea typeface="ＭＳ Ｐゴシック"/>
              <a:cs typeface="Times New Roman" pitchFamily="18" charset="0"/>
            </a:endParaRPr>
          </a:p>
        </p:txBody>
      </p:sp>
      <p:graphicFrame>
        <p:nvGraphicFramePr>
          <p:cNvPr id="51" name="Object 1046"/>
          <p:cNvGraphicFramePr>
            <a:graphicFrameLocks noChangeAspect="1"/>
          </p:cNvGraphicFramePr>
          <p:nvPr/>
        </p:nvGraphicFramePr>
        <p:xfrm>
          <a:off x="2041944" y="553079"/>
          <a:ext cx="3275012" cy="2719388"/>
        </p:xfrm>
        <a:graphic>
          <a:graphicData uri="http://schemas.openxmlformats.org/presentationml/2006/ole">
            <mc:AlternateContent xmlns:mc="http://schemas.openxmlformats.org/markup-compatibility/2006">
              <mc:Choice xmlns:v="urn:schemas-microsoft-com:vml" Requires="v">
                <p:oleObj name="Stanford Graphics ｽﾗｲﾄﾞ" r:id="rId3" imgW="6785610" imgH="5638165" progId="StanfordGraphics">
                  <p:embed/>
                </p:oleObj>
              </mc:Choice>
              <mc:Fallback>
                <p:oleObj name="Stanford Graphics ｽﾗｲﾄﾞ" r:id="rId3" imgW="6785610" imgH="5638165" progId="StanfordGraphics">
                  <p:embed/>
                  <p:pic>
                    <p:nvPicPr>
                      <p:cNvPr id="51" name="Object 10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944" y="553079"/>
                        <a:ext cx="3275012"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 name="Rectangle 1048"/>
          <p:cNvSpPr>
            <a:spLocks noChangeAspect="1" noChangeArrowheads="1"/>
          </p:cNvSpPr>
          <p:nvPr/>
        </p:nvSpPr>
        <p:spPr bwMode="auto">
          <a:xfrm>
            <a:off x="3327820" y="3143879"/>
            <a:ext cx="1018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V</a:t>
            </a:r>
            <a:r>
              <a:rPr lang="en-US" altLang="ja-JP" sz="2000" b="1" baseline="-25000">
                <a:solidFill>
                  <a:srgbClr val="000000"/>
                </a:solidFill>
                <a:latin typeface="Times New Roman" panose="02020603050405020304" pitchFamily="18" charset="0"/>
              </a:rPr>
              <a:t>GS</a:t>
            </a:r>
            <a:r>
              <a:rPr lang="en-US" altLang="ja-JP" sz="2000" b="1">
                <a:solidFill>
                  <a:srgbClr val="000000"/>
                </a:solidFill>
                <a:latin typeface="Times New Roman" panose="02020603050405020304" pitchFamily="18" charset="0"/>
              </a:rPr>
              <a:t> (V)</a:t>
            </a:r>
          </a:p>
        </p:txBody>
      </p:sp>
      <p:sp>
        <p:nvSpPr>
          <p:cNvPr id="53" name="Rectangle 62"/>
          <p:cNvSpPr>
            <a:spLocks noChangeAspect="1" noChangeArrowheads="1"/>
          </p:cNvSpPr>
          <p:nvPr/>
        </p:nvSpPr>
        <p:spPr bwMode="auto">
          <a:xfrm>
            <a:off x="2032420" y="553079"/>
            <a:ext cx="477837" cy="2630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endParaRPr lang="ja-JP" altLang="ja-JP" sz="2400">
              <a:solidFill>
                <a:srgbClr val="0000FF"/>
              </a:solidFill>
              <a:latin typeface="Times New Roman" panose="02020603050405020304" pitchFamily="18" charset="0"/>
              <a:ea typeface="HG丸ｺﾞｼｯｸM-PRO" panose="020F0600000000000000" pitchFamily="50" charset="-128"/>
            </a:endParaRPr>
          </a:p>
        </p:txBody>
      </p:sp>
      <p:sp>
        <p:nvSpPr>
          <p:cNvPr id="54" name="Text Box 63"/>
          <p:cNvSpPr txBox="1">
            <a:spLocks noChangeAspect="1" noChangeArrowheads="1"/>
          </p:cNvSpPr>
          <p:nvPr/>
        </p:nvSpPr>
        <p:spPr bwMode="auto">
          <a:xfrm>
            <a:off x="1957807" y="2885117"/>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10</a:t>
            </a:r>
            <a:r>
              <a:rPr lang="en-US" altLang="ja-JP" sz="2000" b="1" baseline="30000">
                <a:solidFill>
                  <a:srgbClr val="000000"/>
                </a:solidFill>
                <a:latin typeface="Times New Roman" panose="02020603050405020304" pitchFamily="18" charset="0"/>
              </a:rPr>
              <a:t>-14</a:t>
            </a:r>
          </a:p>
        </p:txBody>
      </p:sp>
      <p:sp>
        <p:nvSpPr>
          <p:cNvPr id="55" name="Text Box 64"/>
          <p:cNvSpPr txBox="1">
            <a:spLocks noChangeAspect="1" noChangeArrowheads="1"/>
          </p:cNvSpPr>
          <p:nvPr/>
        </p:nvSpPr>
        <p:spPr bwMode="auto">
          <a:xfrm>
            <a:off x="1957807" y="2439029"/>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10</a:t>
            </a:r>
            <a:r>
              <a:rPr lang="en-US" altLang="ja-JP" sz="2000" b="1" baseline="30000">
                <a:solidFill>
                  <a:srgbClr val="000000"/>
                </a:solidFill>
                <a:latin typeface="Times New Roman" panose="02020603050405020304" pitchFamily="18" charset="0"/>
              </a:rPr>
              <a:t>-12</a:t>
            </a:r>
          </a:p>
        </p:txBody>
      </p:sp>
      <p:sp>
        <p:nvSpPr>
          <p:cNvPr id="56" name="Text Box 65"/>
          <p:cNvSpPr txBox="1">
            <a:spLocks noChangeAspect="1" noChangeArrowheads="1"/>
          </p:cNvSpPr>
          <p:nvPr/>
        </p:nvSpPr>
        <p:spPr bwMode="auto">
          <a:xfrm>
            <a:off x="1957807" y="1988179"/>
            <a:ext cx="668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10</a:t>
            </a:r>
            <a:r>
              <a:rPr lang="en-US" altLang="ja-JP" sz="2000" b="1" baseline="30000">
                <a:solidFill>
                  <a:srgbClr val="000000"/>
                </a:solidFill>
                <a:latin typeface="Times New Roman" panose="02020603050405020304" pitchFamily="18" charset="0"/>
              </a:rPr>
              <a:t>-10</a:t>
            </a:r>
          </a:p>
        </p:txBody>
      </p:sp>
      <p:sp>
        <p:nvSpPr>
          <p:cNvPr id="57" name="Text Box 66"/>
          <p:cNvSpPr txBox="1">
            <a:spLocks noChangeAspect="1" noChangeArrowheads="1"/>
          </p:cNvSpPr>
          <p:nvPr/>
        </p:nvSpPr>
        <p:spPr bwMode="auto">
          <a:xfrm>
            <a:off x="2022894" y="1567492"/>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10</a:t>
            </a:r>
            <a:r>
              <a:rPr lang="en-US" altLang="ja-JP" sz="2000" b="1" baseline="30000">
                <a:solidFill>
                  <a:srgbClr val="000000"/>
                </a:solidFill>
                <a:latin typeface="Times New Roman" panose="02020603050405020304" pitchFamily="18" charset="0"/>
              </a:rPr>
              <a:t>-8</a:t>
            </a:r>
          </a:p>
        </p:txBody>
      </p:sp>
      <p:sp>
        <p:nvSpPr>
          <p:cNvPr id="58" name="Text Box 67"/>
          <p:cNvSpPr txBox="1">
            <a:spLocks noChangeAspect="1" noChangeArrowheads="1"/>
          </p:cNvSpPr>
          <p:nvPr/>
        </p:nvSpPr>
        <p:spPr bwMode="auto">
          <a:xfrm>
            <a:off x="2023020" y="1091242"/>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10</a:t>
            </a:r>
            <a:r>
              <a:rPr lang="en-US" altLang="ja-JP" sz="2000" b="1" baseline="30000">
                <a:solidFill>
                  <a:srgbClr val="000000"/>
                </a:solidFill>
                <a:latin typeface="Times New Roman" panose="02020603050405020304" pitchFamily="18" charset="0"/>
              </a:rPr>
              <a:t>-6</a:t>
            </a:r>
          </a:p>
        </p:txBody>
      </p:sp>
      <p:sp>
        <p:nvSpPr>
          <p:cNvPr id="59" name="Text Box 68"/>
          <p:cNvSpPr txBox="1">
            <a:spLocks noChangeAspect="1" noChangeArrowheads="1"/>
          </p:cNvSpPr>
          <p:nvPr/>
        </p:nvSpPr>
        <p:spPr bwMode="auto">
          <a:xfrm>
            <a:off x="2023020" y="646742"/>
            <a:ext cx="58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10</a:t>
            </a:r>
            <a:r>
              <a:rPr lang="en-US" altLang="ja-JP" sz="2000" b="1" baseline="30000">
                <a:solidFill>
                  <a:srgbClr val="000000"/>
                </a:solidFill>
                <a:latin typeface="Times New Roman" panose="02020603050405020304" pitchFamily="18" charset="0"/>
              </a:rPr>
              <a:t>-4</a:t>
            </a:r>
          </a:p>
        </p:txBody>
      </p:sp>
      <p:sp>
        <p:nvSpPr>
          <p:cNvPr id="60" name="Rectangle 1052"/>
          <p:cNvSpPr>
            <a:spLocks noChangeAspect="1" noChangeArrowheads="1"/>
          </p:cNvSpPr>
          <p:nvPr/>
        </p:nvSpPr>
        <p:spPr bwMode="auto">
          <a:xfrm rot="16200000">
            <a:off x="1422171" y="1650806"/>
            <a:ext cx="9220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000" b="1">
                <a:solidFill>
                  <a:srgbClr val="000000"/>
                </a:solidFill>
                <a:latin typeface="Times New Roman" panose="02020603050405020304" pitchFamily="18" charset="0"/>
              </a:rPr>
              <a:t>I</a:t>
            </a:r>
            <a:r>
              <a:rPr lang="en-US" altLang="ja-JP" sz="2000" b="1" baseline="-25000">
                <a:solidFill>
                  <a:srgbClr val="000000"/>
                </a:solidFill>
                <a:latin typeface="Times New Roman" panose="02020603050405020304" pitchFamily="18" charset="0"/>
              </a:rPr>
              <a:t>DS</a:t>
            </a:r>
            <a:r>
              <a:rPr lang="en-US" altLang="ja-JP" sz="2000" b="1">
                <a:solidFill>
                  <a:srgbClr val="000000"/>
                </a:solidFill>
                <a:latin typeface="Times New Roman" panose="02020603050405020304" pitchFamily="18" charset="0"/>
              </a:rPr>
              <a:t> (A)</a:t>
            </a:r>
          </a:p>
        </p:txBody>
      </p:sp>
      <p:sp>
        <p:nvSpPr>
          <p:cNvPr id="61" name="Rectangle 30"/>
          <p:cNvSpPr>
            <a:spLocks noChangeArrowheads="1"/>
          </p:cNvSpPr>
          <p:nvPr/>
        </p:nvSpPr>
        <p:spPr bwMode="auto">
          <a:xfrm>
            <a:off x="5087911" y="1238879"/>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endParaRPr lang="ja-JP" altLang="ja-JP" sz="2400" b="1">
              <a:solidFill>
                <a:srgbClr val="0000FF"/>
              </a:solidFill>
              <a:latin typeface="Times New Roman" panose="02020603050405020304" pitchFamily="18" charset="0"/>
              <a:ea typeface="HG丸ｺﾞｼｯｸM-PRO" panose="020F0600000000000000" pitchFamily="50" charset="-128"/>
            </a:endParaRPr>
          </a:p>
        </p:txBody>
      </p:sp>
      <p:sp>
        <p:nvSpPr>
          <p:cNvPr id="62" name="Text Box 1047"/>
          <p:cNvSpPr txBox="1">
            <a:spLocks noChangeAspect="1" noChangeArrowheads="1"/>
          </p:cNvSpPr>
          <p:nvPr/>
        </p:nvSpPr>
        <p:spPr bwMode="auto">
          <a:xfrm>
            <a:off x="3640111" y="1176967"/>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1800" b="1">
                <a:solidFill>
                  <a:srgbClr val="000000"/>
                </a:solidFill>
                <a:latin typeface="Times New Roman" panose="02020603050405020304" pitchFamily="18" charset="0"/>
              </a:rPr>
              <a:t>V</a:t>
            </a:r>
            <a:r>
              <a:rPr lang="en-US" altLang="ja-JP" sz="1800" b="1" baseline="-25000">
                <a:solidFill>
                  <a:srgbClr val="000000"/>
                </a:solidFill>
                <a:latin typeface="Times New Roman" panose="02020603050405020304" pitchFamily="18" charset="0"/>
              </a:rPr>
              <a:t>DS</a:t>
            </a:r>
            <a:r>
              <a:rPr lang="en-US" altLang="ja-JP" sz="1800" b="1">
                <a:solidFill>
                  <a:srgbClr val="000000"/>
                </a:solidFill>
                <a:latin typeface="Times New Roman" panose="02020603050405020304" pitchFamily="18" charset="0"/>
              </a:rPr>
              <a:t>=2,4,6,8,10V</a:t>
            </a:r>
          </a:p>
        </p:txBody>
      </p:sp>
      <p:sp>
        <p:nvSpPr>
          <p:cNvPr id="63" name="Oval 10"/>
          <p:cNvSpPr>
            <a:spLocks noChangeArrowheads="1"/>
          </p:cNvSpPr>
          <p:nvPr/>
        </p:nvSpPr>
        <p:spPr bwMode="auto">
          <a:xfrm>
            <a:off x="2567407" y="2578730"/>
            <a:ext cx="1133475" cy="6127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defRPr/>
            </a:pPr>
            <a:endParaRPr lang="ja-JP" altLang="ja-JP" sz="4400" b="1">
              <a:solidFill>
                <a:srgbClr val="0000FF"/>
              </a:solidFill>
              <a:latin typeface="Times New Roman" panose="02020603050405020304" pitchFamily="18" charset="0"/>
              <a:ea typeface="HG丸ｺﾞｼｯｸM-PRO" panose="020F0600000000000000" pitchFamily="50" charset="-128"/>
            </a:endParaRPr>
          </a:p>
        </p:txBody>
      </p:sp>
      <p:sp>
        <p:nvSpPr>
          <p:cNvPr id="64" name="Text Box 4"/>
          <p:cNvSpPr txBox="1">
            <a:spLocks noChangeArrowheads="1"/>
          </p:cNvSpPr>
          <p:nvPr/>
        </p:nvSpPr>
        <p:spPr bwMode="auto">
          <a:xfrm>
            <a:off x="2568550" y="697543"/>
            <a:ext cx="14366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defRPr/>
            </a:pPr>
            <a:r>
              <a:rPr lang="en-US" altLang="ja-JP" sz="2600" b="1">
                <a:solidFill>
                  <a:srgbClr val="FF0000"/>
                </a:solidFill>
                <a:latin typeface="Times New Roman" panose="02020603050405020304" pitchFamily="18" charset="0"/>
                <a:ea typeface="ＭＳ 明朝" panose="02020609040205080304" pitchFamily="17" charset="-128"/>
                <a:cs typeface="Times New Roman" panose="02020603050405020304" pitchFamily="18" charset="0"/>
              </a:rPr>
              <a:t>a-IGZO</a:t>
            </a:r>
          </a:p>
        </p:txBody>
      </p:sp>
      <p:sp>
        <p:nvSpPr>
          <p:cNvPr id="65" name="Rectangle 8"/>
          <p:cNvSpPr>
            <a:spLocks noChangeArrowheads="1"/>
          </p:cNvSpPr>
          <p:nvPr/>
        </p:nvSpPr>
        <p:spPr bwMode="auto">
          <a:xfrm>
            <a:off x="1559497" y="3520168"/>
            <a:ext cx="496887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spcBef>
                <a:spcPct val="0"/>
              </a:spcBef>
              <a:buNone/>
              <a:defRPr/>
            </a:pPr>
            <a:r>
              <a:rPr lang="ja-JP" altLang="en-US" sz="2800" b="1" dirty="0">
                <a:solidFill>
                  <a:srgbClr val="FF0000"/>
                </a:solidFill>
                <a:latin typeface="Times New Roman" panose="02020603050405020304" pitchFamily="18" charset="0"/>
              </a:rPr>
              <a:t>考えられる起源</a:t>
            </a:r>
            <a:r>
              <a:rPr lang="en-US" altLang="ja-JP" sz="2800" b="1" dirty="0">
                <a:solidFill>
                  <a:srgbClr val="FF0000"/>
                </a:solidFill>
                <a:latin typeface="Times New Roman" panose="02020603050405020304" pitchFamily="18" charset="0"/>
              </a:rPr>
              <a:t>:</a:t>
            </a:r>
          </a:p>
          <a:p>
            <a:pPr>
              <a:spcBef>
                <a:spcPct val="0"/>
              </a:spcBef>
              <a:defRPr/>
            </a:pPr>
            <a:r>
              <a:rPr lang="ja-JP" altLang="en-US" sz="2000" b="1" dirty="0">
                <a:solidFill>
                  <a:srgbClr val="FF0000"/>
                </a:solidFill>
                <a:latin typeface="Times New Roman" panose="02020603050405020304" pitchFamily="18" charset="0"/>
              </a:rPr>
              <a:t>大きなバンドギャップ</a:t>
            </a:r>
            <a:r>
              <a:rPr lang="en-US" altLang="ja-JP" sz="2000" b="1" dirty="0">
                <a:solidFill>
                  <a:srgbClr val="FF0000"/>
                </a:solidFill>
                <a:latin typeface="Times New Roman" panose="02020603050405020304" pitchFamily="18" charset="0"/>
              </a:rPr>
              <a:t> (~3.2 eV)</a:t>
            </a:r>
            <a:br>
              <a:rPr lang="en-US" altLang="ja-JP" sz="2000" b="1" dirty="0">
                <a:solidFill>
                  <a:srgbClr val="FF0000"/>
                </a:solidFill>
                <a:latin typeface="Times New Roman" panose="02020603050405020304" pitchFamily="18" charset="0"/>
              </a:rPr>
            </a:br>
            <a:r>
              <a:rPr lang="en-US" altLang="ja-JP" sz="2000" b="1" dirty="0">
                <a:solidFill>
                  <a:srgbClr val="000000"/>
                </a:solidFill>
                <a:latin typeface="Times New Roman" panose="02020603050405020304" pitchFamily="18" charset="0"/>
              </a:rPr>
              <a:t>   </a:t>
            </a:r>
            <a:r>
              <a:rPr lang="ja-JP" altLang="en-US" sz="2000" b="1" dirty="0">
                <a:solidFill>
                  <a:srgbClr val="000000"/>
                </a:solidFill>
                <a:latin typeface="Times New Roman" panose="02020603050405020304" pitchFamily="18" charset="0"/>
              </a:rPr>
              <a:t>反転動作への制限にはならない</a:t>
            </a:r>
            <a:endParaRPr lang="en-US" altLang="ja-JP" sz="2000" b="1" dirty="0">
              <a:solidFill>
                <a:srgbClr val="000000"/>
              </a:solidFill>
              <a:latin typeface="Times New Roman" panose="02020603050405020304" pitchFamily="18" charset="0"/>
            </a:endParaRPr>
          </a:p>
          <a:p>
            <a:pPr>
              <a:spcBef>
                <a:spcPct val="0"/>
              </a:spcBef>
              <a:defRPr/>
            </a:pPr>
            <a:r>
              <a:rPr lang="ja-JP" altLang="en-US" sz="2000" b="1" dirty="0">
                <a:solidFill>
                  <a:srgbClr val="FF0000"/>
                </a:solidFill>
                <a:latin typeface="Times New Roman" panose="02020603050405020304" pitchFamily="18" charset="0"/>
              </a:rPr>
              <a:t>小さい正孔移動度</a:t>
            </a:r>
            <a:br>
              <a:rPr lang="en-US" altLang="ja-JP" sz="2000" b="1" dirty="0">
                <a:solidFill>
                  <a:srgbClr val="FF0000"/>
                </a:solidFill>
                <a:latin typeface="Times New Roman" panose="02020603050405020304" pitchFamily="18" charset="0"/>
              </a:rPr>
            </a:br>
            <a:r>
              <a:rPr lang="en-US" altLang="ja-JP" sz="2000" b="1" dirty="0">
                <a:solidFill>
                  <a:srgbClr val="000000"/>
                </a:solidFill>
                <a:latin typeface="Times New Roman" panose="02020603050405020304" pitchFamily="18" charset="0"/>
              </a:rPr>
              <a:t>   </a:t>
            </a:r>
            <a:r>
              <a:rPr lang="en-US" altLang="ja-JP" sz="2000" b="1" dirty="0">
                <a:solidFill>
                  <a:srgbClr val="000000"/>
                </a:solidFill>
                <a:latin typeface="Times New Roman" panose="02020603050405020304" pitchFamily="18" charset="0"/>
                <a:sym typeface="Symbol" panose="05050102010706020507" pitchFamily="18" charset="2"/>
              </a:rPr>
              <a:t></a:t>
            </a:r>
            <a:r>
              <a:rPr lang="en-US" altLang="ja-JP" sz="2000" b="1" baseline="-25000" dirty="0">
                <a:solidFill>
                  <a:srgbClr val="000000"/>
                </a:solidFill>
                <a:latin typeface="Times New Roman" panose="02020603050405020304" pitchFamily="18" charset="0"/>
                <a:sym typeface="Symbol" panose="05050102010706020507" pitchFamily="18" charset="2"/>
              </a:rPr>
              <a:t>h</a:t>
            </a:r>
            <a:r>
              <a:rPr lang="en-US" altLang="ja-JP" sz="2000" b="1" dirty="0">
                <a:solidFill>
                  <a:srgbClr val="000000"/>
                </a:solidFill>
                <a:latin typeface="Times New Roman" panose="02020603050405020304" pitchFamily="18" charset="0"/>
                <a:sym typeface="Symbol" panose="05050102010706020507" pitchFamily="18" charset="2"/>
              </a:rPr>
              <a:t> ~ 0.01 cm</a:t>
            </a:r>
            <a:r>
              <a:rPr lang="en-US" altLang="ja-JP" sz="2000" b="1" baseline="30000" dirty="0">
                <a:solidFill>
                  <a:srgbClr val="000000"/>
                </a:solidFill>
                <a:latin typeface="Times New Roman" panose="02020603050405020304" pitchFamily="18" charset="0"/>
                <a:sym typeface="Symbol" panose="05050102010706020507" pitchFamily="18" charset="2"/>
              </a:rPr>
              <a:t>2</a:t>
            </a:r>
            <a:r>
              <a:rPr lang="en-US" altLang="ja-JP" sz="2000" b="1" dirty="0">
                <a:solidFill>
                  <a:srgbClr val="000000"/>
                </a:solidFill>
                <a:latin typeface="Times New Roman" panose="02020603050405020304" pitchFamily="18" charset="0"/>
                <a:sym typeface="Symbol" panose="05050102010706020507" pitchFamily="18" charset="2"/>
              </a:rPr>
              <a:t>/Vs</a:t>
            </a:r>
            <a:r>
              <a:rPr lang="ja-JP" altLang="en-US" sz="2000" b="1" dirty="0">
                <a:solidFill>
                  <a:srgbClr val="000000"/>
                </a:solidFill>
                <a:latin typeface="Times New Roman" panose="02020603050405020304" pitchFamily="18" charset="0"/>
                <a:sym typeface="Symbol" panose="05050102010706020507" pitchFamily="18" charset="2"/>
              </a:rPr>
              <a:t>でも、</a:t>
            </a:r>
            <a:br>
              <a:rPr lang="en-US" altLang="ja-JP" sz="2000" b="1" dirty="0">
                <a:solidFill>
                  <a:srgbClr val="000000"/>
                </a:solidFill>
                <a:latin typeface="Times New Roman" panose="02020603050405020304" pitchFamily="18" charset="0"/>
                <a:sym typeface="Symbol" panose="05050102010706020507" pitchFamily="18" charset="2"/>
              </a:rPr>
            </a:br>
            <a:r>
              <a:rPr lang="ja-JP" altLang="en-US" sz="2000" b="1" dirty="0">
                <a:solidFill>
                  <a:srgbClr val="000000"/>
                </a:solidFill>
                <a:latin typeface="Times New Roman" panose="02020603050405020304" pitchFamily="18" charset="0"/>
                <a:sym typeface="Symbol" panose="05050102010706020507" pitchFamily="18" charset="2"/>
              </a:rPr>
              <a:t>　</a:t>
            </a:r>
            <a:r>
              <a:rPr lang="en-US" altLang="ja-JP" sz="2000" b="1" dirty="0" err="1">
                <a:solidFill>
                  <a:srgbClr val="000000"/>
                </a:solidFill>
                <a:latin typeface="Times New Roman" panose="02020603050405020304" pitchFamily="18" charset="0"/>
                <a:sym typeface="Symbol" panose="05050102010706020507" pitchFamily="18" charset="2"/>
              </a:rPr>
              <a:t>a-Si:H</a:t>
            </a:r>
            <a:r>
              <a:rPr lang="ja-JP" altLang="en-US" sz="2000" b="1" dirty="0">
                <a:solidFill>
                  <a:srgbClr val="000000"/>
                </a:solidFill>
                <a:latin typeface="Times New Roman" panose="02020603050405020304" pitchFamily="18" charset="0"/>
                <a:sym typeface="Symbol" panose="05050102010706020507" pitchFamily="18" charset="2"/>
              </a:rPr>
              <a:t>よりも大きい</a:t>
            </a:r>
            <a:endParaRPr lang="en-US" altLang="ja-JP" sz="2000" b="1" dirty="0">
              <a:solidFill>
                <a:srgbClr val="000000"/>
              </a:solidFill>
              <a:latin typeface="Times New Roman" panose="02020603050405020304" pitchFamily="18" charset="0"/>
              <a:sym typeface="Symbol" panose="05050102010706020507" pitchFamily="18" charset="2"/>
            </a:endParaRPr>
          </a:p>
          <a:p>
            <a:pPr>
              <a:spcBef>
                <a:spcPct val="0"/>
              </a:spcBef>
              <a:defRPr/>
            </a:pPr>
            <a:r>
              <a:rPr lang="ja-JP" altLang="en-US" sz="2000" b="1" dirty="0">
                <a:solidFill>
                  <a:srgbClr val="FF0000"/>
                </a:solidFill>
                <a:latin typeface="Times New Roman" panose="02020603050405020304" pitchFamily="18" charset="0"/>
                <a:sym typeface="Symbol" panose="05050102010706020507" pitchFamily="18" charset="2"/>
              </a:rPr>
              <a:t>ショットキー接触</a:t>
            </a:r>
            <a:br>
              <a:rPr lang="en-US" altLang="ja-JP" sz="2000" b="1" dirty="0">
                <a:solidFill>
                  <a:srgbClr val="FF0000"/>
                </a:solidFill>
                <a:latin typeface="Times New Roman" panose="02020603050405020304" pitchFamily="18" charset="0"/>
                <a:sym typeface="Symbol" panose="05050102010706020507" pitchFamily="18" charset="2"/>
              </a:rPr>
            </a:br>
            <a:r>
              <a:rPr lang="en-US" altLang="ja-JP" sz="2000" b="1" dirty="0">
                <a:solidFill>
                  <a:srgbClr val="000000"/>
                </a:solidFill>
                <a:latin typeface="Times New Roman" panose="02020603050405020304" pitchFamily="18" charset="0"/>
                <a:sym typeface="Symbol" panose="05050102010706020507" pitchFamily="18" charset="2"/>
              </a:rPr>
              <a:t>   </a:t>
            </a:r>
            <a:r>
              <a:rPr lang="ja-JP" altLang="en-US" sz="2000" b="1" dirty="0">
                <a:solidFill>
                  <a:srgbClr val="000000"/>
                </a:solidFill>
                <a:latin typeface="Times New Roman" panose="02020603050405020304" pitchFamily="18" charset="0"/>
                <a:sym typeface="Symbol" panose="05050102010706020507" pitchFamily="18" charset="2"/>
              </a:rPr>
              <a:t>一つの可能性ではある</a:t>
            </a:r>
            <a:br>
              <a:rPr lang="en-US" altLang="ja-JP" sz="2000" b="1" dirty="0">
                <a:solidFill>
                  <a:srgbClr val="000000"/>
                </a:solidFill>
                <a:latin typeface="Times New Roman" panose="02020603050405020304" pitchFamily="18" charset="0"/>
                <a:sym typeface="Symbol" panose="05050102010706020507" pitchFamily="18" charset="2"/>
              </a:rPr>
            </a:br>
            <a:r>
              <a:rPr lang="en-US" altLang="ja-JP" sz="2000" b="1" dirty="0">
                <a:solidFill>
                  <a:srgbClr val="000000"/>
                </a:solidFill>
                <a:latin typeface="Times New Roman" panose="02020603050405020304" pitchFamily="18" charset="0"/>
                <a:sym typeface="Symbol" panose="05050102010706020507" pitchFamily="18" charset="2"/>
              </a:rPr>
              <a:t>   </a:t>
            </a:r>
            <a:r>
              <a:rPr lang="en-US" altLang="ja-JP" sz="2000" b="1" i="1" dirty="0" err="1">
                <a:solidFill>
                  <a:srgbClr val="000000"/>
                </a:solidFill>
                <a:latin typeface="Times New Roman" panose="02020603050405020304" pitchFamily="18" charset="0"/>
                <a:sym typeface="Symbol" panose="05050102010706020507" pitchFamily="18" charset="2"/>
              </a:rPr>
              <a:t>I</a:t>
            </a:r>
            <a:r>
              <a:rPr lang="en-US" altLang="ja-JP" sz="2000" b="1" baseline="-25000" dirty="0" err="1">
                <a:solidFill>
                  <a:srgbClr val="000000"/>
                </a:solidFill>
                <a:latin typeface="Times New Roman" panose="02020603050405020304" pitchFamily="18" charset="0"/>
                <a:sym typeface="Symbol" panose="05050102010706020507" pitchFamily="18" charset="2"/>
              </a:rPr>
              <a:t>off</a:t>
            </a:r>
            <a:r>
              <a:rPr lang="ja-JP" altLang="en-US" sz="2000" b="1" dirty="0">
                <a:solidFill>
                  <a:srgbClr val="000000"/>
                </a:solidFill>
                <a:latin typeface="Times New Roman" panose="02020603050405020304" pitchFamily="18" charset="0"/>
                <a:sym typeface="Symbol" panose="05050102010706020507" pitchFamily="18" charset="2"/>
              </a:rPr>
              <a:t>が一定値になることは説明できない</a:t>
            </a:r>
            <a:endParaRPr lang="en-US" altLang="ja-JP" sz="2000" b="1" dirty="0">
              <a:solidFill>
                <a:srgbClr val="000000"/>
              </a:solidFill>
              <a:latin typeface="Times New Roman" panose="02020603050405020304" pitchFamily="18" charset="0"/>
              <a:sym typeface="Symbol" panose="05050102010706020507" pitchFamily="18" charset="2"/>
            </a:endParaRPr>
          </a:p>
        </p:txBody>
      </p:sp>
      <p:sp>
        <p:nvSpPr>
          <p:cNvPr id="66" name="Text Box 1037"/>
          <p:cNvSpPr txBox="1">
            <a:spLocks noChangeAspect="1" noChangeArrowheads="1"/>
          </p:cNvSpPr>
          <p:nvPr/>
        </p:nvSpPr>
        <p:spPr bwMode="auto">
          <a:xfrm>
            <a:off x="9544001" y="1646239"/>
            <a:ext cx="4683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2400" baseline="-25000">
                <a:solidFill>
                  <a:schemeClr val="tx1"/>
                </a:solidFill>
                <a:latin typeface="Times New Roman" pitchFamily="18" charset="0"/>
                <a:ea typeface="ＭＳ ゴシック" pitchFamily="49" charset="-128"/>
              </a:defRPr>
            </a:lvl1pPr>
            <a:lvl2pPr marL="742950" indent="-285750" eaLnBrk="0" hangingPunct="0">
              <a:defRPr kumimoji="1" sz="2400" baseline="-25000">
                <a:solidFill>
                  <a:schemeClr val="tx1"/>
                </a:solidFill>
                <a:latin typeface="Times New Roman" pitchFamily="18" charset="0"/>
                <a:ea typeface="ＭＳ ゴシック" pitchFamily="49" charset="-128"/>
              </a:defRPr>
            </a:lvl2pPr>
            <a:lvl3pPr marL="1143000" indent="-228600" eaLnBrk="0" hangingPunct="0">
              <a:defRPr kumimoji="1" sz="2400" baseline="-25000">
                <a:solidFill>
                  <a:schemeClr val="tx1"/>
                </a:solidFill>
                <a:latin typeface="Times New Roman" pitchFamily="18" charset="0"/>
                <a:ea typeface="ＭＳ ゴシック" pitchFamily="49" charset="-128"/>
              </a:defRPr>
            </a:lvl3pPr>
            <a:lvl4pPr marL="1600200" indent="-228600" eaLnBrk="0" hangingPunct="0">
              <a:defRPr kumimoji="1" sz="2400" baseline="-25000">
                <a:solidFill>
                  <a:schemeClr val="tx1"/>
                </a:solidFill>
                <a:latin typeface="Times New Roman" pitchFamily="18" charset="0"/>
                <a:ea typeface="ＭＳ ゴシック" pitchFamily="49" charset="-128"/>
              </a:defRPr>
            </a:lvl4pPr>
            <a:lvl5pPr marL="2057400" indent="-228600" eaLnBrk="0" hangingPunct="0">
              <a:defRPr kumimoji="1" sz="2400" baseline="-25000">
                <a:solidFill>
                  <a:schemeClr val="tx1"/>
                </a:solidFill>
                <a:latin typeface="Times New Roman" pitchFamily="18" charset="0"/>
                <a:ea typeface="ＭＳ ゴシック" pitchFamily="49" charset="-128"/>
              </a:defRPr>
            </a:lvl5pPr>
            <a:lvl6pPr marL="25146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6pPr>
            <a:lvl7pPr marL="29718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7pPr>
            <a:lvl8pPr marL="34290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8pPr>
            <a:lvl9pPr marL="3886200" indent="-228600" eaLnBrk="0" fontAlgn="base" hangingPunct="0">
              <a:spcBef>
                <a:spcPct val="0"/>
              </a:spcBef>
              <a:spcAft>
                <a:spcPct val="0"/>
              </a:spcAft>
              <a:defRPr kumimoji="1" sz="2400" baseline="-25000">
                <a:solidFill>
                  <a:schemeClr val="tx1"/>
                </a:solidFill>
                <a:latin typeface="Times New Roman" pitchFamily="18" charset="0"/>
                <a:ea typeface="ＭＳ ゴシック" pitchFamily="49" charset="-128"/>
              </a:defRPr>
            </a:lvl9pPr>
          </a:lstStyle>
          <a:p>
            <a:pPr>
              <a:defRPr/>
            </a:pPr>
            <a:r>
              <a:rPr kumimoji="0" lang="en-US" altLang="ja-JP" sz="1600" b="1" baseline="0" dirty="0">
                <a:solidFill>
                  <a:srgbClr val="000000"/>
                </a:solidFill>
                <a:ea typeface="ＭＳ Ｐゴシック" pitchFamily="50" charset="-128"/>
                <a:cs typeface="Times New Roman" pitchFamily="18" charset="0"/>
              </a:rPr>
              <a:t>CB</a:t>
            </a:r>
          </a:p>
        </p:txBody>
      </p:sp>
      <p:sp>
        <p:nvSpPr>
          <p:cNvPr id="67" name="Line 39"/>
          <p:cNvSpPr>
            <a:spLocks noChangeShapeType="1"/>
          </p:cNvSpPr>
          <p:nvPr/>
        </p:nvSpPr>
        <p:spPr bwMode="auto">
          <a:xfrm>
            <a:off x="7041112" y="3212976"/>
            <a:ext cx="3519488" cy="0"/>
          </a:xfrm>
          <a:prstGeom prst="line">
            <a:avLst/>
          </a:prstGeom>
          <a:noFill/>
          <a:ln w="28575">
            <a:solidFill>
              <a:srgbClr val="FF0000"/>
            </a:solidFill>
            <a:prstDash val="lgDash"/>
            <a:round/>
            <a:headEnd/>
            <a:tailEnd/>
          </a:ln>
          <a:extLst>
            <a:ext uri="{909E8E84-426E-40DD-AFC4-6F175D3DCCD1}">
              <a14:hiddenFill xmlns:a14="http://schemas.microsoft.com/office/drawing/2010/main">
                <a:noFill/>
              </a14:hiddenFill>
            </a:ext>
          </a:extLst>
        </p:spPr>
        <p:txBody>
          <a:bodyP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68" name="Line 39"/>
          <p:cNvSpPr>
            <a:spLocks noChangeShapeType="1"/>
          </p:cNvSpPr>
          <p:nvPr/>
        </p:nvSpPr>
        <p:spPr bwMode="auto">
          <a:xfrm>
            <a:off x="7042195" y="4455498"/>
            <a:ext cx="3519488" cy="0"/>
          </a:xfrm>
          <a:prstGeom prst="line">
            <a:avLst/>
          </a:prstGeom>
          <a:noFill/>
          <a:ln w="28575">
            <a:solidFill>
              <a:srgbClr val="FF0000"/>
            </a:solidFill>
            <a:prstDash val="lgDash"/>
            <a:round/>
            <a:headEnd/>
            <a:tailEnd/>
          </a:ln>
          <a:extLst>
            <a:ext uri="{909E8E84-426E-40DD-AFC4-6F175D3DCCD1}">
              <a14:hiddenFill xmlns:a14="http://schemas.microsoft.com/office/drawing/2010/main">
                <a:noFill/>
              </a14:hiddenFill>
            </a:ext>
          </a:extLst>
        </p:spPr>
        <p:txBody>
          <a:bodyPr/>
          <a:lstStyle/>
          <a:p>
            <a:pPr>
              <a:defRPr/>
            </a:pPr>
            <a:endParaRPr lang="ja-JP" altLang="en-US" sz="4400" b="1">
              <a:solidFill>
                <a:srgbClr val="000000"/>
              </a:solidFill>
              <a:latin typeface="Times New Roman"/>
              <a:ea typeface="ＭＳ Ｐゴシック"/>
              <a:cs typeface="Times New Roman" pitchFamily="18" charset="0"/>
            </a:endParaRPr>
          </a:p>
        </p:txBody>
      </p:sp>
      <p:sp>
        <p:nvSpPr>
          <p:cNvPr id="3" name="下矢印 2"/>
          <p:cNvSpPr/>
          <p:nvPr/>
        </p:nvSpPr>
        <p:spPr>
          <a:xfrm>
            <a:off x="8673433" y="3212977"/>
            <a:ext cx="288825" cy="1152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Times New Roman"/>
              <a:ea typeface="ＭＳ Ｐゴシック"/>
            </a:endParaRPr>
          </a:p>
        </p:txBody>
      </p:sp>
      <p:sp>
        <p:nvSpPr>
          <p:cNvPr id="69" name="Rectangle 48"/>
          <p:cNvSpPr>
            <a:spLocks noChangeArrowheads="1"/>
          </p:cNvSpPr>
          <p:nvPr/>
        </p:nvSpPr>
        <p:spPr bwMode="auto">
          <a:xfrm>
            <a:off x="7889141" y="2588848"/>
            <a:ext cx="27373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ja-JP" altLang="en-US" sz="2800" b="1" dirty="0">
                <a:solidFill>
                  <a:srgbClr val="FF0000"/>
                </a:solidFill>
                <a:latin typeface="Times New Roman"/>
                <a:ea typeface="ＭＳ Ｐゴシック"/>
                <a:cs typeface="Times New Roman" pitchFamily="18" charset="0"/>
              </a:rPr>
              <a:t>初期</a:t>
            </a:r>
            <a:r>
              <a:rPr lang="en-US" altLang="ja-JP" sz="2800" b="1" i="1" dirty="0">
                <a:solidFill>
                  <a:srgbClr val="FF0000"/>
                </a:solidFill>
                <a:latin typeface="Times New Roman"/>
                <a:ea typeface="ＭＳ Ｐゴシック"/>
                <a:cs typeface="Times New Roman" pitchFamily="18" charset="0"/>
              </a:rPr>
              <a:t>E</a:t>
            </a:r>
            <a:r>
              <a:rPr lang="en-US" altLang="ja-JP" sz="2800" b="1" baseline="-25000" dirty="0">
                <a:solidFill>
                  <a:srgbClr val="FF0000"/>
                </a:solidFill>
                <a:latin typeface="Times New Roman"/>
                <a:ea typeface="ＭＳ Ｐゴシック"/>
                <a:cs typeface="Times New Roman" pitchFamily="18" charset="0"/>
              </a:rPr>
              <a:t>F</a:t>
            </a:r>
            <a:r>
              <a:rPr lang="en-US" altLang="ja-JP" sz="2800" b="1" dirty="0">
                <a:solidFill>
                  <a:srgbClr val="FF0000"/>
                </a:solidFill>
                <a:latin typeface="Times New Roman"/>
                <a:ea typeface="ＭＳ Ｐゴシック"/>
                <a:cs typeface="Times New Roman" pitchFamily="18" charset="0"/>
              </a:rPr>
              <a:t> @ </a:t>
            </a:r>
            <a:r>
              <a:rPr lang="en-US" altLang="ja-JP" sz="2800" b="1" i="1" dirty="0">
                <a:solidFill>
                  <a:srgbClr val="FF0000"/>
                </a:solidFill>
                <a:latin typeface="Times New Roman"/>
                <a:ea typeface="ＭＳ Ｐゴシック"/>
                <a:cs typeface="Times New Roman" pitchFamily="18" charset="0"/>
              </a:rPr>
              <a:t>V</a:t>
            </a:r>
            <a:r>
              <a:rPr lang="en-US" altLang="ja-JP" sz="2800" b="1" baseline="-25000" dirty="0">
                <a:solidFill>
                  <a:srgbClr val="FF0000"/>
                </a:solidFill>
                <a:latin typeface="Times New Roman"/>
                <a:ea typeface="ＭＳ Ｐゴシック"/>
                <a:cs typeface="Times New Roman" pitchFamily="18" charset="0"/>
              </a:rPr>
              <a:t>GS</a:t>
            </a:r>
            <a:r>
              <a:rPr lang="en-US" altLang="ja-JP" sz="2800" b="1" dirty="0">
                <a:solidFill>
                  <a:srgbClr val="FF0000"/>
                </a:solidFill>
                <a:latin typeface="Times New Roman"/>
                <a:ea typeface="ＭＳ Ｐゴシック"/>
                <a:cs typeface="Times New Roman" pitchFamily="18" charset="0"/>
              </a:rPr>
              <a:t>=0</a:t>
            </a:r>
          </a:p>
        </p:txBody>
      </p:sp>
      <p:sp>
        <p:nvSpPr>
          <p:cNvPr id="70" name="Rectangle 48"/>
          <p:cNvSpPr>
            <a:spLocks noChangeArrowheads="1"/>
          </p:cNvSpPr>
          <p:nvPr/>
        </p:nvSpPr>
        <p:spPr bwMode="auto">
          <a:xfrm>
            <a:off x="9039945" y="3509341"/>
            <a:ext cx="1306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en-US" altLang="ja-JP" sz="2800" b="1" i="1" dirty="0">
                <a:solidFill>
                  <a:srgbClr val="FF0000"/>
                </a:solidFill>
                <a:latin typeface="Times New Roman"/>
                <a:ea typeface="ＭＳ Ｐゴシック"/>
                <a:cs typeface="Times New Roman" pitchFamily="18" charset="0"/>
              </a:rPr>
              <a:t>V</a:t>
            </a:r>
            <a:r>
              <a:rPr lang="en-US" altLang="ja-JP" sz="2800" b="1" baseline="-25000" dirty="0">
                <a:solidFill>
                  <a:srgbClr val="FF0000"/>
                </a:solidFill>
                <a:latin typeface="Times New Roman"/>
                <a:ea typeface="ＭＳ Ｐゴシック"/>
                <a:cs typeface="Times New Roman" pitchFamily="18" charset="0"/>
              </a:rPr>
              <a:t>GS</a:t>
            </a:r>
            <a:r>
              <a:rPr lang="en-US" altLang="ja-JP" sz="2800" b="1" dirty="0">
                <a:solidFill>
                  <a:srgbClr val="FF0000"/>
                </a:solidFill>
                <a:latin typeface="Times New Roman"/>
                <a:ea typeface="ＭＳ Ｐゴシック"/>
                <a:cs typeface="Times New Roman" pitchFamily="18" charset="0"/>
              </a:rPr>
              <a:t> &lt; 0</a:t>
            </a:r>
          </a:p>
        </p:txBody>
      </p:sp>
      <p:sp>
        <p:nvSpPr>
          <p:cNvPr id="71" name="Rectangle 48"/>
          <p:cNvSpPr>
            <a:spLocks noChangeArrowheads="1"/>
          </p:cNvSpPr>
          <p:nvPr/>
        </p:nvSpPr>
        <p:spPr bwMode="auto">
          <a:xfrm>
            <a:off x="8364252" y="4417948"/>
            <a:ext cx="1521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defRPr/>
            </a:pPr>
            <a:r>
              <a:rPr lang="ja-JP" altLang="en-US" sz="2800" b="1" i="1" dirty="0">
                <a:solidFill>
                  <a:srgbClr val="FF0000"/>
                </a:solidFill>
                <a:latin typeface="Times New Roman"/>
                <a:ea typeface="ＭＳ Ｐゴシック"/>
                <a:cs typeface="Times New Roman" pitchFamily="18" charset="0"/>
              </a:rPr>
              <a:t>ピン止め</a:t>
            </a:r>
            <a:endParaRPr lang="en-US" altLang="ja-JP" sz="2800" b="1" dirty="0">
              <a:solidFill>
                <a:srgbClr val="FF0000"/>
              </a:solidFill>
              <a:latin typeface="Times New Roman"/>
              <a:ea typeface="ＭＳ Ｐゴシック"/>
              <a:cs typeface="Times New Roman" pitchFamily="18" charset="0"/>
            </a:endParaRPr>
          </a:p>
        </p:txBody>
      </p:sp>
      <p:sp>
        <p:nvSpPr>
          <p:cNvPr id="4" name="右矢印 3"/>
          <p:cNvSpPr/>
          <p:nvPr/>
        </p:nvSpPr>
        <p:spPr>
          <a:xfrm>
            <a:off x="5951984" y="3509342"/>
            <a:ext cx="593726" cy="1900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Times New Roman"/>
              <a:ea typeface="ＭＳ Ｐゴシック"/>
            </a:endParaRPr>
          </a:p>
        </p:txBody>
      </p:sp>
    </p:spTree>
    <p:extLst>
      <p:ext uri="{BB962C8B-B14F-4D97-AF65-F5344CB8AC3E}">
        <p14:creationId xmlns:p14="http://schemas.microsoft.com/office/powerpoint/2010/main" val="330598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0" y="0"/>
            <a:ext cx="9144000" cy="762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3600" b="1">
                <a:solidFill>
                  <a:srgbClr val="0000FF"/>
                </a:solidFill>
                <a:latin typeface="Times New Roman" panose="02020603050405020304" pitchFamily="18" charset="0"/>
                <a:cs typeface="Times New Roman" panose="02020603050405020304" pitchFamily="18" charset="0"/>
              </a:rPr>
              <a:t>電界効果移動度とドリフト移動度の関係</a:t>
            </a:r>
            <a:endParaRPr lang="en-US" altLang="ja-JP" sz="3600" b="1">
              <a:solidFill>
                <a:srgbClr val="0000FF"/>
              </a:solidFill>
              <a:latin typeface="Times New Roman" panose="02020603050405020304" pitchFamily="18" charset="0"/>
              <a:cs typeface="Times New Roman" panose="02020603050405020304" pitchFamily="18" charset="0"/>
            </a:endParaRPr>
          </a:p>
        </p:txBody>
      </p:sp>
      <p:sp>
        <p:nvSpPr>
          <p:cNvPr id="104451" name="Rectangle 3"/>
          <p:cNvSpPr>
            <a:spLocks noChangeArrowheads="1"/>
          </p:cNvSpPr>
          <p:nvPr/>
        </p:nvSpPr>
        <p:spPr bwMode="auto">
          <a:xfrm>
            <a:off x="1601788" y="696914"/>
            <a:ext cx="8382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Hall</a:t>
            </a:r>
            <a:r>
              <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効果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(N</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e,Hall</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TFT</a:t>
            </a:r>
            <a:r>
              <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特性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b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N</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e,Hall</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(cm</a:t>
            </a:r>
            <a:r>
              <a:rPr kumimoji="1" lang="en-US" altLang="ja-JP" sz="2400" b="1"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sat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(cm</a:t>
            </a:r>
            <a:r>
              <a:rPr kumimoji="1" lang="en-US" altLang="ja-JP" sz="2400" b="1"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/Vs)</a:t>
            </a:r>
            <a:r>
              <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th</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(V)</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~1</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10</a:t>
            </a:r>
            <a:r>
              <a:rPr kumimoji="1" lang="en-US" altLang="ja-JP" sz="2400" b="1"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15</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7.84</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4.9</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デバイスシミュレーション</a:t>
            </a:r>
            <a:b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n</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0</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(cm</a:t>
            </a:r>
            <a:r>
              <a:rPr kumimoji="1" lang="en-US" altLang="ja-JP" sz="2400" b="1"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-3</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drift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(cm</a:t>
            </a:r>
            <a:r>
              <a:rPr kumimoji="1" lang="en-US" altLang="ja-JP" sz="2400" b="1"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2</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1</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10</a:t>
            </a:r>
            <a:r>
              <a:rPr kumimoji="1" lang="en-US" altLang="ja-JP" sz="2400" b="1" i="0" u="none" strike="noStrike" kern="1200" cap="none" spc="0" normalizeH="0" baseline="30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15		</a:t>
            </a:r>
            <a:r>
              <a:rPr kumimoji="1" lang="en-US" altLang="ja-JP" sz="24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8.57</a:t>
            </a:r>
          </a:p>
        </p:txBody>
      </p:sp>
      <p:graphicFrame>
        <p:nvGraphicFramePr>
          <p:cNvPr id="104452" name="Object 4"/>
          <p:cNvGraphicFramePr>
            <a:graphicFrameLocks noChangeAspect="1"/>
          </p:cNvGraphicFramePr>
          <p:nvPr/>
        </p:nvGraphicFramePr>
        <p:xfrm>
          <a:off x="6457950" y="3124201"/>
          <a:ext cx="4057650" cy="3495675"/>
        </p:xfrm>
        <a:graphic>
          <a:graphicData uri="http://schemas.openxmlformats.org/presentationml/2006/ole">
            <mc:AlternateContent xmlns:mc="http://schemas.openxmlformats.org/markup-compatibility/2006">
              <mc:Choice xmlns:v="urn:schemas-microsoft-com:vml" Requires="v">
                <p:oleObj name="Stanford Graphics ｽﾗｲﾄﾞ" r:id="rId2" imgW="5886450" imgH="5073015" progId="StanfordGraphics">
                  <p:embed/>
                </p:oleObj>
              </mc:Choice>
              <mc:Fallback>
                <p:oleObj name="Stanford Graphics ｽﾗｲﾄﾞ" r:id="rId2" imgW="5886450" imgH="5073015" progId="StanfordGraphics">
                  <p:embed/>
                  <p:pic>
                    <p:nvPicPr>
                      <p:cNvPr id="1044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3124201"/>
                        <a:ext cx="40576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3" name="Text Box 5"/>
          <p:cNvSpPr txBox="1">
            <a:spLocks noChangeAspect="1" noChangeArrowheads="1"/>
          </p:cNvSpPr>
          <p:nvPr/>
        </p:nvSpPr>
        <p:spPr bwMode="auto">
          <a:xfrm rot="-5400000">
            <a:off x="5650706" y="4502944"/>
            <a:ext cx="119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DS</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p>
        </p:txBody>
      </p:sp>
      <p:sp>
        <p:nvSpPr>
          <p:cNvPr id="104454" name="Text Box 6"/>
          <p:cNvSpPr txBox="1">
            <a:spLocks noChangeAspect="1" noChangeArrowheads="1"/>
          </p:cNvSpPr>
          <p:nvPr/>
        </p:nvSpPr>
        <p:spPr bwMode="auto">
          <a:xfrm>
            <a:off x="8062914" y="4425950"/>
            <a:ext cx="20542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DS</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 2 ~ 10 V</a:t>
            </a:r>
          </a:p>
        </p:txBody>
      </p:sp>
      <p:graphicFrame>
        <p:nvGraphicFramePr>
          <p:cNvPr id="104455" name="Object 7"/>
          <p:cNvGraphicFramePr>
            <a:graphicFrameLocks noChangeAspect="1"/>
          </p:cNvGraphicFramePr>
          <p:nvPr/>
        </p:nvGraphicFramePr>
        <p:xfrm>
          <a:off x="1995489" y="3178175"/>
          <a:ext cx="4040187" cy="3468688"/>
        </p:xfrm>
        <a:graphic>
          <a:graphicData uri="http://schemas.openxmlformats.org/presentationml/2006/ole">
            <mc:AlternateContent xmlns:mc="http://schemas.openxmlformats.org/markup-compatibility/2006">
              <mc:Choice xmlns:v="urn:schemas-microsoft-com:vml" Requires="v">
                <p:oleObj name="Stanford Graphics ｽﾗｲﾄﾞ" r:id="rId4" imgW="5862955" imgH="5033645" progId="StanfordGraphics">
                  <p:embed/>
                </p:oleObj>
              </mc:Choice>
              <mc:Fallback>
                <p:oleObj name="Stanford Graphics ｽﾗｲﾄﾞ" r:id="rId4" imgW="5862955" imgH="5033645" progId="StanfordGraphics">
                  <p:embed/>
                  <p:pic>
                    <p:nvPicPr>
                      <p:cNvPr id="104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9" y="3178175"/>
                        <a:ext cx="4040187"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6" name="Text Box 8"/>
          <p:cNvSpPr txBox="1">
            <a:spLocks noChangeAspect="1" noChangeArrowheads="1"/>
          </p:cNvSpPr>
          <p:nvPr/>
        </p:nvSpPr>
        <p:spPr bwMode="auto">
          <a:xfrm rot="-5400000">
            <a:off x="1154113" y="4452938"/>
            <a:ext cx="119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I</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DS</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 </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a:t>
            </a:r>
          </a:p>
        </p:txBody>
      </p:sp>
      <p:sp>
        <p:nvSpPr>
          <p:cNvPr id="104457" name="Text Box 9"/>
          <p:cNvSpPr txBox="1">
            <a:spLocks noChangeAspect="1" noChangeArrowheads="1"/>
          </p:cNvSpPr>
          <p:nvPr/>
        </p:nvSpPr>
        <p:spPr bwMode="auto">
          <a:xfrm>
            <a:off x="2520951" y="3316288"/>
            <a:ext cx="206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V</a:t>
            </a:r>
            <a:r>
              <a:rPr kumimoji="1" lang="en-US" altLang="ja-JP"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GS</a:t>
            </a:r>
            <a:r>
              <a:rPr kumimoji="1" lang="en-US" altLang="ja-JP"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 0 ~ 15 V</a:t>
            </a:r>
          </a:p>
        </p:txBody>
      </p:sp>
      <p:sp>
        <p:nvSpPr>
          <p:cNvPr id="104458" name="Rectangle 10"/>
          <p:cNvSpPr>
            <a:spLocks noChangeArrowheads="1"/>
          </p:cNvSpPr>
          <p:nvPr/>
        </p:nvSpPr>
        <p:spPr bwMode="auto">
          <a:xfrm>
            <a:off x="7543800" y="1989138"/>
            <a:ext cx="2895600" cy="120015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2400" b="1" i="0" u="none" strike="noStrike" kern="12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電界で誘起されたキャリアのうち</a:t>
            </a:r>
            <a:r>
              <a:rPr kumimoji="1" lang="en-US" altLang="ja-JP" sz="2400" b="1" i="0" u="none" strike="noStrike" kern="12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12%</a:t>
            </a:r>
            <a:r>
              <a:rPr kumimoji="1" lang="ja-JP" altLang="en-US" sz="2400" b="1" i="0" u="none" strike="noStrike" kern="12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rPr>
              <a:t>がトラップされている</a:t>
            </a:r>
            <a:endParaRPr kumimoji="1" lang="en-US" altLang="ja-JP" sz="2400" b="1" i="0" u="none" strike="noStrike" kern="12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sym typeface="Symbol" panose="05050102010706020507" pitchFamily="18" charset="2"/>
            </a:endParaRPr>
          </a:p>
        </p:txBody>
      </p:sp>
      <p:sp>
        <p:nvSpPr>
          <p:cNvPr id="104459" name="Rectangle 11"/>
          <p:cNvSpPr>
            <a:spLocks noChangeArrowheads="1"/>
          </p:cNvSpPr>
          <p:nvPr/>
        </p:nvSpPr>
        <p:spPr bwMode="auto">
          <a:xfrm>
            <a:off x="7219950" y="606425"/>
            <a:ext cx="3448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8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Hsieh et al., APL 92,133503 (2008)</a:t>
            </a: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ja-JP"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a-In-Ga-Zn-O TFT</a:t>
            </a:r>
          </a:p>
        </p:txBody>
      </p:sp>
    </p:spTree>
    <p:extLst>
      <p:ext uri="{BB962C8B-B14F-4D97-AF65-F5344CB8AC3E}">
        <p14:creationId xmlns:p14="http://schemas.microsoft.com/office/powerpoint/2010/main" val="260766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ChangeArrowheads="1"/>
          </p:cNvSpPr>
          <p:nvPr/>
        </p:nvSpPr>
        <p:spPr bwMode="auto">
          <a:xfrm>
            <a:off x="152400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44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677891" name="Rectangle 3"/>
          <p:cNvSpPr>
            <a:spLocks noGrp="1" noChangeArrowheads="1"/>
          </p:cNvSpPr>
          <p:nvPr>
            <p:ph type="title" idx="4294967295"/>
          </p:nvPr>
        </p:nvSpPr>
        <p:spPr>
          <a:xfrm>
            <a:off x="1524000" y="0"/>
            <a:ext cx="9144000" cy="685800"/>
          </a:xfrm>
          <a:noFill/>
        </p:spPr>
        <p:txBody>
          <a:bodyPr/>
          <a:lstStyle/>
          <a:p>
            <a:pPr eaLnBrk="1" hangingPunct="1"/>
            <a:r>
              <a:rPr lang="en-US" altLang="ja-JP" sz="3600" b="1">
                <a:solidFill>
                  <a:srgbClr val="0000FF"/>
                </a:solidFill>
                <a:latin typeface="Times New Roman" panose="02020603050405020304" pitchFamily="18" charset="0"/>
                <a:cs typeface="Times New Roman" panose="02020603050405020304" pitchFamily="18" charset="0"/>
              </a:rPr>
              <a:t>Subsrethold</a:t>
            </a:r>
            <a:r>
              <a:rPr lang="en-US" altLang="ja-JP" sz="3600" b="1" dirty="0">
                <a:solidFill>
                  <a:srgbClr val="0000FF"/>
                </a:solidFill>
                <a:latin typeface="Times New Roman" panose="02020603050405020304" pitchFamily="18" charset="0"/>
                <a:cs typeface="Times New Roman" panose="02020603050405020304" pitchFamily="18" charset="0"/>
              </a:rPr>
              <a:t> characteristic</a:t>
            </a:r>
          </a:p>
        </p:txBody>
      </p:sp>
      <p:sp>
        <p:nvSpPr>
          <p:cNvPr id="677892" name="Rectangle 4"/>
          <p:cNvSpPr>
            <a:spLocks noChangeArrowheads="1"/>
          </p:cNvSpPr>
          <p:nvPr/>
        </p:nvSpPr>
        <p:spPr bwMode="auto">
          <a:xfrm>
            <a:off x="1676400" y="762001"/>
            <a:ext cx="288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a-InGaZnO</a:t>
            </a:r>
            <a:r>
              <a:rPr kumimoji="1" lang="en-US" altLang="ja-JP" sz="2800" b="1" i="0" u="none" strike="noStrike" kern="1200" cap="none" spc="0" normalizeH="0" baseline="-2500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4</a:t>
            </a:r>
            <a:r>
              <a:rPr kumimoji="1" lang="en-US" altLang="ja-JP" sz="2800" b="1" i="0" u="none" strike="noStrike" kern="120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50" charset="-128"/>
                <a:cs typeface="+mn-cs"/>
              </a:rPr>
              <a:t> TFT</a:t>
            </a:r>
          </a:p>
        </p:txBody>
      </p:sp>
      <p:pic>
        <p:nvPicPr>
          <p:cNvPr id="677893" name="Picture 5" descr="Grap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343025"/>
            <a:ext cx="792480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7894" name="Rectangle 6"/>
          <p:cNvSpPr>
            <a:spLocks noChangeAspect="1" noChangeArrowheads="1"/>
          </p:cNvSpPr>
          <p:nvPr/>
        </p:nvSpPr>
        <p:spPr bwMode="auto">
          <a:xfrm>
            <a:off x="5580063" y="3644900"/>
            <a:ext cx="26416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77895" name="Rectangle 7"/>
          <p:cNvSpPr>
            <a:spLocks noChangeAspect="1" noChangeArrowheads="1"/>
          </p:cNvSpPr>
          <p:nvPr/>
        </p:nvSpPr>
        <p:spPr bwMode="auto">
          <a:xfrm>
            <a:off x="3656013" y="2146301"/>
            <a:ext cx="137795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77896" name="Text Box 8"/>
          <p:cNvSpPr txBox="1">
            <a:spLocks noChangeAspect="1" noChangeArrowheads="1"/>
          </p:cNvSpPr>
          <p:nvPr/>
        </p:nvSpPr>
        <p:spPr bwMode="auto">
          <a:xfrm>
            <a:off x="4799856" y="1028700"/>
            <a:ext cx="464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S</a:t>
            </a:r>
            <a:r>
              <a:rPr kumimoji="1" lang="ja-JP"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 </a:t>
            </a:r>
            <a:r>
              <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                  =0.12 V/dec</a:t>
            </a:r>
            <a:endParaRPr kumimoji="1" lang="en-US" altLang="ja-JP" sz="32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77897" name="Text Box 9"/>
          <p:cNvSpPr txBox="1">
            <a:spLocks noChangeAspect="1" noChangeArrowheads="1"/>
          </p:cNvSpPr>
          <p:nvPr/>
        </p:nvSpPr>
        <p:spPr bwMode="auto">
          <a:xfrm>
            <a:off x="5014913" y="3378200"/>
            <a:ext cx="182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V</a:t>
            </a:r>
            <a:r>
              <a:rPr kumimoji="1" lang="en-US" altLang="ja-JP" sz="3200" b="1" i="0" u="none" strike="noStrike" kern="1200" cap="none" spc="0" normalizeH="0" baseline="-2500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th</a:t>
            </a:r>
            <a:r>
              <a:rPr kumimoji="1" lang="en-US" altLang="ja-JP" sz="32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sym typeface="Symbol" panose="05050102010706020507" pitchFamily="18" charset="2"/>
              </a:rPr>
              <a:t>~0.4 V</a:t>
            </a:r>
            <a:endParaRPr kumimoji="1" lang="en-US" altLang="ja-JP" sz="3200" b="1" i="0" u="none" strike="noStrike" kern="1200" cap="none" spc="0" normalizeH="0" baseline="0" noProof="0">
              <a:ln>
                <a:noFill/>
              </a:ln>
              <a:solidFill>
                <a:srgbClr val="0000FF"/>
              </a:solidFill>
              <a:effectLst/>
              <a:uLnTx/>
              <a:uFillTx/>
              <a:latin typeface="Times New Roman" panose="02020603050405020304" pitchFamily="18" charset="0"/>
              <a:ea typeface="ＭＳ Ｐゴシック" panose="020B0600070205080204" pitchFamily="50" charset="-128"/>
              <a:cs typeface="+mn-cs"/>
            </a:endParaRPr>
          </a:p>
        </p:txBody>
      </p:sp>
      <p:sp>
        <p:nvSpPr>
          <p:cNvPr id="677898" name="Line 10"/>
          <p:cNvSpPr>
            <a:spLocks noChangeAspect="1" noChangeShapeType="1"/>
          </p:cNvSpPr>
          <p:nvPr/>
        </p:nvSpPr>
        <p:spPr bwMode="auto">
          <a:xfrm flipV="1">
            <a:off x="4848225" y="1524001"/>
            <a:ext cx="247650" cy="437991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graphicFrame>
        <p:nvGraphicFramePr>
          <p:cNvPr id="677899" name="Object 0"/>
          <p:cNvGraphicFramePr>
            <a:graphicFrameLocks noChangeAspect="1"/>
          </p:cNvGraphicFramePr>
          <p:nvPr/>
        </p:nvGraphicFramePr>
        <p:xfrm>
          <a:off x="5549900" y="762001"/>
          <a:ext cx="1612900" cy="1165225"/>
        </p:xfrm>
        <a:graphic>
          <a:graphicData uri="http://schemas.openxmlformats.org/presentationml/2006/ole">
            <mc:AlternateContent xmlns:mc="http://schemas.openxmlformats.org/markup-compatibility/2006">
              <mc:Choice xmlns:v="urn:schemas-microsoft-com:vml" Requires="v">
                <p:oleObj name="数式" r:id="rId5" imgW="596880" imgH="431640" progId="Equation.3">
                  <p:embed/>
                </p:oleObj>
              </mc:Choice>
              <mc:Fallback>
                <p:oleObj name="数式" r:id="rId5" imgW="596880" imgH="431640" progId="Equation.3">
                  <p:embed/>
                  <p:pic>
                    <p:nvPicPr>
                      <p:cNvPr id="677899" name="Object 0"/>
                      <p:cNvPicPr>
                        <a:picLocks noChangeAspect="1" noChangeArrowheads="1"/>
                      </p:cNvPicPr>
                      <p:nvPr/>
                    </p:nvPicPr>
                    <p:blipFill>
                      <a:blip r:embed="rId6"/>
                      <a:srcRect/>
                      <a:stretch>
                        <a:fillRect/>
                      </a:stretch>
                    </p:blipFill>
                    <p:spPr bwMode="auto">
                      <a:xfrm>
                        <a:off x="5549900" y="762001"/>
                        <a:ext cx="16129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677900" name="Object 1"/>
              <p:cNvSpPr txBox="1"/>
              <p:nvPr/>
            </p:nvSpPr>
            <p:spPr bwMode="auto">
              <a:xfrm>
                <a:off x="5029200" y="4495800"/>
                <a:ext cx="4646400" cy="1179512"/>
              </a:xfrm>
              <a:prstGeom prst="rect">
                <a:avLst/>
              </a:prstGeom>
              <a:solidFill>
                <a:schemeClr val="bg1"/>
              </a:solid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ja-JP" altLang="en-US" b="1" i="1" smtClean="0">
                          <a:solidFill>
                            <a:srgbClr val="000000"/>
                          </a:solidFill>
                          <a:latin typeface="Cambria Math" panose="02040503050406030204" pitchFamily="18" charset="0"/>
                        </a:rPr>
                        <m:t>𝑺</m:t>
                      </m:r>
                      <m:r>
                        <a:rPr lang="ja-JP" altLang="en-US" b="1" i="1" smtClean="0">
                          <a:solidFill>
                            <a:srgbClr val="000000"/>
                          </a:solidFill>
                          <a:latin typeface="Cambria Math" panose="02040503050406030204" pitchFamily="18" charset="0"/>
                        </a:rPr>
                        <m:t>=</m:t>
                      </m:r>
                      <m:sSup>
                        <m:sSupPr>
                          <m:ctrlPr>
                            <a:rPr lang="ja-JP" altLang="en-US" b="1" i="1">
                              <a:solidFill>
                                <a:srgbClr val="000000"/>
                              </a:solidFill>
                              <a:latin typeface="Cambria Math" panose="02040503050406030204" pitchFamily="18" charset="0"/>
                            </a:rPr>
                          </m:ctrlPr>
                        </m:sSupPr>
                        <m:e>
                          <m:d>
                            <m:dPr>
                              <m:ctrlPr>
                                <a:rPr lang="ja-JP" altLang="en-US" b="1" i="1">
                                  <a:solidFill>
                                    <a:srgbClr val="000000"/>
                                  </a:solidFill>
                                  <a:latin typeface="Cambria Math" panose="02040503050406030204" pitchFamily="18" charset="0"/>
                                </a:rPr>
                              </m:ctrlPr>
                            </m:dPr>
                            <m:e>
                              <m:f>
                                <m:fPr>
                                  <m:ctrlPr>
                                    <a:rPr lang="ja-JP" altLang="en-US" b="1" i="1">
                                      <a:solidFill>
                                        <a:srgbClr val="000000"/>
                                      </a:solidFill>
                                      <a:latin typeface="Cambria Math" panose="02040503050406030204" pitchFamily="18" charset="0"/>
                                    </a:rPr>
                                  </m:ctrlPr>
                                </m:fPr>
                                <m:num>
                                  <m:r>
                                    <a:rPr lang="ja-JP" altLang="en-US" b="1" i="1">
                                      <a:solidFill>
                                        <a:srgbClr val="000000"/>
                                      </a:solidFill>
                                      <a:latin typeface="Cambria Math" panose="02040503050406030204" pitchFamily="18" charset="0"/>
                                    </a:rPr>
                                    <m:t>𝒅</m:t>
                                  </m:r>
                                  <m:func>
                                    <m:funcPr>
                                      <m:ctrlPr>
                                        <a:rPr lang="ja-JP" altLang="en-US" b="1" i="1">
                                          <a:solidFill>
                                            <a:srgbClr val="000000"/>
                                          </a:solidFill>
                                          <a:latin typeface="Cambria Math" panose="02040503050406030204" pitchFamily="18" charset="0"/>
                                        </a:rPr>
                                      </m:ctrlPr>
                                    </m:funcPr>
                                    <m:fName>
                                      <m:r>
                                        <a:rPr lang="ja-JP" altLang="en-US" b="1" i="0">
                                          <a:solidFill>
                                            <a:srgbClr val="000000"/>
                                          </a:solidFill>
                                          <a:latin typeface="Cambria Math" panose="02040503050406030204" pitchFamily="18" charset="0"/>
                                        </a:rPr>
                                        <m:t>𝐥𝐨𝐠</m:t>
                                      </m:r>
                                    </m:fName>
                                    <m:e>
                                      <m:sSub>
                                        <m:sSubPr>
                                          <m:ctrlPr>
                                            <a:rPr lang="ja-JP" altLang="en-US" b="1" i="1">
                                              <a:solidFill>
                                                <a:srgbClr val="000000"/>
                                              </a:solidFill>
                                              <a:latin typeface="Cambria Math" panose="02040503050406030204" pitchFamily="18" charset="0"/>
                                            </a:rPr>
                                          </m:ctrlPr>
                                        </m:sSubPr>
                                        <m:e>
                                          <m:r>
                                            <a:rPr lang="ja-JP" altLang="en-US" b="1" i="1">
                                              <a:solidFill>
                                                <a:srgbClr val="000000"/>
                                              </a:solidFill>
                                              <a:latin typeface="Cambria Math" panose="02040503050406030204" pitchFamily="18" charset="0"/>
                                            </a:rPr>
                                            <m:t>𝑰</m:t>
                                          </m:r>
                                        </m:e>
                                        <m:sub>
                                          <m:r>
                                            <a:rPr lang="ja-JP" altLang="en-US" b="1" i="1">
                                              <a:solidFill>
                                                <a:srgbClr val="000000"/>
                                              </a:solidFill>
                                              <a:latin typeface="Cambria Math" panose="02040503050406030204" pitchFamily="18" charset="0"/>
                                            </a:rPr>
                                            <m:t>𝑫𝑺</m:t>
                                          </m:r>
                                        </m:sub>
                                      </m:sSub>
                                    </m:e>
                                  </m:func>
                                </m:num>
                                <m:den>
                                  <m:r>
                                    <a:rPr lang="ja-JP" altLang="en-US" b="1" i="1">
                                      <a:solidFill>
                                        <a:srgbClr val="000000"/>
                                      </a:solidFill>
                                      <a:latin typeface="Cambria Math" panose="02040503050406030204" pitchFamily="18" charset="0"/>
                                    </a:rPr>
                                    <m:t>𝒅</m:t>
                                  </m:r>
                                  <m:sSub>
                                    <m:sSubPr>
                                      <m:ctrlPr>
                                        <a:rPr lang="ja-JP" altLang="en-US" b="1" i="1">
                                          <a:solidFill>
                                            <a:srgbClr val="000000"/>
                                          </a:solidFill>
                                          <a:latin typeface="Cambria Math" panose="02040503050406030204" pitchFamily="18" charset="0"/>
                                        </a:rPr>
                                      </m:ctrlPr>
                                    </m:sSubPr>
                                    <m:e>
                                      <m:r>
                                        <a:rPr lang="ja-JP" altLang="en-US" b="1" i="1">
                                          <a:solidFill>
                                            <a:srgbClr val="000000"/>
                                          </a:solidFill>
                                          <a:latin typeface="Cambria Math" panose="02040503050406030204" pitchFamily="18" charset="0"/>
                                        </a:rPr>
                                        <m:t>𝑽</m:t>
                                      </m:r>
                                    </m:e>
                                    <m:sub>
                                      <m:r>
                                        <a:rPr lang="ja-JP" altLang="en-US" b="1" i="1">
                                          <a:solidFill>
                                            <a:srgbClr val="000000"/>
                                          </a:solidFill>
                                          <a:latin typeface="Cambria Math" panose="02040503050406030204" pitchFamily="18" charset="0"/>
                                        </a:rPr>
                                        <m:t>𝑮</m:t>
                                      </m:r>
                                      <m:r>
                                        <a:rPr lang="en-US" altLang="ja-JP" b="1" i="1" smtClean="0">
                                          <a:solidFill>
                                            <a:srgbClr val="000000"/>
                                          </a:solidFill>
                                          <a:latin typeface="Cambria Math" panose="02040503050406030204" pitchFamily="18" charset="0"/>
                                        </a:rPr>
                                        <m:t>𝑺</m:t>
                                      </m:r>
                                    </m:sub>
                                  </m:sSub>
                                </m:den>
                              </m:f>
                            </m:e>
                          </m:d>
                        </m:e>
                        <m:sup>
                          <m:r>
                            <a:rPr lang="ja-JP" altLang="en-US" b="1" i="1">
                              <a:solidFill>
                                <a:srgbClr val="000000"/>
                              </a:solidFill>
                              <a:latin typeface="Cambria Math" panose="02040503050406030204" pitchFamily="18" charset="0"/>
                            </a:rPr>
                            <m:t>−</m:t>
                          </m:r>
                          <m:r>
                            <a:rPr lang="ja-JP" altLang="en-US" b="1" i="1">
                              <a:solidFill>
                                <a:srgbClr val="000000"/>
                              </a:solidFill>
                              <a:latin typeface="Cambria Math" panose="02040503050406030204" pitchFamily="18" charset="0"/>
                            </a:rPr>
                            <m:t>𝟏</m:t>
                          </m:r>
                        </m:sup>
                      </m:sSup>
                      <m:r>
                        <a:rPr lang="ja-JP" altLang="en-US" b="1" i="1">
                          <a:solidFill>
                            <a:srgbClr val="000000"/>
                          </a:solidFill>
                          <a:latin typeface="Cambria Math" panose="02040503050406030204" pitchFamily="18" charset="0"/>
                        </a:rPr>
                        <m:t>=</m:t>
                      </m:r>
                      <m:f>
                        <m:fPr>
                          <m:ctrlPr>
                            <a:rPr lang="ja-JP" altLang="en-US" b="1" i="1">
                              <a:solidFill>
                                <a:srgbClr val="000000"/>
                              </a:solidFill>
                              <a:latin typeface="Cambria Math" panose="02040503050406030204" pitchFamily="18" charset="0"/>
                            </a:rPr>
                          </m:ctrlPr>
                        </m:fPr>
                        <m:num>
                          <m:r>
                            <a:rPr lang="ja-JP" altLang="en-US" b="1" i="1">
                              <a:solidFill>
                                <a:srgbClr val="000000"/>
                              </a:solidFill>
                              <a:latin typeface="Cambria Math" panose="02040503050406030204" pitchFamily="18" charset="0"/>
                            </a:rPr>
                            <m:t>𝟐</m:t>
                          </m:r>
                          <m:r>
                            <a:rPr lang="ja-JP" altLang="en-US" b="1" i="1">
                              <a:solidFill>
                                <a:srgbClr val="000000"/>
                              </a:solidFill>
                              <a:latin typeface="Cambria Math" panose="02040503050406030204" pitchFamily="18" charset="0"/>
                            </a:rPr>
                            <m:t>.</m:t>
                          </m:r>
                          <m:r>
                            <a:rPr lang="ja-JP" altLang="en-US" b="1" i="1">
                              <a:solidFill>
                                <a:srgbClr val="000000"/>
                              </a:solidFill>
                              <a:latin typeface="Cambria Math" panose="02040503050406030204" pitchFamily="18" charset="0"/>
                            </a:rPr>
                            <m:t>𝟑</m:t>
                          </m:r>
                          <m:sSub>
                            <m:sSubPr>
                              <m:ctrlPr>
                                <a:rPr lang="ja-JP" altLang="en-US" b="1" i="1">
                                  <a:solidFill>
                                    <a:srgbClr val="000000"/>
                                  </a:solidFill>
                                  <a:latin typeface="Cambria Math" panose="02040503050406030204" pitchFamily="18" charset="0"/>
                                </a:rPr>
                              </m:ctrlPr>
                            </m:sSubPr>
                            <m:e>
                              <m:r>
                                <a:rPr lang="ja-JP" altLang="en-US" b="1" i="1">
                                  <a:solidFill>
                                    <a:srgbClr val="000000"/>
                                  </a:solidFill>
                                  <a:latin typeface="Cambria Math" panose="02040503050406030204" pitchFamily="18" charset="0"/>
                                </a:rPr>
                                <m:t>𝒌</m:t>
                              </m:r>
                            </m:e>
                            <m:sub>
                              <m:r>
                                <a:rPr lang="ja-JP" altLang="en-US" b="1" i="1">
                                  <a:solidFill>
                                    <a:srgbClr val="000000"/>
                                  </a:solidFill>
                                  <a:latin typeface="Cambria Math" panose="02040503050406030204" pitchFamily="18" charset="0"/>
                                </a:rPr>
                                <m:t>𝑩</m:t>
                              </m:r>
                            </m:sub>
                          </m:sSub>
                          <m:r>
                            <a:rPr lang="ja-JP" altLang="en-US" b="1" i="1">
                              <a:solidFill>
                                <a:srgbClr val="000000"/>
                              </a:solidFill>
                              <a:latin typeface="Cambria Math" panose="02040503050406030204" pitchFamily="18" charset="0"/>
                            </a:rPr>
                            <m:t>𝑻</m:t>
                          </m:r>
                        </m:num>
                        <m:den>
                          <m:r>
                            <a:rPr lang="ja-JP" altLang="en-US" b="1" i="1">
                              <a:solidFill>
                                <a:srgbClr val="000000"/>
                              </a:solidFill>
                              <a:latin typeface="Cambria Math" panose="02040503050406030204" pitchFamily="18" charset="0"/>
                            </a:rPr>
                            <m:t>𝒆</m:t>
                          </m:r>
                        </m:den>
                      </m:f>
                      <m:d>
                        <m:dPr>
                          <m:ctrlPr>
                            <a:rPr lang="ja-JP" altLang="en-US" b="1" i="1">
                              <a:solidFill>
                                <a:srgbClr val="000000"/>
                              </a:solidFill>
                              <a:latin typeface="Cambria Math" panose="02040503050406030204" pitchFamily="18" charset="0"/>
                            </a:rPr>
                          </m:ctrlPr>
                        </m:dPr>
                        <m:e>
                          <m:r>
                            <a:rPr lang="ja-JP" altLang="en-US" b="1" i="1">
                              <a:solidFill>
                                <a:srgbClr val="000000"/>
                              </a:solidFill>
                              <a:latin typeface="Cambria Math" panose="02040503050406030204" pitchFamily="18" charset="0"/>
                            </a:rPr>
                            <m:t>𝟏</m:t>
                          </m:r>
                          <m:r>
                            <a:rPr lang="ja-JP" altLang="en-US" b="1" i="1">
                              <a:solidFill>
                                <a:srgbClr val="000000"/>
                              </a:solidFill>
                              <a:latin typeface="Cambria Math" panose="02040503050406030204" pitchFamily="18" charset="0"/>
                            </a:rPr>
                            <m:t>+</m:t>
                          </m:r>
                          <m:f>
                            <m:fPr>
                              <m:ctrlPr>
                                <a:rPr lang="ja-JP" altLang="en-US" b="1" i="1">
                                  <a:solidFill>
                                    <a:srgbClr val="000000"/>
                                  </a:solidFill>
                                  <a:latin typeface="Cambria Math" panose="02040503050406030204" pitchFamily="18" charset="0"/>
                                </a:rPr>
                              </m:ctrlPr>
                            </m:fPr>
                            <m:num>
                              <m:r>
                                <a:rPr lang="ja-JP" altLang="en-US" b="1" i="1">
                                  <a:solidFill>
                                    <a:srgbClr val="000000"/>
                                  </a:solidFill>
                                  <a:latin typeface="Cambria Math" panose="02040503050406030204" pitchFamily="18" charset="0"/>
                                </a:rPr>
                                <m:t>𝒆</m:t>
                              </m:r>
                              <m:sSub>
                                <m:sSubPr>
                                  <m:ctrlPr>
                                    <a:rPr lang="ja-JP" altLang="en-US" b="1" i="1">
                                      <a:solidFill>
                                        <a:srgbClr val="000000"/>
                                      </a:solidFill>
                                      <a:latin typeface="Cambria Math" panose="02040503050406030204" pitchFamily="18" charset="0"/>
                                    </a:rPr>
                                  </m:ctrlPr>
                                </m:sSubPr>
                                <m:e>
                                  <m:r>
                                    <a:rPr lang="ja-JP" altLang="en-US" b="1" i="1">
                                      <a:solidFill>
                                        <a:srgbClr val="000000"/>
                                      </a:solidFill>
                                      <a:latin typeface="Cambria Math" panose="02040503050406030204" pitchFamily="18" charset="0"/>
                                    </a:rPr>
                                    <m:t>𝑫</m:t>
                                  </m:r>
                                </m:e>
                                <m:sub>
                                  <m:r>
                                    <a:rPr lang="en-US" altLang="ja-JP" b="1" i="1" smtClean="0">
                                      <a:solidFill>
                                        <a:srgbClr val="000000"/>
                                      </a:solidFill>
                                      <a:latin typeface="Cambria Math" panose="02040503050406030204" pitchFamily="18" charset="0"/>
                                    </a:rPr>
                                    <m:t>𝒔𝒈</m:t>
                                  </m:r>
                                </m:sub>
                              </m:sSub>
                            </m:num>
                            <m:den>
                              <m:sSub>
                                <m:sSubPr>
                                  <m:ctrlPr>
                                    <a:rPr lang="ja-JP" altLang="en-US" b="1" i="1">
                                      <a:solidFill>
                                        <a:srgbClr val="000000"/>
                                      </a:solidFill>
                                      <a:latin typeface="Cambria Math" panose="02040503050406030204" pitchFamily="18" charset="0"/>
                                    </a:rPr>
                                  </m:ctrlPr>
                                </m:sSubPr>
                                <m:e>
                                  <m:r>
                                    <a:rPr lang="ja-JP" altLang="en-US" b="1" i="1">
                                      <a:solidFill>
                                        <a:srgbClr val="000000"/>
                                      </a:solidFill>
                                      <a:latin typeface="Cambria Math" panose="02040503050406030204" pitchFamily="18" charset="0"/>
                                    </a:rPr>
                                    <m:t>𝑪</m:t>
                                  </m:r>
                                </m:e>
                                <m:sub>
                                  <m:r>
                                    <a:rPr lang="en-US" altLang="ja-JP" b="1" i="1" smtClean="0">
                                      <a:solidFill>
                                        <a:srgbClr val="000000"/>
                                      </a:solidFill>
                                      <a:latin typeface="Cambria Math" panose="02040503050406030204" pitchFamily="18" charset="0"/>
                                    </a:rPr>
                                    <m:t>𝒈</m:t>
                                  </m:r>
                                </m:sub>
                              </m:sSub>
                            </m:den>
                          </m:f>
                        </m:e>
                      </m:d>
                    </m:oMath>
                  </m:oMathPara>
                </a14:m>
                <a:endParaRPr lang="ja-JP" altLang="en-US" b="1" dirty="0"/>
              </a:p>
            </p:txBody>
          </p:sp>
        </mc:Choice>
        <mc:Fallback xmlns="">
          <p:sp>
            <p:nvSpPr>
              <p:cNvPr id="677900" name="Object 1"/>
              <p:cNvSpPr txBox="1">
                <a:spLocks noRot="1" noChangeAspect="1" noMove="1" noResize="1" noEditPoints="1" noAdjustHandles="1" noChangeArrowheads="1" noChangeShapeType="1" noTextEdit="1"/>
              </p:cNvSpPr>
              <p:nvPr/>
            </p:nvSpPr>
            <p:spPr bwMode="auto">
              <a:xfrm>
                <a:off x="5029200" y="4495800"/>
                <a:ext cx="4646400" cy="1179512"/>
              </a:xfrm>
              <a:prstGeom prst="rect">
                <a:avLst/>
              </a:prstGeom>
              <a:blipFill>
                <a:blip r:embed="rId7"/>
                <a:stretch>
                  <a:fillRect/>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3124866699"/>
      </p:ext>
    </p:extLst>
  </p:cSld>
  <p:clrMapOvr>
    <a:masterClrMapping/>
  </p:clrMapOvr>
  <p:transition>
    <p:sndAc>
      <p:stSnd>
        <p:snd r:embed="rId3" name="CAMERA.WAV"/>
      </p:stSnd>
    </p:sndAc>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8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rgbClr val="0000FF"/>
            </a:solidFill>
            <a:effectLst/>
            <a:latin typeface="Times New Roman" pitchFamily="18" charset="0"/>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rgbClr val="0000FF"/>
            </a:solidFill>
            <a:effectLst/>
            <a:latin typeface="Times New Roman" pitchFamily="18" charset="0"/>
            <a:ea typeface="HG丸ｺﾞｼｯｸM-PRO"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標準デザイン">
  <a:themeElements>
    <a:clrScheme name="標準デザイン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HG丸ｺﾞｼｯｸM-PRO"/>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0.xml><?xml version="1.0" encoding="utf-8"?>
<a:theme xmlns:a="http://schemas.openxmlformats.org/drawingml/2006/main" name="4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kumimoji="1">
            <a:latin typeface="Times New Roman" panose="02020603050405020304" pitchFamily="18" charset="0"/>
            <a:cs typeface="Times New Roman" panose="02020603050405020304" pitchFamily="18" charset="0"/>
          </a:defRPr>
        </a:defPPr>
      </a:lstStyle>
      <a:style>
        <a:lnRef idx="2">
          <a:schemeClr val="accent5"/>
        </a:lnRef>
        <a:fillRef idx="1">
          <a:schemeClr val="lt1"/>
        </a:fillRef>
        <a:effectRef idx="0">
          <a:schemeClr val="accent5"/>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8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7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rgbClr val="0000FF"/>
            </a:solidFill>
            <a:effectLst/>
            <a:latin typeface="Times New Roman" pitchFamily="18" charset="0"/>
            <a:ea typeface="HG丸ｺﾞｼｯｸM-PRO"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rgbClr val="0000FF"/>
            </a:solidFill>
            <a:effectLst/>
            <a:latin typeface="Times New Roman" pitchFamily="18" charset="0"/>
            <a:ea typeface="HG丸ｺﾞｼｯｸM-PRO"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5388</TotalTime>
  <Words>3886</Words>
  <Application>Microsoft Office PowerPoint</Application>
  <PresentationFormat>ワイド画面</PresentationFormat>
  <Paragraphs>563</Paragraphs>
  <Slides>32</Slides>
  <Notes>22</Notes>
  <HiddenSlides>0</HiddenSlides>
  <MMClips>0</MMClips>
  <ScaleCrop>false</ScaleCrop>
  <HeadingPairs>
    <vt:vector size="8" baseType="variant">
      <vt:variant>
        <vt:lpstr>使用されているフォント</vt:lpstr>
      </vt:variant>
      <vt:variant>
        <vt:i4>14</vt:i4>
      </vt:variant>
      <vt:variant>
        <vt:lpstr>テーマ</vt:lpstr>
      </vt:variant>
      <vt:variant>
        <vt:i4>22</vt:i4>
      </vt:variant>
      <vt:variant>
        <vt:lpstr>埋め込まれた OLE サーバー</vt:lpstr>
      </vt:variant>
      <vt:variant>
        <vt:i4>5</vt:i4>
      </vt:variant>
      <vt:variant>
        <vt:lpstr>スライド タイトル</vt:lpstr>
      </vt:variant>
      <vt:variant>
        <vt:i4>32</vt:i4>
      </vt:variant>
    </vt:vector>
  </HeadingPairs>
  <TitlesOfParts>
    <vt:vector size="73" baseType="lpstr">
      <vt:lpstr>ＨＧ丸ゴシックB</vt:lpstr>
      <vt:lpstr>HG丸ｺﾞｼｯｸM-PRO</vt:lpstr>
      <vt:lpstr>ＭＳ Ｐゴシック</vt:lpstr>
      <vt:lpstr>MS UI Gothic</vt:lpstr>
      <vt:lpstr>ＭＳ ゴシック</vt:lpstr>
      <vt:lpstr>ＭＳ 明朝</vt:lpstr>
      <vt:lpstr>TT39D7o00</vt:lpstr>
      <vt:lpstr>Arial</vt:lpstr>
      <vt:lpstr>Calibri</vt:lpstr>
      <vt:lpstr>Calibri Light</vt:lpstr>
      <vt:lpstr>Cambria Math</vt:lpstr>
      <vt:lpstr>Stencil</vt:lpstr>
      <vt:lpstr>Symbol</vt:lpstr>
      <vt:lpstr>Times New Roman</vt:lpstr>
      <vt:lpstr>標準デザイン</vt:lpstr>
      <vt:lpstr>2_Office テーマ</vt:lpstr>
      <vt:lpstr>25_標準デザイン</vt:lpstr>
      <vt:lpstr>6_Office ​​テーマ</vt:lpstr>
      <vt:lpstr>9_Office テーマ</vt:lpstr>
      <vt:lpstr>18_標準デザイン</vt:lpstr>
      <vt:lpstr>43_標準デザイン</vt:lpstr>
      <vt:lpstr>27_標準デザイン</vt:lpstr>
      <vt:lpstr>21_標準デザイン</vt:lpstr>
      <vt:lpstr>28_標準デザイン</vt:lpstr>
      <vt:lpstr>9_標準デザイン</vt:lpstr>
      <vt:lpstr>3_Office テーマ</vt:lpstr>
      <vt:lpstr>5_Office ​​テーマ</vt:lpstr>
      <vt:lpstr>2_Office ​​テーマ</vt:lpstr>
      <vt:lpstr>22_標準デザイン</vt:lpstr>
      <vt:lpstr>Office テーマ</vt:lpstr>
      <vt:lpstr>19_標準デザイン</vt:lpstr>
      <vt:lpstr>33_標準デザイン</vt:lpstr>
      <vt:lpstr>3_標準デザイン</vt:lpstr>
      <vt:lpstr>46_標準デザイン</vt:lpstr>
      <vt:lpstr>1_標準デザイン</vt:lpstr>
      <vt:lpstr>29_標準デザイン</vt:lpstr>
      <vt:lpstr>Stanford Graphics ｽﾗｲﾄﾞ</vt:lpstr>
      <vt:lpstr>数式</vt:lpstr>
      <vt:lpstr>Graph</vt:lpstr>
      <vt:lpstr>ｸﾞﾗﾌ</vt:lpstr>
      <vt:lpstr>Origin50.Graph</vt:lpstr>
      <vt:lpstr>薄膜トランジスタの原理と評価 －AOS TFTの特性－</vt:lpstr>
      <vt:lpstr>講義の目的</vt:lpstr>
      <vt:lpstr>PowerPoint プレゼンテーション</vt:lpstr>
      <vt:lpstr>PowerPoint プレゼンテーション</vt:lpstr>
      <vt:lpstr>a-IGZO TFT: オフ電流が非常に低く一定</vt:lpstr>
      <vt:lpstr>LCD idling stop in IGZO LCDs</vt:lpstr>
      <vt:lpstr>フェルミ準位ピニングと低オフ電流</vt:lpstr>
      <vt:lpstr>電界効果移動度とドリフト移動度の関係</vt:lpstr>
      <vt:lpstr>Subsrethold characteristic</vt:lpstr>
      <vt:lpstr>PowerPoint プレゼンテーション</vt:lpstr>
      <vt:lpstr>PowerPoint プレゼンテーション</vt:lpstr>
      <vt:lpstr>a-IGZOの電子構造</vt:lpstr>
      <vt:lpstr>a-IGZOはきれいな半導体か？</vt:lpstr>
      <vt:lpstr>浅い電子トラップ: n-ch TFTの特性を制限</vt:lpstr>
      <vt:lpstr>深いトラップ: TFT特性に直接は影響しないが、安定性に重要</vt:lpstr>
      <vt:lpstr>深いサブギャップ欠陥: HAXPESによって観測</vt:lpstr>
      <vt:lpstr>深いサブギャップ欠陥: サブギャップ吸収</vt:lpstr>
      <vt:lpstr>参考: 熱処理温度・雰囲気による伝導度変化</vt:lpstr>
      <vt:lpstr>低温熱処理による負Vthシフトの原因: 可能性</vt:lpstr>
      <vt:lpstr>PowerPoint プレゼンテーション</vt:lpstr>
      <vt:lpstr>PLD, 真空製膜したa-IGZO膜の伝導度</vt:lpstr>
      <vt:lpstr>価電子帯直上欠陥による自己補償効果</vt:lpstr>
      <vt:lpstr>PowerPoint プレゼンテーション</vt:lpstr>
      <vt:lpstr>単色光による回復: 波長依存性</vt:lpstr>
      <vt:lpstr>300oC O3熱処理による双安定状態発現機構</vt:lpstr>
      <vt:lpstr>PowerPoint プレゼンテーション</vt:lpstr>
      <vt:lpstr>a-IGZO TFTは新入生でも作れる</vt:lpstr>
      <vt:lpstr>IGZOの最適製膜条件の傾向</vt:lpstr>
      <vt:lpstr>PowerPoint プレゼンテーション</vt:lpstr>
      <vt:lpstr>最適な酸素分圧の選び方</vt:lpstr>
      <vt:lpstr>最初のa-IGZO TFTの作り方</vt:lpstr>
      <vt:lpstr>膜組成</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solar</dc:creator>
  <cp:lastModifiedBy>利夫 神谷</cp:lastModifiedBy>
  <cp:revision>372</cp:revision>
  <dcterms:created xsi:type="dcterms:W3CDTF">1999-02-24T07:43:21Z</dcterms:created>
  <dcterms:modified xsi:type="dcterms:W3CDTF">2025-06-05T19:34:08Z</dcterms:modified>
</cp:coreProperties>
</file>