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89" r:id="rId1"/>
    <p:sldMasterId id="2147484313" r:id="rId2"/>
    <p:sldMasterId id="2147484349" r:id="rId3"/>
    <p:sldMasterId id="2147484368" r:id="rId4"/>
  </p:sldMasterIdLst>
  <p:notesMasterIdLst>
    <p:notesMasterId r:id="rId29"/>
  </p:notesMasterIdLst>
  <p:handoutMasterIdLst>
    <p:handoutMasterId r:id="rId30"/>
  </p:handoutMasterIdLst>
  <p:sldIdLst>
    <p:sldId id="5078" r:id="rId5"/>
    <p:sldId id="5074" r:id="rId6"/>
    <p:sldId id="5022" r:id="rId7"/>
    <p:sldId id="5077" r:id="rId8"/>
    <p:sldId id="5045" r:id="rId9"/>
    <p:sldId id="5052" r:id="rId10"/>
    <p:sldId id="260" r:id="rId11"/>
    <p:sldId id="261" r:id="rId12"/>
    <p:sldId id="4996" r:id="rId13"/>
    <p:sldId id="4995" r:id="rId14"/>
    <p:sldId id="4997" r:id="rId15"/>
    <p:sldId id="5041" r:id="rId16"/>
    <p:sldId id="4998" r:id="rId17"/>
    <p:sldId id="4999" r:id="rId18"/>
    <p:sldId id="5000" r:id="rId19"/>
    <p:sldId id="5001" r:id="rId20"/>
    <p:sldId id="262" r:id="rId21"/>
    <p:sldId id="5079" r:id="rId22"/>
    <p:sldId id="5081" r:id="rId23"/>
    <p:sldId id="5080" r:id="rId24"/>
    <p:sldId id="5012" r:id="rId25"/>
    <p:sldId id="3829" r:id="rId26"/>
    <p:sldId id="3831" r:id="rId27"/>
    <p:sldId id="3836" r:id="rId28"/>
  </p:sldIdLst>
  <p:sldSz cx="12192000" cy="6858000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00CCFF"/>
    <a:srgbClr val="6666FF"/>
    <a:srgbClr val="FF00FF"/>
    <a:srgbClr val="666633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6646" autoAdjust="0"/>
  </p:normalViewPr>
  <p:slideViewPr>
    <p:cSldViewPr>
      <p:cViewPr varScale="1">
        <p:scale>
          <a:sx n="86" d="100"/>
          <a:sy n="86" d="100"/>
        </p:scale>
        <p:origin x="850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4"/>
    </p:cViewPr>
  </p:sorterViewPr>
  <p:notesViewPr>
    <p:cSldViewPr>
      <p:cViewPr varScale="1">
        <p:scale>
          <a:sx n="80" d="100"/>
          <a:sy n="80" d="100"/>
        </p:scale>
        <p:origin x="2803" y="4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1051D-4073-4201-8AD2-A13808760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28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0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85B0B-976C-4725-9325-232CE663A8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97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7C2E-9607-D84A-C333-2A23FDFD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6D86CD39-EC4A-27CF-4D98-74A7083F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D0A4B01A-32D8-9BE7-F037-183123B4B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0AEA6B74-F375-3D91-CCEF-DF5746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987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1DBC-BD70-3151-F142-E69D0B7A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D602A3A-F892-B65D-0376-F25C7D4CE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F31529B-AD5D-BC74-F11B-32CF5A509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AAFC4FE-D209-C519-22BF-85C309F96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8611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31A5E-E18C-F1C4-6C3B-2E7EB6EFC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54C148DF-0316-BEC4-EE0A-9521A477A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875AD643-3723-620E-2F19-14BF66675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9075E336-B3E6-0BD1-F937-BE993425F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521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3D1F5-B0A0-4E8A-9A41-693F614E49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7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5173-47DD-473B-A2C2-5B53628A8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82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B7C-0DB2-4C87-BB26-12B02978C1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690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9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14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50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8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69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7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99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31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F15B-D7EC-4346-AE00-9FCC720CBC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470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11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77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0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7"/>
            <a:ext cx="11456869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12192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70"/>
            <a:ext cx="10363200" cy="1470025"/>
          </a:xfr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9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7703" y="1162627"/>
            <a:ext cx="10959008" cy="5256585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4">
            <a:extLst>
              <a:ext uri="{FF2B5EF4-FFF2-40B4-BE49-F238E27FC236}">
                <a16:creationId xmlns:a16="http://schemas.microsoft.com/office/drawing/2014/main" id="{D7F55430-4B9E-5F68-6DBD-8888F781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0211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34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011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10246408" y="6351712"/>
            <a:ext cx="18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E2C00-6005-4AB3-957F-73AB61047FFF}"/>
              </a:ext>
            </a:extLst>
          </p:cNvPr>
          <p:cNvSpPr txBox="1"/>
          <p:nvPr userDrawn="1"/>
        </p:nvSpPr>
        <p:spPr>
          <a:xfrm>
            <a:off x="3572091" y="6548141"/>
            <a:ext cx="25922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D2MatE Internal Use Only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095A0B-3DFB-4D0F-9C97-5D4AD9D65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69" y="1"/>
            <a:ext cx="2800731" cy="5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94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2D9-40AD-471D-B7AB-87D3788EDD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1800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21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320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646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471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609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89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233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45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986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52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4493C-2800-46A6-9161-A99A8D8F3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679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E5C95-84D5-43DC-8380-4F38D2F06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3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BF1C-FA65-4871-A403-CF583B1FFE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235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394F-19E3-48F9-9203-FCE5E37321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076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FA544-1485-4266-8A90-D1BD78D50C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1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DA21-0E8E-4B8D-BF7B-B1E7C93032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66EC2-1C3B-4D30-9466-90F20B9F58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052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1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1F79-2ECC-4C53-AD2B-67ECF01D8F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91269" y="1"/>
            <a:ext cx="2800731" cy="5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27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257175" indent="-270000" algn="l" defTabSz="685800" rtl="0" eaLnBrk="1" latinLnBrk="0" hangingPunct="1">
        <a:spcBef>
          <a:spcPts val="900"/>
        </a:spcBef>
        <a:buFont typeface="Wingdings" panose="05000000000000000000" pitchFamily="2" charset="2"/>
        <a:buChar char="l"/>
        <a:defRPr kumimoji="1" sz="24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557213" indent="-270000" algn="l" defTabSz="685800" rtl="0" eaLnBrk="1" latinLnBrk="0" hangingPunct="1">
        <a:spcBef>
          <a:spcPts val="150"/>
        </a:spcBef>
        <a:buFont typeface="Wingdings" panose="05000000000000000000" pitchFamily="2" charset="2"/>
        <a:buChar char="n"/>
        <a:defRPr kumimoji="1" sz="21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740569" indent="-271463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012031" indent="-339329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276350" indent="-332185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2026/2/22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6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el.co.jp/media/cursor" TargetMode="External"/><Relationship Id="rId2" Type="http://schemas.openxmlformats.org/officeDocument/2006/relationships/hyperlink" Target="https://cursor.sh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kami\AppData\Local\Programs\Python\Python312\python.exe" TargetMode="External"/><Relationship Id="rId2" Type="http://schemas.openxmlformats.org/officeDocument/2006/relationships/hyperlink" Target="file:///C:\Users\tkami\AppData\Local\Programs\Python\Python312\Lib\site-packages\pi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C:\Users\tkami\AppData\Local\Microsoft\WindowsApps\python.exe" TargetMode="External"/><Relationship Id="rId5" Type="http://schemas.openxmlformats.org/officeDocument/2006/relationships/hyperlink" Target="file:///C:\Users\tkami\AppData\Local\Programs\Python\Python311\python.exe" TargetMode="External"/><Relationship Id="rId4" Type="http://schemas.openxmlformats.org/officeDocument/2006/relationships/hyperlink" Target="file:///C:\Users\tkami\AppData\Local\Programs\Python\Python312\Scripts\pip.EX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qiita.com/ryt-t5/items/4f15c5b069ad3e6910e8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A6F7-740D-716E-19F8-ED3D13CA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30A2124-DAF7-9063-2DD8-1243370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8BCDED9F-A81C-897F-9D20-AB410212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132856"/>
            <a:ext cx="104777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チュートリアル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kern="100" dirty="0"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環境構築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: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Visual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Studio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76059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2C7A-5177-9A65-3350-0199A381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312CEDF-5EE6-A559-9E0C-0B6A2C96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00" r="68073" b="33200"/>
          <a:stretch/>
        </p:blipFill>
        <p:spPr>
          <a:xfrm>
            <a:off x="226057" y="584776"/>
            <a:ext cx="4766923" cy="57965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4B29EE-CDBF-248E-DF94-03703BAD2B82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B64F75-7E5E-FE53-38E9-8BFDA4EEF305}"/>
              </a:ext>
            </a:extLst>
          </p:cNvPr>
          <p:cNvSpPr txBox="1"/>
          <p:nvPr/>
        </p:nvSpPr>
        <p:spPr>
          <a:xfrm>
            <a:off x="1793024" y="4595070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C48722-E1BD-7BAB-F582-764E193A1955}"/>
              </a:ext>
            </a:extLst>
          </p:cNvPr>
          <p:cNvSpPr txBox="1"/>
          <p:nvPr/>
        </p:nvSpPr>
        <p:spPr>
          <a:xfrm>
            <a:off x="335360" y="2287123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93D5E7-1A44-90F9-47F9-F9B821BE8E68}"/>
              </a:ext>
            </a:extLst>
          </p:cNvPr>
          <p:cNvSpPr txBox="1"/>
          <p:nvPr/>
        </p:nvSpPr>
        <p:spPr>
          <a:xfrm>
            <a:off x="1415480" y="553546"/>
            <a:ext cx="214994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‘python’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E0B6AB-9DC9-FB6E-B00E-27E202178C6E}"/>
              </a:ext>
            </a:extLst>
          </p:cNvPr>
          <p:cNvSpPr txBox="1"/>
          <p:nvPr/>
        </p:nvSpPr>
        <p:spPr>
          <a:xfrm>
            <a:off x="3048000" y="31473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python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45F456-83FE-ACE7-D36C-3F843FC9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315" b="21651"/>
          <a:stretch/>
        </p:blipFill>
        <p:spPr>
          <a:xfrm>
            <a:off x="6274968" y="922425"/>
            <a:ext cx="5882880" cy="537321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00FED0-3134-FFBE-A3F1-DF7966E1B933}"/>
              </a:ext>
            </a:extLst>
          </p:cNvPr>
          <p:cNvSpPr/>
          <p:nvPr/>
        </p:nvSpPr>
        <p:spPr>
          <a:xfrm>
            <a:off x="1011243" y="1004259"/>
            <a:ext cx="1268333" cy="40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1DC36A-A018-6ECA-3299-7A2359ACB255}"/>
              </a:ext>
            </a:extLst>
          </p:cNvPr>
          <p:cNvSpPr/>
          <p:nvPr/>
        </p:nvSpPr>
        <p:spPr>
          <a:xfrm>
            <a:off x="226057" y="3136431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DCF41A-460A-28B6-15F8-94A84B61DF1E}"/>
              </a:ext>
            </a:extLst>
          </p:cNvPr>
          <p:cNvSpPr/>
          <p:nvPr/>
        </p:nvSpPr>
        <p:spPr>
          <a:xfrm>
            <a:off x="1011243" y="3516248"/>
            <a:ext cx="3690134" cy="94547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4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AF2BF-E22B-AA86-C495-DE28A52F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29EEA36-9B25-C5DE-0D87-21BB4DBC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073" b="39500"/>
          <a:stretch/>
        </p:blipFill>
        <p:spPr>
          <a:xfrm>
            <a:off x="226056" y="653490"/>
            <a:ext cx="4677867" cy="56509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18A0-AE0A-7675-965D-6D9677B02EAA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ECFDF2-0B0C-B9FC-8145-65A1A42588A6}"/>
              </a:ext>
            </a:extLst>
          </p:cNvPr>
          <p:cNvSpPr txBox="1"/>
          <p:nvPr/>
        </p:nvSpPr>
        <p:spPr>
          <a:xfrm>
            <a:off x="2026701" y="3172906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77FB65-B448-530A-073F-98C482F7F976}"/>
              </a:ext>
            </a:extLst>
          </p:cNvPr>
          <p:cNvSpPr txBox="1"/>
          <p:nvPr/>
        </p:nvSpPr>
        <p:spPr>
          <a:xfrm>
            <a:off x="217118" y="4329925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AA5358-6020-B6DA-4277-552A0763E506}"/>
              </a:ext>
            </a:extLst>
          </p:cNvPr>
          <p:cNvSpPr txBox="1"/>
          <p:nvPr/>
        </p:nvSpPr>
        <p:spPr>
          <a:xfrm>
            <a:off x="1463613" y="1124511"/>
            <a:ext cx="189507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‘CSV’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F9531A-C7AA-7E13-2723-D555B47A1FFC}"/>
              </a:ext>
            </a:extLst>
          </p:cNvPr>
          <p:cNvSpPr/>
          <p:nvPr/>
        </p:nvSpPr>
        <p:spPr>
          <a:xfrm>
            <a:off x="1059376" y="1575224"/>
            <a:ext cx="1268333" cy="40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838701-6DAD-8322-6948-CADA953750D4}"/>
              </a:ext>
            </a:extLst>
          </p:cNvPr>
          <p:cNvSpPr/>
          <p:nvPr/>
        </p:nvSpPr>
        <p:spPr>
          <a:xfrm>
            <a:off x="263077" y="3674393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9FCF47D-18A8-907F-8CCD-EBD8FDB74CD4}"/>
              </a:ext>
            </a:extLst>
          </p:cNvPr>
          <p:cNvSpPr/>
          <p:nvPr/>
        </p:nvSpPr>
        <p:spPr>
          <a:xfrm>
            <a:off x="983432" y="2249401"/>
            <a:ext cx="3690134" cy="94547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4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0BD6-B034-A6FB-3DBB-D78F598B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B2C60C2E-59A6-C809-E419-CA6DDAB8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218" b="23973"/>
          <a:stretch>
            <a:fillRect/>
          </a:stretch>
        </p:blipFill>
        <p:spPr>
          <a:xfrm>
            <a:off x="119336" y="584777"/>
            <a:ext cx="3600400" cy="59086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589242-1C9A-1DE9-D516-A0496542C58A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文法チェック拡張機能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pylint</a:t>
            </a: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F6ADF-4797-95A9-0F3D-CC3A22E1A92D}"/>
              </a:ext>
            </a:extLst>
          </p:cNvPr>
          <p:cNvSpPr txBox="1"/>
          <p:nvPr/>
        </p:nvSpPr>
        <p:spPr>
          <a:xfrm>
            <a:off x="317873" y="3497898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3094B4-2377-5F79-15A2-C5C5B933BDCB}"/>
              </a:ext>
            </a:extLst>
          </p:cNvPr>
          <p:cNvSpPr txBox="1"/>
          <p:nvPr/>
        </p:nvSpPr>
        <p:spPr>
          <a:xfrm>
            <a:off x="1033828" y="826447"/>
            <a:ext cx="202010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pylint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’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42C689-0914-2AF8-2801-DB12CEFE785C}"/>
              </a:ext>
            </a:extLst>
          </p:cNvPr>
          <p:cNvSpPr/>
          <p:nvPr/>
        </p:nvSpPr>
        <p:spPr>
          <a:xfrm>
            <a:off x="629591" y="1277160"/>
            <a:ext cx="1268333" cy="40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6B12FA-4A12-1A7E-DF1C-0F870C4122AA}"/>
              </a:ext>
            </a:extLst>
          </p:cNvPr>
          <p:cNvSpPr/>
          <p:nvPr/>
        </p:nvSpPr>
        <p:spPr>
          <a:xfrm>
            <a:off x="119336" y="2793577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37313A8-6F47-9BB9-A330-FA6250F33D19}"/>
              </a:ext>
            </a:extLst>
          </p:cNvPr>
          <p:cNvSpPr/>
          <p:nvPr/>
        </p:nvSpPr>
        <p:spPr>
          <a:xfrm>
            <a:off x="551384" y="1642108"/>
            <a:ext cx="3096344" cy="81382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5502C6-7D69-4243-73B7-D30653B2E7F6}"/>
              </a:ext>
            </a:extLst>
          </p:cNvPr>
          <p:cNvSpPr txBox="1"/>
          <p:nvPr/>
        </p:nvSpPr>
        <p:spPr>
          <a:xfrm>
            <a:off x="2711624" y="2455931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pic>
        <p:nvPicPr>
          <p:cNvPr id="15" name="図 14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FA553DBA-6206-33AA-F3CA-2EEB35F61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51" t="9051" r="16864" b="9051"/>
          <a:stretch>
            <a:fillRect/>
          </a:stretch>
        </p:blipFill>
        <p:spPr>
          <a:xfrm>
            <a:off x="6168008" y="620688"/>
            <a:ext cx="5760640" cy="61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38AF-4835-5322-21BD-2D91BAB9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45666A9-0071-9800-0F69-8A06FF14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13581"/>
            <a:ext cx="10790278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620D4C-19A0-2622-EF79-5C4C9EC22A66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作業フォルダーに移動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936E67-E1F2-FAA2-80A8-61EEC3A0987A}"/>
              </a:ext>
            </a:extLst>
          </p:cNvPr>
          <p:cNvSpPr txBox="1"/>
          <p:nvPr/>
        </p:nvSpPr>
        <p:spPr>
          <a:xfrm>
            <a:off x="1090026" y="2721114"/>
            <a:ext cx="274947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作業フォルダーを開く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d:\lecture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6F08B7-1257-2A24-52CA-379E2706D867}"/>
              </a:ext>
            </a:extLst>
          </p:cNvPr>
          <p:cNvSpPr/>
          <p:nvPr/>
        </p:nvSpPr>
        <p:spPr>
          <a:xfrm>
            <a:off x="689900" y="2276873"/>
            <a:ext cx="3101844" cy="36004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94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5CBB-59C8-E427-2C10-1E36F3DF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D25E66-0EAB-4CAC-62B5-08F87093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646333"/>
            <a:ext cx="1075764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BE5FA4-D3E7-E5B2-648A-BA18E6986079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908BDD-1805-9B68-5859-5510B4929D49}"/>
              </a:ext>
            </a:extLst>
          </p:cNvPr>
          <p:cNvSpPr txBox="1"/>
          <p:nvPr/>
        </p:nvSpPr>
        <p:spPr>
          <a:xfrm>
            <a:off x="1027515" y="1806744"/>
            <a:ext cx="20441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作業フォルダー 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d:\lecture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180AE8-2BF9-3256-7671-3B186BEF79D7}"/>
              </a:ext>
            </a:extLst>
          </p:cNvPr>
          <p:cNvSpPr/>
          <p:nvPr/>
        </p:nvSpPr>
        <p:spPr>
          <a:xfrm>
            <a:off x="1524001" y="1520736"/>
            <a:ext cx="1187623" cy="252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9C5887-1EEC-6232-DF18-5CAFE974538E}"/>
              </a:ext>
            </a:extLst>
          </p:cNvPr>
          <p:cNvSpPr txBox="1"/>
          <p:nvPr/>
        </p:nvSpPr>
        <p:spPr>
          <a:xfrm>
            <a:off x="3287688" y="1876762"/>
            <a:ext cx="17235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ファイル作成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例</a:t>
            </a: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data.csv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0A3A9E-CD44-DBDB-B3CD-D450792C459F}"/>
              </a:ext>
            </a:extLst>
          </p:cNvPr>
          <p:cNvSpPr/>
          <p:nvPr/>
        </p:nvSpPr>
        <p:spPr>
          <a:xfrm>
            <a:off x="3287688" y="1523316"/>
            <a:ext cx="377787" cy="2495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6ACD-6DDB-908C-6BA5-C966C023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4DCD317-0456-641A-BD8A-7CB9DBBA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73"/>
          <a:stretch/>
        </p:blipFill>
        <p:spPr>
          <a:xfrm>
            <a:off x="479376" y="2380688"/>
            <a:ext cx="10757647" cy="41783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1ABF8-239C-2589-A7A3-CA51CF2C33B6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ファイルを作って動作確認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467BA-BAB2-E845-5276-D5ACAB402703}"/>
              </a:ext>
            </a:extLst>
          </p:cNvPr>
          <p:cNvSpPr txBox="1"/>
          <p:nvPr/>
        </p:nvSpPr>
        <p:spPr>
          <a:xfrm>
            <a:off x="4943872" y="3836731"/>
            <a:ext cx="381508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,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で区切って</a:t>
            </a:r>
            <a:r>
              <a:rPr lang="en-US" altLang="ja-JP" sz="2000" b="1" dirty="0" err="1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x,y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データを入力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(CSV: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Comma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Separated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Values)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F37777-08A6-C125-0111-A1D79C31BC48}"/>
              </a:ext>
            </a:extLst>
          </p:cNvPr>
          <p:cNvSpPr/>
          <p:nvPr/>
        </p:nvSpPr>
        <p:spPr>
          <a:xfrm>
            <a:off x="3719736" y="3620707"/>
            <a:ext cx="1008112" cy="139314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47773-123B-E4AB-AF59-A6702A66EE2B}"/>
              </a:ext>
            </a:extLst>
          </p:cNvPr>
          <p:cNvSpPr txBox="1"/>
          <p:nvPr/>
        </p:nvSpPr>
        <p:spPr>
          <a:xfrm>
            <a:off x="292473" y="837479"/>
            <a:ext cx="514275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Tips:</a:t>
            </a:r>
            <a:b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Ctrl+;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で拡大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Ctrl+-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で縮小表示</a:t>
            </a:r>
            <a:b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メニューからショートカットがわかる）</a:t>
            </a:r>
            <a:endParaRPr lang="en-US" altLang="ja-JP" sz="2000" b="1" dirty="0">
              <a:solidFill>
                <a:srgbClr val="FF0000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42F422-47FA-3C3E-4B80-E056C45E6630}"/>
              </a:ext>
            </a:extLst>
          </p:cNvPr>
          <p:cNvSpPr txBox="1"/>
          <p:nvPr/>
        </p:nvSpPr>
        <p:spPr>
          <a:xfrm>
            <a:off x="9298261" y="3636676"/>
            <a:ext cx="225895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Edit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CSV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拡張機能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162E88D-3D8D-386F-65E7-AC4677181593}"/>
              </a:ext>
            </a:extLst>
          </p:cNvPr>
          <p:cNvSpPr/>
          <p:nvPr/>
        </p:nvSpPr>
        <p:spPr>
          <a:xfrm>
            <a:off x="9336360" y="2924134"/>
            <a:ext cx="1080120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4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76F9-E9F1-9A65-87B5-46642542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3F6909-45CD-FD98-3EFF-7ACAA9E2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677413"/>
            <a:ext cx="1075764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7EB092-3142-B0CC-2004-375974076399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Edit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CSV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93693C-711D-112A-92FF-1BA86E4B0999}"/>
              </a:ext>
            </a:extLst>
          </p:cNvPr>
          <p:cNvSpPr/>
          <p:nvPr/>
        </p:nvSpPr>
        <p:spPr>
          <a:xfrm>
            <a:off x="3585412" y="2996952"/>
            <a:ext cx="4526812" cy="280831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E0BE21-E558-B821-480A-D227292C467A}"/>
              </a:ext>
            </a:extLst>
          </p:cNvPr>
          <p:cNvSpPr txBox="1"/>
          <p:nvPr/>
        </p:nvSpPr>
        <p:spPr>
          <a:xfrm>
            <a:off x="5133192" y="730359"/>
            <a:ext cx="225895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Edit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CSV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拡張機能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B8821B1-06F4-D414-1FAA-57B9D5686716}"/>
              </a:ext>
            </a:extLst>
          </p:cNvPr>
          <p:cNvSpPr/>
          <p:nvPr/>
        </p:nvSpPr>
        <p:spPr>
          <a:xfrm>
            <a:off x="5159896" y="1146582"/>
            <a:ext cx="2232248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FE4721-D669-D8A9-1AA5-2C0C871579F8}"/>
              </a:ext>
            </a:extLst>
          </p:cNvPr>
          <p:cNvSpPr txBox="1"/>
          <p:nvPr/>
        </p:nvSpPr>
        <p:spPr>
          <a:xfrm>
            <a:off x="3004299" y="764704"/>
            <a:ext cx="172354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エディタ表示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1AF7-F5CE-2811-EA01-C5B5E838042B}"/>
              </a:ext>
            </a:extLst>
          </p:cNvPr>
          <p:cNvSpPr/>
          <p:nvPr/>
        </p:nvSpPr>
        <p:spPr>
          <a:xfrm>
            <a:off x="3585412" y="1153480"/>
            <a:ext cx="1214444" cy="5525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4E9D94-E7F7-E74C-E3A1-65554AF8A556}"/>
              </a:ext>
            </a:extLst>
          </p:cNvPr>
          <p:cNvSpPr txBox="1"/>
          <p:nvPr/>
        </p:nvSpPr>
        <p:spPr>
          <a:xfrm>
            <a:off x="1333317" y="6042041"/>
            <a:ext cx="952536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sz="4000" dirty="0" err="1"/>
              <a:t>Ctrl+S</a:t>
            </a:r>
            <a:r>
              <a:rPr lang="ja-JP" altLang="en-US" sz="4000" dirty="0"/>
              <a:t> </a:t>
            </a:r>
            <a:r>
              <a:rPr lang="en-US" altLang="ja-JP" sz="4000" dirty="0"/>
              <a:t>(</a:t>
            </a:r>
            <a:r>
              <a:rPr lang="ja-JP" altLang="en-US" sz="4000" dirty="0"/>
              <a:t>ファイル</a:t>
            </a:r>
            <a:r>
              <a:rPr lang="en-US" altLang="ja-JP" sz="4000" dirty="0"/>
              <a:t>=&gt;</a:t>
            </a:r>
            <a:r>
              <a:rPr lang="ja-JP" altLang="en-US" sz="4000" dirty="0"/>
              <a:t>保存メニュー</a:t>
            </a:r>
            <a:r>
              <a:rPr lang="en-US" altLang="ja-JP" sz="4000" dirty="0"/>
              <a:t>)</a:t>
            </a:r>
            <a:r>
              <a:rPr lang="ja-JP" altLang="en-US" sz="4000" dirty="0"/>
              <a:t> で保存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AF0B7-59B4-BD6F-507D-ABABC0C7DE41}"/>
              </a:ext>
            </a:extLst>
          </p:cNvPr>
          <p:cNvSpPr txBox="1"/>
          <p:nvPr/>
        </p:nvSpPr>
        <p:spPr>
          <a:xfrm>
            <a:off x="7181633" y="4401108"/>
            <a:ext cx="34163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表形式で編集できる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2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1A11B21-764D-1A76-A8E7-F3061074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66" y="811784"/>
            <a:ext cx="7295443" cy="60212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ファイルを実行する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python.exe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の選択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92C708-6E9A-4270-B890-70645C0CA6C1}"/>
              </a:ext>
            </a:extLst>
          </p:cNvPr>
          <p:cNvSpPr txBox="1"/>
          <p:nvPr/>
        </p:nvSpPr>
        <p:spPr>
          <a:xfrm>
            <a:off x="1964817" y="5962623"/>
            <a:ext cx="611956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Status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bar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右の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‘python’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をクリック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7BCEC1-9E6D-4D4A-940F-D98EA322E905}"/>
              </a:ext>
            </a:extLst>
          </p:cNvPr>
          <p:cNvSpPr txBox="1"/>
          <p:nvPr/>
        </p:nvSpPr>
        <p:spPr>
          <a:xfrm>
            <a:off x="4007768" y="2564904"/>
            <a:ext cx="399019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Python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を選択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‘Python 3.12.X (‘base’)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0A06B3-8B5B-4FD4-8A1B-CD38C91ACC29}"/>
              </a:ext>
            </a:extLst>
          </p:cNvPr>
          <p:cNvSpPr/>
          <p:nvPr/>
        </p:nvSpPr>
        <p:spPr>
          <a:xfrm>
            <a:off x="6125879" y="6552146"/>
            <a:ext cx="1658083" cy="281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5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4654-C5D5-4CDA-1A63-A1D28B7C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14A6D0-4187-3829-074A-6FF444F51C50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その他機能での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python.exe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パスの確認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323F4-2308-C4CB-384E-34AC1BFAF80F}"/>
              </a:ext>
            </a:extLst>
          </p:cNvPr>
          <p:cNvSpPr txBox="1"/>
          <p:nvPr/>
        </p:nvSpPr>
        <p:spPr>
          <a:xfrm>
            <a:off x="191344" y="1045180"/>
            <a:ext cx="119533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VSCode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から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を実行する場合、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以下のような機能ごとに異なるパス設定がされています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ターミナル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ターミナル・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の設定に従う。通常は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PATH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環境変数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2800" dirty="0" err="1">
                <a:solidFill>
                  <a:prstClr val="black"/>
                </a:solidFill>
              </a:rPr>
              <a:t>VSCode</a:t>
            </a:r>
            <a:r>
              <a:rPr lang="ja-JP" altLang="en-US" sz="2800" dirty="0">
                <a:solidFill>
                  <a:prstClr val="black"/>
                </a:solidFill>
              </a:rPr>
              <a:t>の編集画面から </a:t>
            </a:r>
            <a:r>
              <a:rPr lang="en-US" altLang="ja-JP" sz="2800" dirty="0">
                <a:solidFill>
                  <a:prstClr val="black"/>
                </a:solidFill>
              </a:rPr>
              <a:t>.</a:t>
            </a:r>
            <a:r>
              <a:rPr lang="en-US" altLang="ja-JP" sz="2800" dirty="0" err="1">
                <a:solidFill>
                  <a:prstClr val="black"/>
                </a:solidFill>
              </a:rPr>
              <a:t>py</a:t>
            </a:r>
            <a:r>
              <a:rPr lang="ja-JP" altLang="en-US" sz="2800" dirty="0">
                <a:solidFill>
                  <a:prstClr val="black"/>
                </a:solidFill>
              </a:rPr>
              <a:t> を実行する場合 </a:t>
            </a:r>
            <a:r>
              <a:rPr lang="en-US" altLang="ja-JP" sz="2800" dirty="0">
                <a:solidFill>
                  <a:prstClr val="black"/>
                </a:solidFill>
              </a:rPr>
              <a:t>(Debugger</a:t>
            </a:r>
            <a:r>
              <a:rPr lang="ja-JP" altLang="en-US" sz="2800" dirty="0">
                <a:solidFill>
                  <a:prstClr val="black"/>
                </a:solidFill>
              </a:rPr>
              <a:t>含む</a:t>
            </a:r>
            <a:r>
              <a:rPr lang="en-US" altLang="ja-JP" sz="2800" dirty="0">
                <a:solidFill>
                  <a:prstClr val="black"/>
                </a:solidFill>
              </a:rPr>
              <a:t>)</a:t>
            </a:r>
            <a:br>
              <a:rPr lang="en-US" altLang="ja-JP" sz="2800" dirty="0">
                <a:solidFill>
                  <a:prstClr val="black"/>
                </a:solidFill>
              </a:rPr>
            </a:br>
            <a:r>
              <a:rPr lang="en-US" altLang="ja-JP" sz="2800" dirty="0" err="1">
                <a:solidFill>
                  <a:prstClr val="black"/>
                </a:solidFill>
              </a:rPr>
              <a:t>VSCode</a:t>
            </a:r>
            <a:r>
              <a:rPr lang="ja-JP" altLang="en-US" sz="2800" dirty="0">
                <a:solidFill>
                  <a:prstClr val="black"/>
                </a:solidFill>
              </a:rPr>
              <a:t>のステータスバー右の </a:t>
            </a:r>
            <a:r>
              <a:rPr lang="en-US" altLang="ja-JP" sz="2800" dirty="0">
                <a:solidFill>
                  <a:prstClr val="black"/>
                </a:solidFill>
              </a:rPr>
              <a:t>“python</a:t>
            </a:r>
            <a:r>
              <a:rPr lang="ja-JP" altLang="en-US" sz="2800" dirty="0">
                <a:solidFill>
                  <a:prstClr val="black"/>
                </a:solidFill>
              </a:rPr>
              <a:t> </a:t>
            </a:r>
            <a:r>
              <a:rPr lang="en-US" altLang="ja-JP" sz="2800" dirty="0">
                <a:solidFill>
                  <a:prstClr val="black"/>
                </a:solidFill>
              </a:rPr>
              <a:t>…”</a:t>
            </a:r>
            <a:r>
              <a:rPr lang="ja-JP" altLang="en-US" sz="2800" dirty="0">
                <a:solidFill>
                  <a:prstClr val="black"/>
                </a:solidFill>
              </a:rPr>
              <a:t> で選択</a:t>
            </a:r>
            <a:br>
              <a:rPr lang="en-US" altLang="ja-JP" sz="2800" dirty="0">
                <a:solidFill>
                  <a:prstClr val="black"/>
                </a:solidFill>
              </a:rPr>
            </a:br>
            <a:endParaRPr lang="en-US" altLang="ja-JP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800" dirty="0" err="1">
                <a:solidFill>
                  <a:prstClr val="black"/>
                </a:solidFill>
              </a:rPr>
              <a:t>VSCode</a:t>
            </a:r>
            <a:r>
              <a:rPr lang="ja-JP" altLang="en-US" sz="2800" dirty="0">
                <a:solidFill>
                  <a:prstClr val="black"/>
                </a:solidFill>
              </a:rPr>
              <a:t>の編集画面から </a:t>
            </a:r>
            <a:r>
              <a:rPr lang="en-US" altLang="ja-JP" sz="2800" dirty="0">
                <a:solidFill>
                  <a:prstClr val="black"/>
                </a:solidFill>
              </a:rPr>
              <a:t>.</a:t>
            </a:r>
            <a:r>
              <a:rPr lang="en-US" altLang="ja-JP" sz="2800" dirty="0" err="1">
                <a:solidFill>
                  <a:prstClr val="black"/>
                </a:solidFill>
              </a:rPr>
              <a:t>ipynb</a:t>
            </a:r>
            <a:r>
              <a:rPr lang="ja-JP" altLang="en-US" sz="2800" dirty="0">
                <a:solidFill>
                  <a:prstClr val="black"/>
                </a:solidFill>
              </a:rPr>
              <a:t> を実行する場合</a:t>
            </a:r>
            <a:br>
              <a:rPr lang="en-US" altLang="ja-JP" sz="2800" dirty="0">
                <a:solidFill>
                  <a:prstClr val="black"/>
                </a:solidFill>
              </a:rPr>
            </a:br>
            <a:r>
              <a:rPr lang="en-US" altLang="ja-JP" sz="2800" dirty="0" err="1">
                <a:solidFill>
                  <a:prstClr val="black"/>
                </a:solidFill>
              </a:rPr>
              <a:t>Jupyter</a:t>
            </a:r>
            <a:r>
              <a:rPr lang="ja-JP" altLang="en-US" sz="2800" dirty="0">
                <a:solidFill>
                  <a:prstClr val="black"/>
                </a:solidFill>
              </a:rPr>
              <a:t>エディタ画面右上の </a:t>
            </a:r>
            <a:r>
              <a:rPr lang="en-US" altLang="ja-JP" sz="2800" dirty="0">
                <a:solidFill>
                  <a:prstClr val="black"/>
                </a:solidFill>
              </a:rPr>
              <a:t>“kernel”</a:t>
            </a:r>
            <a:r>
              <a:rPr lang="ja-JP" altLang="en-US" sz="2800" dirty="0">
                <a:solidFill>
                  <a:prstClr val="black"/>
                </a:solidFill>
              </a:rPr>
              <a:t> で選択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6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ECA40-76DC-1C81-FAD1-ABA296AA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7E8541-B83E-831C-5C8F-C56FFEC9B4E8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その他機能での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python.exe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パスの確認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F2E2EB-F4DE-2526-3BC6-F6B352CFC6B8}"/>
              </a:ext>
            </a:extLst>
          </p:cNvPr>
          <p:cNvSpPr txBox="1"/>
          <p:nvPr/>
        </p:nvSpPr>
        <p:spPr>
          <a:xfrm>
            <a:off x="191344" y="646334"/>
            <a:ext cx="119533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これらの設定を確認するため、</a:t>
            </a:r>
            <a:r>
              <a:rPr lang="en-US" altLang="ja-JP" b="1" dirty="0">
                <a:solidFill>
                  <a:prstClr val="black"/>
                </a:solidFill>
              </a:rPr>
              <a:t>check_vsc.py, </a:t>
            </a:r>
            <a:r>
              <a:rPr lang="en-US" altLang="ja-JP" b="1" dirty="0" err="1">
                <a:solidFill>
                  <a:prstClr val="black"/>
                </a:solidFill>
              </a:rPr>
              <a:t>check_vsc.ipynb</a:t>
            </a:r>
            <a:r>
              <a:rPr lang="en-US" altLang="ja-JP" b="1" dirty="0">
                <a:solidFill>
                  <a:prstClr val="black"/>
                </a:solidFill>
              </a:rPr>
              <a:t> </a:t>
            </a:r>
            <a:r>
              <a:rPr lang="ja-JP" altLang="en-US" b="1" dirty="0">
                <a:solidFill>
                  <a:prstClr val="black"/>
                </a:solidFill>
              </a:rPr>
              <a:t>を配布しています</a:t>
            </a:r>
            <a:endParaRPr lang="en-US" altLang="ja-JP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en-US" altLang="ja-JP" dirty="0" err="1">
                <a:solidFill>
                  <a:prstClr val="black"/>
                </a:solidFill>
              </a:rPr>
              <a:t>VSCode</a:t>
            </a:r>
            <a:r>
              <a:rPr lang="ja-JP" altLang="en-US" dirty="0">
                <a:solidFill>
                  <a:prstClr val="black"/>
                </a:solidFill>
              </a:rPr>
              <a:t>のターミナルから実行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&gt; python check_vsc.py</a:t>
            </a:r>
          </a:p>
          <a:p>
            <a:pPr lvl="0">
              <a:defRPr/>
            </a:pPr>
            <a:endParaRPr lang="en-US" altLang="ja-JP" sz="1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Detected OS: Windows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You are running inside </a:t>
            </a:r>
            <a:r>
              <a:rPr lang="en-US" altLang="ja-JP" sz="1800" dirty="0" err="1">
                <a:solidFill>
                  <a:prstClr val="black"/>
                </a:solidFill>
              </a:rPr>
              <a:t>VSCode</a:t>
            </a:r>
            <a:r>
              <a:rPr lang="ja-JP" altLang="en-US" sz="1800" dirty="0">
                <a:solidFill>
                  <a:prstClr val="black"/>
                </a:solidFill>
              </a:rPr>
              <a:t>    </a:t>
            </a:r>
            <a:r>
              <a:rPr lang="en-US" altLang="ja-JP" sz="1800" dirty="0">
                <a:solidFill>
                  <a:srgbClr val="FF0000"/>
                </a:solidFill>
              </a:rPr>
              <a:t>#</a:t>
            </a:r>
            <a:r>
              <a:rPr lang="ja-JP" altLang="en-US" sz="1800" dirty="0">
                <a:solidFill>
                  <a:srgbClr val="FF0000"/>
                </a:solidFill>
              </a:rPr>
              <a:t> どの環境で動かしているかを確認</a:t>
            </a:r>
            <a:endParaRPr lang="en-US" altLang="ja-JP" sz="1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Python / pip path (current interpreter):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Python 3.12.5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pip 25.3 from C:\Users\tkami\AppData\Local\Programs\Python\Python312\Lib\site-packages\pip (python 3.12)</a:t>
            </a:r>
          </a:p>
          <a:p>
            <a:pPr lvl="0">
              <a:defRPr/>
            </a:pPr>
            <a:endParaRPr lang="en-US" altLang="ja-JP" sz="1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Python / pip path (from Python):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  python: C:\Users\tkami\AppData\Local\Programs\Python\Python313\python.exe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  pip   : C:\Users\tkami\AppData\Local\Programs\Python\Python312\Scripts\pip.EXE</a:t>
            </a:r>
          </a:p>
          <a:p>
            <a:pPr lvl="0">
              <a:defRPr/>
            </a:pPr>
            <a:endParaRPr lang="en-US" altLang="ja-JP" sz="1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System path check (shell):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C:\Users\tkami\AppData\Local\Programs\Python\Python312\python.exe</a:t>
            </a:r>
            <a:r>
              <a:rPr lang="ja-JP" altLang="en-US" sz="1800" dirty="0">
                <a:solidFill>
                  <a:prstClr val="black"/>
                </a:solidFill>
              </a:rPr>
              <a:t>　</a:t>
            </a:r>
            <a:r>
              <a:rPr lang="en-US" altLang="ja-JP" sz="1800" dirty="0">
                <a:solidFill>
                  <a:srgbClr val="FF0000"/>
                </a:solidFill>
              </a:rPr>
              <a:t> #</a:t>
            </a:r>
            <a:r>
              <a:rPr lang="ja-JP" altLang="en-US" sz="1800" dirty="0">
                <a:solidFill>
                  <a:srgbClr val="FF0000"/>
                </a:solidFill>
              </a:rPr>
              <a:t> 複数の</a:t>
            </a:r>
            <a:r>
              <a:rPr lang="en-US" altLang="ja-JP" sz="1800" dirty="0">
                <a:solidFill>
                  <a:srgbClr val="FF0000"/>
                </a:solidFill>
              </a:rPr>
              <a:t>python</a:t>
            </a:r>
            <a:r>
              <a:rPr lang="ja-JP" altLang="en-US" sz="1800" dirty="0">
                <a:solidFill>
                  <a:srgbClr val="FF0000"/>
                </a:solidFill>
              </a:rPr>
              <a:t>が見つかった。</a:t>
            </a:r>
            <a:r>
              <a:rPr lang="en-US" altLang="ja-JP" sz="1800" dirty="0">
                <a:solidFill>
                  <a:srgbClr val="FF0000"/>
                </a:solidFill>
              </a:rPr>
              <a:t>3.12</a:t>
            </a:r>
            <a:r>
              <a:rPr lang="ja-JP" altLang="en-US" sz="1800" dirty="0">
                <a:solidFill>
                  <a:srgbClr val="FF0000"/>
                </a:solidFill>
              </a:rPr>
              <a:t>が実行される</a:t>
            </a:r>
            <a:endParaRPr lang="en-US" altLang="ja-JP" sz="1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C:\Users\tkami\AppData\Local\Programs\Python\Python311\python.exe</a:t>
            </a:r>
          </a:p>
          <a:p>
            <a:pPr lvl="0">
              <a:defRPr/>
            </a:pPr>
            <a:r>
              <a:rPr lang="en-US" altLang="ja-JP" sz="1800" dirty="0">
                <a:solidFill>
                  <a:prstClr val="black"/>
                </a:solidFill>
              </a:rPr>
              <a:t>C:\Users\tkami\AppData\Local\Microsoft\WindowsApps\python.exe</a:t>
            </a:r>
          </a:p>
        </p:txBody>
      </p:sp>
    </p:spTree>
    <p:extLst>
      <p:ext uri="{BB962C8B-B14F-4D97-AF65-F5344CB8AC3E}">
        <p14:creationId xmlns:p14="http://schemas.microsoft.com/office/powerpoint/2010/main" val="25333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98072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テキストエディタ</a:t>
            </a:r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3352" y="1052736"/>
            <a:ext cx="11809312" cy="56166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Visual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Studio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Code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(</a:t>
            </a:r>
            <a:r>
              <a:rPr lang="en-US" altLang="ja-JP" sz="3600" b="1" kern="100" dirty="0" err="1">
                <a:solidFill>
                  <a:srgbClr val="0000FF"/>
                </a:solidFill>
                <a:cs typeface="Cascadia Code" panose="020B0609020000020004" pitchFamily="49" charset="0"/>
              </a:rPr>
              <a:t>VSCode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):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2800" kern="100" dirty="0">
                <a:solidFill>
                  <a:srgbClr val="0000FF"/>
                </a:solidFill>
                <a:cs typeface="Cascadia Code" panose="020B0609020000020004" pitchFamily="49" charset="0"/>
              </a:rPr>
              <a:t>https://code.visualstudio.com/</a:t>
            </a: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　現在最も広く使われている</a:t>
            </a:r>
            <a:endParaRPr lang="en-US" altLang="ja-JP" sz="28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　多言語対応、マルチプラットフォーム </a:t>
            </a:r>
            <a:r>
              <a:rPr lang="en-US" altLang="ja-JP" sz="2800" kern="100" dirty="0">
                <a:cs typeface="Cascadia Code" panose="020B0609020000020004" pitchFamily="49" charset="0"/>
              </a:rPr>
              <a:t>(Win, macOS, Linux)</a:t>
            </a:r>
          </a:p>
          <a:p>
            <a:pPr marL="0" indent="0">
              <a:buNone/>
            </a:pPr>
            <a:r>
              <a:rPr lang="ja-JP" altLang="en-US" sz="2800" kern="100" dirty="0">
                <a:cs typeface="Cascadia Code" panose="020B0609020000020004" pitchFamily="49" charset="0"/>
              </a:rPr>
              <a:t>　拡張機能 </a:t>
            </a:r>
            <a:r>
              <a:rPr lang="en-US" altLang="ja-JP" sz="2800" kern="100" dirty="0">
                <a:cs typeface="Cascadia Code" panose="020B0609020000020004" pitchFamily="49" charset="0"/>
              </a:rPr>
              <a:t>(python, ChatGPT, </a:t>
            </a:r>
            <a:r>
              <a:rPr lang="ja-JP" altLang="en-US" sz="2800" kern="100" dirty="0">
                <a:cs typeface="Cascadia Code" panose="020B0609020000020004" pitchFamily="49" charset="0"/>
              </a:rPr>
              <a:t>その他たくさん</a:t>
            </a:r>
            <a:r>
              <a:rPr lang="en-US" altLang="ja-JP" sz="2800" kern="100" dirty="0">
                <a:cs typeface="Cascadia Code" panose="020B0609020000020004" pitchFamily="49" charset="0"/>
              </a:rPr>
              <a:t>)</a:t>
            </a:r>
          </a:p>
          <a:p>
            <a:pPr marL="0" indent="0">
              <a:buNone/>
            </a:pPr>
            <a:endParaRPr lang="en-US" altLang="ja-JP" sz="3600" b="1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Cursor: </a:t>
            </a:r>
            <a:r>
              <a:rPr lang="en-US" altLang="ja-JP" sz="3600" b="1" kern="100" dirty="0" err="1">
                <a:solidFill>
                  <a:srgbClr val="0000FF"/>
                </a:solidFill>
                <a:cs typeface="Cascadia Code" panose="020B0609020000020004" pitchFamily="49" charset="0"/>
              </a:rPr>
              <a:t>VSCode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のフォーク、拡張</a:t>
            </a:r>
            <a:r>
              <a:rPr lang="en-US" altLang="ja-JP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:</a:t>
            </a:r>
            <a:r>
              <a:rPr lang="ja-JP" altLang="en-US" sz="3600" b="1" kern="100" dirty="0">
                <a:solidFill>
                  <a:srgbClr val="0000FF"/>
                </a:solidFill>
                <a:cs typeface="Cascadia Code" panose="020B0609020000020004" pitchFamily="49" charset="0"/>
              </a:rPr>
              <a:t> </a:t>
            </a:r>
            <a:r>
              <a:rPr lang="en-US" altLang="ja-JP" sz="2800" kern="100" dirty="0">
                <a:solidFill>
                  <a:srgbClr val="0000FF"/>
                </a:solidFill>
                <a:cs typeface="Cascadia Code" panose="020B0609020000020004" pitchFamily="49" charset="0"/>
              </a:rPr>
              <a:t>https://cursor.sh/</a:t>
            </a:r>
            <a:endParaRPr lang="en-US" altLang="ja-JP" sz="3600" kern="100" dirty="0">
              <a:solidFill>
                <a:srgbClr val="0000FF"/>
              </a:solidFill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3600" kern="100" dirty="0">
                <a:cs typeface="Cascadia Code" panose="020B0609020000020004" pitchFamily="49" charset="0"/>
              </a:rPr>
              <a:t>　　公式</a:t>
            </a:r>
            <a:r>
              <a:rPr lang="en-US" altLang="ja-JP" sz="3600" kern="100" dirty="0">
                <a:cs typeface="Cascadia Code" panose="020B0609020000020004" pitchFamily="49" charset="0"/>
              </a:rPr>
              <a:t>URL: </a:t>
            </a:r>
            <a:r>
              <a:rPr lang="en-US" altLang="ja-JP" sz="3600" kern="100" dirty="0">
                <a:cs typeface="Cascadia Code" panose="020B06090200000200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https://cursor.sh/</a:t>
            </a:r>
            <a:endParaRPr lang="en-US" altLang="ja-JP" sz="36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ja-JP" altLang="en-US" sz="3600" kern="100" dirty="0">
                <a:cs typeface="Cascadia Code" panose="020B0609020000020004" pitchFamily="49" charset="0"/>
              </a:rPr>
              <a:t>　　参考</a:t>
            </a:r>
            <a:r>
              <a:rPr lang="en-US" altLang="ja-JP" sz="3600" kern="100" dirty="0">
                <a:cs typeface="Cascadia Code" panose="020B0609020000020004" pitchFamily="49" charset="0"/>
              </a:rPr>
              <a:t>URL:</a:t>
            </a:r>
            <a:r>
              <a:rPr lang="ja-JP" altLang="en-US" sz="3600" kern="100" dirty="0">
                <a:cs typeface="Cascadia Code" panose="020B0609020000020004" pitchFamily="49" charset="0"/>
              </a:rPr>
              <a:t> </a:t>
            </a:r>
            <a:r>
              <a:rPr lang="en-US" altLang="ja-JP" sz="3600" kern="100" dirty="0">
                <a:cs typeface="Cascadia Code" panose="020B06090200000200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https://weel.co.jp/media/cursor</a:t>
            </a:r>
            <a:endParaRPr lang="en-US" altLang="ja-JP" sz="3600" kern="100" dirty="0">
              <a:cs typeface="Cascadia Code" panose="020B0609020000020004" pitchFamily="49" charset="0"/>
            </a:endParaRPr>
          </a:p>
          <a:p>
            <a:pPr marL="0" indent="0">
              <a:buNone/>
            </a:pPr>
            <a:endParaRPr lang="en-US" altLang="ja-JP" sz="3600" b="1" kern="100" dirty="0">
              <a:cs typeface="Cascadia Code" panose="020B0609020000020004" pitchFamily="49" charset="0"/>
            </a:endParaRPr>
          </a:p>
          <a:p>
            <a:endParaRPr lang="en-US" altLang="ja-JP" sz="3600" b="1" kern="100" dirty="0">
              <a:solidFill>
                <a:srgbClr val="0000FF"/>
              </a:solidFill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546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ABF3A-67C3-92EC-6F8A-4F07E0B1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3D8C5D-ED07-44A6-6BFE-BFFDAC5ACE61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その他機能での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python.exe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パスの確認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E2C85F-EEC4-8AD3-9326-D13D5977B91A}"/>
              </a:ext>
            </a:extLst>
          </p:cNvPr>
          <p:cNvSpPr txBox="1"/>
          <p:nvPr/>
        </p:nvSpPr>
        <p:spPr>
          <a:xfrm>
            <a:off x="191344" y="646334"/>
            <a:ext cx="119533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 err="1">
                <a:solidFill>
                  <a:prstClr val="black"/>
                </a:solidFill>
              </a:rPr>
              <a:t>Jupyter</a:t>
            </a:r>
            <a:r>
              <a:rPr lang="ja-JP" altLang="en-US" b="1" dirty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Notebook</a:t>
            </a:r>
            <a:r>
              <a:rPr lang="ja-JP" altLang="en-US" b="1" dirty="0">
                <a:solidFill>
                  <a:prstClr val="black"/>
                </a:solidFill>
              </a:rPr>
              <a:t>環境での確認</a:t>
            </a:r>
            <a:endParaRPr lang="en-US" altLang="ja-JP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(</a:t>
            </a:r>
            <a:r>
              <a:rPr lang="en-US" altLang="ja-JP" b="1" dirty="0" err="1">
                <a:solidFill>
                  <a:prstClr val="black"/>
                </a:solidFill>
              </a:rPr>
              <a:t>VSCode</a:t>
            </a:r>
            <a:r>
              <a:rPr lang="ja-JP" altLang="en-US" b="1" dirty="0">
                <a:solidFill>
                  <a:prstClr val="black"/>
                </a:solidFill>
              </a:rPr>
              <a:t>の</a:t>
            </a:r>
            <a:r>
              <a:rPr lang="en-US" altLang="ja-JP" b="1" dirty="0" err="1">
                <a:solidFill>
                  <a:prstClr val="black"/>
                </a:solidFill>
              </a:rPr>
              <a:t>Jupyter</a:t>
            </a:r>
            <a:r>
              <a:rPr lang="ja-JP" altLang="en-US" b="1" dirty="0">
                <a:solidFill>
                  <a:prstClr val="black"/>
                </a:solidFill>
              </a:rPr>
              <a:t>機能で実行</a:t>
            </a:r>
            <a:r>
              <a:rPr lang="en-US" altLang="ja-JP" b="1" dirty="0">
                <a:solidFill>
                  <a:prstClr val="black"/>
                </a:solidFill>
              </a:rPr>
              <a:t>)</a:t>
            </a:r>
            <a:r>
              <a:rPr lang="ja-JP" altLang="en-US" b="1" dirty="0">
                <a:solidFill>
                  <a:prstClr val="black"/>
                </a:solidFill>
              </a:rPr>
              <a:t> </a:t>
            </a:r>
            <a:r>
              <a:rPr lang="en-US" altLang="ja-JP" b="1" dirty="0" err="1">
                <a:solidFill>
                  <a:prstClr val="black"/>
                </a:solidFill>
              </a:rPr>
              <a:t>check_vsc.ipynb</a:t>
            </a:r>
            <a:endParaRPr lang="en-US" altLang="ja-JP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sz="2000" dirty="0"/>
          </a:p>
          <a:p>
            <a:pPr lvl="0">
              <a:defRPr/>
            </a:pPr>
            <a:r>
              <a:rPr lang="en-US" altLang="ja-JP" sz="2000" dirty="0"/>
              <a:t>Detected OS: Windows </a:t>
            </a:r>
          </a:p>
          <a:p>
            <a:pPr lvl="0">
              <a:defRPr/>
            </a:pPr>
            <a:r>
              <a:rPr lang="en-US" altLang="ja-JP" sz="2000" dirty="0"/>
              <a:t>Python / pip version (from shell): </a:t>
            </a:r>
          </a:p>
          <a:p>
            <a:pPr lvl="0">
              <a:defRPr/>
            </a:pPr>
            <a:r>
              <a:rPr lang="en-US" altLang="ja-JP" sz="2000" dirty="0"/>
              <a:t>Python 3.12.5 </a:t>
            </a:r>
          </a:p>
          <a:p>
            <a:pPr lvl="0">
              <a:defRPr/>
            </a:pPr>
            <a:r>
              <a:rPr lang="en-US" altLang="ja-JP" sz="2000" dirty="0"/>
              <a:t>pip 25.3 from </a:t>
            </a:r>
            <a:r>
              <a:rPr lang="en-US" altLang="ja-JP" sz="2000" dirty="0">
                <a:hlinkClick r:id="rId2"/>
              </a:rPr>
              <a:t>C:\Users\tkami\AppData\Local\Programs\Python\Python312\Lib\site-packages\pip</a:t>
            </a:r>
            <a:r>
              <a:rPr lang="en-US" altLang="ja-JP" sz="2000" dirty="0"/>
              <a:t> (python 3.12) </a:t>
            </a:r>
          </a:p>
          <a:p>
            <a:pPr lvl="0">
              <a:defRPr/>
            </a:pPr>
            <a:r>
              <a:rPr lang="en-US" altLang="ja-JP" sz="2000" dirty="0"/>
              <a:t>Python / pip path (from Python): </a:t>
            </a:r>
          </a:p>
          <a:p>
            <a:pPr lvl="0">
              <a:defRPr/>
            </a:pPr>
            <a:r>
              <a:rPr lang="en-US" altLang="ja-JP" sz="2000" dirty="0"/>
              <a:t>  python: </a:t>
            </a:r>
            <a:r>
              <a:rPr lang="en-US" altLang="ja-JP" sz="2000" dirty="0">
                <a:hlinkClick r:id="rId3"/>
              </a:rPr>
              <a:t>c:\Users\tkami\AppData\Local\Programs\Python\Python312\python.exe</a:t>
            </a:r>
            <a:r>
              <a:rPr lang="en-US" altLang="ja-JP" sz="2000" dirty="0"/>
              <a:t> </a:t>
            </a:r>
          </a:p>
          <a:p>
            <a:pPr lvl="0">
              <a:defRPr/>
            </a:pPr>
            <a:r>
              <a:rPr lang="en-US" altLang="ja-JP" sz="2000" dirty="0"/>
              <a:t>  pip : </a:t>
            </a:r>
            <a:r>
              <a:rPr lang="en-US" altLang="ja-JP" sz="2000" dirty="0">
                <a:hlinkClick r:id="rId4"/>
              </a:rPr>
              <a:t>C:\Users\tkami\AppData\Local\Programs\Python\Python312\Scripts\pip.EXE</a:t>
            </a:r>
            <a:r>
              <a:rPr lang="en-US" altLang="ja-JP" sz="2000" dirty="0"/>
              <a:t> </a:t>
            </a:r>
          </a:p>
          <a:p>
            <a:pPr lvl="0">
              <a:defRPr/>
            </a:pPr>
            <a:r>
              <a:rPr lang="en-US" altLang="ja-JP" sz="2000" dirty="0"/>
              <a:t>System path check (shell): </a:t>
            </a:r>
          </a:p>
          <a:p>
            <a:pPr lvl="0">
              <a:defRPr/>
            </a:pPr>
            <a:r>
              <a:rPr lang="en-US" altLang="ja-JP" sz="2000" dirty="0">
                <a:hlinkClick r:id="rId3"/>
              </a:rPr>
              <a:t>c:\Users\tkami\AppData\Local\Programs\Python\Python312\python.exe</a:t>
            </a:r>
            <a:r>
              <a:rPr lang="en-US" altLang="ja-JP" sz="2000" dirty="0"/>
              <a:t> </a:t>
            </a:r>
            <a:r>
              <a:rPr lang="en-US" altLang="ja-JP" sz="2000" dirty="0">
                <a:hlinkClick r:id="rId5"/>
              </a:rPr>
              <a:t>C:\Users\tkami\AppData\Local\Programs\Python\Python311\python.exe</a:t>
            </a:r>
            <a:r>
              <a:rPr lang="en-US" altLang="ja-JP" sz="2000" dirty="0"/>
              <a:t> </a:t>
            </a:r>
            <a:r>
              <a:rPr lang="en-US" altLang="ja-JP" sz="2000" dirty="0">
                <a:hlinkClick r:id="rId6"/>
              </a:rPr>
              <a:t>C:\Users\tkami\AppData\Local\Microsoft\WindowsApps\python.exe</a:t>
            </a:r>
            <a:r>
              <a:rPr lang="en-US" altLang="ja-JP" sz="2000" dirty="0"/>
              <a:t> </a:t>
            </a:r>
          </a:p>
          <a:p>
            <a:pPr lvl="0">
              <a:defRPr/>
            </a:pPr>
            <a:r>
              <a:rPr lang="en-US" altLang="ja-JP" sz="2000" dirty="0"/>
              <a:t>Installed packages: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0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D2DA-4547-425C-B929-6A38F1FF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DF38959-D9A2-59D6-0C63-2BBD0937C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F89B8BF9-0128-5D50-E7ED-521A1E76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おまけ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2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任意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デバッグ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9F2657-CD1B-4DFC-8273-3AC3481BD8AC}"/>
              </a:ext>
            </a:extLst>
          </p:cNvPr>
          <p:cNvSpPr txBox="1"/>
          <p:nvPr/>
        </p:nvSpPr>
        <p:spPr>
          <a:xfrm>
            <a:off x="1524000" y="556063"/>
            <a:ext cx="8824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VisualStudioCode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で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Python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環境構築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–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Qiita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https://qiita.com/ryt-t5/items/4f15c5b069ad3e6910e8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461478-19A7-46BB-8EB7-83ACA2CE7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0" t="9536" r="37081" b="33673"/>
          <a:stretch/>
        </p:blipFill>
        <p:spPr>
          <a:xfrm>
            <a:off x="1524000" y="1079284"/>
            <a:ext cx="4267200" cy="57787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95BB27-1937-405D-BD00-4AF56F855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8" t="14712" r="41710" b="14023"/>
          <a:stretch/>
        </p:blipFill>
        <p:spPr>
          <a:xfrm>
            <a:off x="5867400" y="646332"/>
            <a:ext cx="3176752" cy="60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A313FD4-3F9D-4328-B2CC-5C76D674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0" r="-126" b="80835"/>
          <a:stretch/>
        </p:blipFill>
        <p:spPr>
          <a:xfrm>
            <a:off x="5121876" y="1213752"/>
            <a:ext cx="4948013" cy="13143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C0B3FC-C5DA-4949-AA0F-53965058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29" b="63738"/>
          <a:stretch/>
        </p:blipFill>
        <p:spPr>
          <a:xfrm>
            <a:off x="1615813" y="848168"/>
            <a:ext cx="2736647" cy="24868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136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便利な拡張機能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Bin (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バイナリエディタ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B87A58-9206-4CF1-B68E-C2701ED908A7}"/>
              </a:ext>
            </a:extLst>
          </p:cNvPr>
          <p:cNvSpPr/>
          <p:nvPr/>
        </p:nvSpPr>
        <p:spPr>
          <a:xfrm>
            <a:off x="3113519" y="2774686"/>
            <a:ext cx="1189387" cy="2329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5C45CE-1235-45A7-B6DA-E34B32800206}"/>
              </a:ext>
            </a:extLst>
          </p:cNvPr>
          <p:cNvSpPr txBox="1"/>
          <p:nvPr/>
        </p:nvSpPr>
        <p:spPr>
          <a:xfrm>
            <a:off x="2010542" y="3073082"/>
            <a:ext cx="195438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Click ‘Install’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AF38EBE-4CF7-4E3F-8995-708D2BB25AB5}"/>
              </a:ext>
            </a:extLst>
          </p:cNvPr>
          <p:cNvSpPr/>
          <p:nvPr/>
        </p:nvSpPr>
        <p:spPr>
          <a:xfrm>
            <a:off x="1600952" y="2419855"/>
            <a:ext cx="324699" cy="3318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333217-80C0-4894-82FA-89C728510B4D}"/>
              </a:ext>
            </a:extLst>
          </p:cNvPr>
          <p:cNvSpPr txBox="1"/>
          <p:nvPr/>
        </p:nvSpPr>
        <p:spPr>
          <a:xfrm>
            <a:off x="1574177" y="1644503"/>
            <a:ext cx="273664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Click the bottom 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on the left pane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DC94113-3646-4D8C-9848-023BF4A69D1E}"/>
              </a:ext>
            </a:extLst>
          </p:cNvPr>
          <p:cNvSpPr txBox="1"/>
          <p:nvPr/>
        </p:nvSpPr>
        <p:spPr>
          <a:xfrm>
            <a:off x="4609033" y="745876"/>
            <a:ext cx="424186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Read a binary file and click ‘HEX’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869482-9C75-4995-9838-EE9D5EE84171}"/>
              </a:ext>
            </a:extLst>
          </p:cNvPr>
          <p:cNvSpPr/>
          <p:nvPr/>
        </p:nvSpPr>
        <p:spPr>
          <a:xfrm>
            <a:off x="9488677" y="1401251"/>
            <a:ext cx="376109" cy="2329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0221A5C-46AE-47E7-88B9-0015CAB478DB}"/>
              </a:ext>
            </a:extLst>
          </p:cNvPr>
          <p:cNvCxnSpPr/>
          <p:nvPr/>
        </p:nvCxnSpPr>
        <p:spPr>
          <a:xfrm>
            <a:off x="8770830" y="1102407"/>
            <a:ext cx="717846" cy="2385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0DEAEB70-8447-4F56-906B-B0E2FB381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4" b="45171"/>
          <a:stretch/>
        </p:blipFill>
        <p:spPr>
          <a:xfrm>
            <a:off x="4609033" y="2836500"/>
            <a:ext cx="5579473" cy="37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C08A247A-F0AC-47A3-B45D-22D7CDEC2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3" b="48071"/>
          <a:stretch/>
        </p:blipFill>
        <p:spPr>
          <a:xfrm>
            <a:off x="4714014" y="1473201"/>
            <a:ext cx="5833598" cy="40994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任意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ファイルの文字コードの自動判別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D727CD-F1B0-4571-912B-77E129136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608"/>
          <a:stretch/>
        </p:blipFill>
        <p:spPr>
          <a:xfrm>
            <a:off x="1621146" y="1082167"/>
            <a:ext cx="2950855" cy="562627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0A06B3-8B5B-4FD4-8A1B-CD38C91ACC29}"/>
              </a:ext>
            </a:extLst>
          </p:cNvPr>
          <p:cNvSpPr/>
          <p:nvPr/>
        </p:nvSpPr>
        <p:spPr>
          <a:xfrm>
            <a:off x="2029156" y="3283398"/>
            <a:ext cx="244124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3E0C0B0-C37F-4D87-9B6B-FE460FEA53C5}"/>
              </a:ext>
            </a:extLst>
          </p:cNvPr>
          <p:cNvSpPr/>
          <p:nvPr/>
        </p:nvSpPr>
        <p:spPr>
          <a:xfrm>
            <a:off x="1621146" y="6133598"/>
            <a:ext cx="408011" cy="406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92C708-6E9A-4270-B890-70645C0CA6C1}"/>
              </a:ext>
            </a:extLst>
          </p:cNvPr>
          <p:cNvSpPr txBox="1"/>
          <p:nvPr/>
        </p:nvSpPr>
        <p:spPr>
          <a:xfrm>
            <a:off x="1965657" y="5605397"/>
            <a:ext cx="282962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Click left-bottom icon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E23883-DFE2-4A14-A03C-D9F480898017}"/>
              </a:ext>
            </a:extLst>
          </p:cNvPr>
          <p:cNvSpPr txBox="1"/>
          <p:nvPr/>
        </p:nvSpPr>
        <p:spPr>
          <a:xfrm>
            <a:off x="1889457" y="3751197"/>
            <a:ext cx="257974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Choose ‘Configure’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BBE0C0-72F0-4BDF-A873-563A48CE14E7}"/>
              </a:ext>
            </a:extLst>
          </p:cNvPr>
          <p:cNvSpPr txBox="1"/>
          <p:nvPr/>
        </p:nvSpPr>
        <p:spPr>
          <a:xfrm>
            <a:off x="4871651" y="681735"/>
            <a:ext cx="44037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Input ‘Encoding’ in the Top Textbox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and ENTER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AEE572E-213F-4F1B-8FE9-E1004BC33527}"/>
              </a:ext>
            </a:extLst>
          </p:cNvPr>
          <p:cNvSpPr/>
          <p:nvPr/>
        </p:nvSpPr>
        <p:spPr>
          <a:xfrm>
            <a:off x="4943960" y="1994311"/>
            <a:ext cx="5533177" cy="2837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38907E1-CE77-4C5B-8C61-5D844412053E}"/>
              </a:ext>
            </a:extLst>
          </p:cNvPr>
          <p:cNvSpPr/>
          <p:nvPr/>
        </p:nvSpPr>
        <p:spPr>
          <a:xfrm>
            <a:off x="6330950" y="2668959"/>
            <a:ext cx="4000500" cy="6552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FC50CF-3392-40EB-B980-68E3977A1C3C}"/>
              </a:ext>
            </a:extLst>
          </p:cNvPr>
          <p:cNvSpPr txBox="1"/>
          <p:nvPr/>
        </p:nvSpPr>
        <p:spPr>
          <a:xfrm>
            <a:off x="4754944" y="4909778"/>
            <a:ext cx="5913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Default installation: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python.pythonpath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C:\Users\[User Name]\anaconda3\python.exe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python.condapath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C:\Users\[User Name]\anaconda3\Scripts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python.defaultInterpreterPath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C:\Users\[User Name]\anaconda3\python.exe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your own environment  [ENV]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python.pythonpath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C:\Users\[User Name]\anaconda3\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envs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\[ENV]\python.exe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python.condapath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     C:\Users\[User Name]\anaconda3\Scripts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python.defaultInterpreterPath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C:\Users\[User Name]\anaconda3\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envs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\[ENV]\python.exe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39B742-DB5F-4B04-9C17-B34131CCF553}"/>
              </a:ext>
            </a:extLst>
          </p:cNvPr>
          <p:cNvSpPr txBox="1"/>
          <p:nvPr/>
        </p:nvSpPr>
        <p:spPr>
          <a:xfrm>
            <a:off x="5496786" y="3143190"/>
            <a:ext cx="431278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4. Check here for auto guess encoding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35E9B3D-22DF-4F77-9BD0-3911D31BEFE3}"/>
              </a:ext>
            </a:extLst>
          </p:cNvPr>
          <p:cNvSpPr/>
          <p:nvPr/>
        </p:nvSpPr>
        <p:spPr>
          <a:xfrm>
            <a:off x="6302044" y="3861706"/>
            <a:ext cx="2480006" cy="10561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EC639C-A6E9-4DC5-86DF-46655B1E78F7}"/>
              </a:ext>
            </a:extLst>
          </p:cNvPr>
          <p:cNvSpPr txBox="1"/>
          <p:nvPr/>
        </p:nvSpPr>
        <p:spPr>
          <a:xfrm>
            <a:off x="6797962" y="4917874"/>
            <a:ext cx="34163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5. Change these if you want to change 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default encoding / end-of-line (</a:t>
            </a:r>
            <a:r>
              <a:rPr kumimoji="1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Eol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 code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9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C1143-89E1-B934-9DE0-64CD47BDA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>
            <a:extLst>
              <a:ext uri="{FF2B5EF4-FFF2-40B4-BE49-F238E27FC236}">
                <a16:creationId xmlns:a16="http://schemas.microsoft.com/office/drawing/2014/main" id="{7EF9DF3A-98C2-5E4F-584C-71AD42D5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64703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使用する環境</a:t>
            </a:r>
          </a:p>
        </p:txBody>
      </p:sp>
      <p:sp>
        <p:nvSpPr>
          <p:cNvPr id="420867" name="Rectangle 1027">
            <a:extLst>
              <a:ext uri="{FF2B5EF4-FFF2-40B4-BE49-F238E27FC236}">
                <a16:creationId xmlns:a16="http://schemas.microsoft.com/office/drawing/2014/main" id="{F9FDB728-9F9C-6412-628E-8F457CB8B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384" y="836712"/>
            <a:ext cx="11377264" cy="568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sz="2400" kern="100" dirty="0">
                <a:cs typeface="Cascadia Code" panose="020B0609020000020004" pitchFamily="49" charset="0"/>
              </a:rPr>
              <a:t>エディタ</a:t>
            </a:r>
            <a:r>
              <a:rPr lang="en-US" altLang="ja-JP" sz="2400" kern="100" dirty="0">
                <a:cs typeface="Cascadia Code" panose="020B0609020000020004" pitchFamily="49" charset="0"/>
              </a:rPr>
              <a:t>:</a:t>
            </a:r>
            <a:r>
              <a:rPr lang="ja-JP" altLang="en-US" sz="2400" kern="100" dirty="0">
                <a:cs typeface="Cascadia Code" panose="020B0609020000020004" pitchFamily="49" charset="0"/>
              </a:rPr>
              <a:t> </a:t>
            </a:r>
            <a:r>
              <a:rPr lang="en-US" altLang="ja-JP" sz="2400" b="1" kern="100" dirty="0">
                <a:cs typeface="Cascadia Code" panose="020B0609020000020004" pitchFamily="49" charset="0"/>
              </a:rPr>
              <a:t>Visual Studio Code 1.103.2 + python, CSV</a:t>
            </a:r>
            <a:r>
              <a:rPr lang="ja-JP" altLang="en-US" sz="2400" b="1" kern="100" dirty="0">
                <a:cs typeface="Cascadia Code" panose="020B0609020000020004" pitchFamily="49" charset="0"/>
              </a:rPr>
              <a:t>拡張機能</a:t>
            </a:r>
            <a:endParaRPr lang="en-US" altLang="ja-JP" sz="2400" b="1" kern="100" dirty="0"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b="1" kern="100" dirty="0"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kern="100" dirty="0">
                <a:cs typeface="Cascadia Code" panose="020B0609020000020004" pitchFamily="49" charset="0"/>
              </a:rPr>
              <a:t>実行方法</a:t>
            </a:r>
            <a:r>
              <a:rPr lang="en-US" altLang="ja-JP" sz="2400" kern="100" dirty="0">
                <a:cs typeface="Cascadia Code" panose="020B0609020000020004" pitchFamily="49" charset="0"/>
              </a:rPr>
              <a:t>:</a:t>
            </a:r>
            <a:r>
              <a:rPr lang="ja-JP" altLang="en-US" sz="2400" kern="100" dirty="0">
                <a:cs typeface="Cascadia Code" panose="020B0609020000020004" pitchFamily="49" charset="0"/>
              </a:rPr>
              <a:t> </a:t>
            </a:r>
            <a:endParaRPr lang="en-US" altLang="ja-JP" sz="2400" kern="100" dirty="0"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kern="100" dirty="0">
                <a:cs typeface="Cascadia Code" panose="020B0609020000020004" pitchFamily="49" charset="0"/>
              </a:rPr>
              <a:t>・ </a:t>
            </a:r>
            <a:r>
              <a:rPr lang="en-US" altLang="ja-JP" sz="2400" kern="100" dirty="0">
                <a:cs typeface="Cascadia Code" panose="020B0609020000020004" pitchFamily="49" charset="0"/>
              </a:rPr>
              <a:t>Windows</a:t>
            </a:r>
            <a:r>
              <a:rPr lang="ja-JP" altLang="en-US" sz="2400" kern="100" dirty="0">
                <a:cs typeface="Cascadia Code" panose="020B0609020000020004" pitchFamily="49" charset="0"/>
              </a:rPr>
              <a:t>のタスクバー </a:t>
            </a:r>
            <a:r>
              <a:rPr lang="en-US" altLang="ja-JP" sz="2400" kern="100" dirty="0">
                <a:cs typeface="Cascadia Code" panose="020B0609020000020004" pitchFamily="49" charset="0"/>
              </a:rPr>
              <a:t>“</a:t>
            </a:r>
            <a:r>
              <a:rPr lang="ja-JP" altLang="en-US" sz="2400" kern="100" dirty="0">
                <a:cs typeface="Cascadia Code" panose="020B0609020000020004" pitchFamily="49" charset="0"/>
              </a:rPr>
              <a:t>検索</a:t>
            </a:r>
            <a:r>
              <a:rPr lang="en-US" altLang="ja-JP" sz="2400" kern="100" dirty="0">
                <a:cs typeface="Cascadia Code" panose="020B0609020000020004" pitchFamily="49" charset="0"/>
              </a:rPr>
              <a:t>”</a:t>
            </a:r>
            <a:r>
              <a:rPr lang="ja-JP" altLang="en-US" sz="2400" kern="100" dirty="0">
                <a:cs typeface="Cascadia Code" panose="020B0609020000020004" pitchFamily="49" charset="0"/>
              </a:rPr>
              <a:t>ボックスに </a:t>
            </a:r>
            <a:r>
              <a:rPr lang="en-US" altLang="ja-JP" sz="2400" kern="100" dirty="0">
                <a:cs typeface="Cascadia Code" panose="020B0609020000020004" pitchFamily="49" charset="0"/>
              </a:rPr>
              <a:t>“code”</a:t>
            </a:r>
            <a:r>
              <a:rPr lang="ja-JP" altLang="en-US" sz="2400" kern="100" dirty="0">
                <a:cs typeface="Cascadia Code" panose="020B0609020000020004" pitchFamily="49" charset="0"/>
              </a:rPr>
              <a:t> と入力して実行</a:t>
            </a:r>
            <a:endParaRPr lang="en-US" altLang="ja-JP" sz="2400" kern="100" dirty="0"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kern="100" dirty="0">
                <a:cs typeface="Cascadia Code" panose="020B0609020000020004" pitchFamily="49" charset="0"/>
              </a:rPr>
              <a:t>・ </a:t>
            </a:r>
            <a:r>
              <a:rPr lang="en-US" altLang="ja-JP" sz="2400" kern="100" dirty="0">
                <a:cs typeface="Cascadia Code" panose="020B0609020000020004" pitchFamily="49" charset="0"/>
              </a:rPr>
              <a:t>macOS,</a:t>
            </a:r>
            <a:r>
              <a:rPr lang="ja-JP" altLang="en-US" sz="2400" kern="100" dirty="0">
                <a:cs typeface="Cascadia Code" panose="020B0609020000020004" pitchFamily="49" charset="0"/>
              </a:rPr>
              <a:t> </a:t>
            </a:r>
            <a:r>
              <a:rPr lang="en-US" altLang="ja-JP" sz="2400" kern="100" dirty="0">
                <a:cs typeface="Cascadia Code" panose="020B0609020000020004" pitchFamily="49" charset="0"/>
              </a:rPr>
              <a:t>Linux,</a:t>
            </a:r>
            <a:r>
              <a:rPr lang="ja-JP" altLang="en-US" sz="2400" kern="100" dirty="0">
                <a:cs typeface="Cascadia Code" panose="020B0609020000020004" pitchFamily="49" charset="0"/>
              </a:rPr>
              <a:t> </a:t>
            </a:r>
            <a:r>
              <a:rPr lang="en-US" altLang="ja-JP" sz="2400" kern="100" dirty="0">
                <a:cs typeface="Cascadia Code" panose="020B0609020000020004" pitchFamily="49" charset="0"/>
              </a:rPr>
              <a:t>WSL</a:t>
            </a:r>
            <a:r>
              <a:rPr lang="ja-JP" altLang="en-US" sz="2400" kern="100" dirty="0">
                <a:cs typeface="Cascadia Code" panose="020B0609020000020004" pitchFamily="49" charset="0"/>
              </a:rPr>
              <a:t>など</a:t>
            </a:r>
            <a:br>
              <a:rPr lang="en-US" altLang="ja-JP" sz="2400" kern="100" dirty="0">
                <a:cs typeface="Cascadia Code" panose="020B0609020000020004" pitchFamily="49" charset="0"/>
              </a:rPr>
            </a:br>
            <a:r>
              <a:rPr lang="ja-JP" altLang="en-US" sz="2400" kern="100" dirty="0">
                <a:cs typeface="Cascadia Code" panose="020B0609020000020004" pitchFamily="49" charset="0"/>
              </a:rPr>
              <a:t>　コンソール／ターミナルアプリから </a:t>
            </a:r>
            <a:r>
              <a:rPr lang="en-US" altLang="ja-JP" sz="2400" kern="100" dirty="0">
                <a:cs typeface="Cascadia Code" panose="020B0609020000020004" pitchFamily="49" charset="0"/>
              </a:rPr>
              <a:t>code</a:t>
            </a:r>
            <a:r>
              <a:rPr lang="ja-JP" altLang="en-US" sz="2400" kern="100" dirty="0">
                <a:cs typeface="Cascadia Code" panose="020B0609020000020004" pitchFamily="49" charset="0"/>
              </a:rPr>
              <a:t>と入力して実行</a:t>
            </a:r>
            <a:endParaRPr lang="en-US" altLang="ja-JP" sz="2400" kern="100" dirty="0"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kern="100" dirty="0">
                <a:cs typeface="Cascadia Code" panose="020B0609020000020004" pitchFamily="49" charset="0"/>
              </a:rPr>
              <a:t> </a:t>
            </a:r>
            <a:br>
              <a:rPr lang="en-US" altLang="ja-JP" sz="2400" kern="100" dirty="0">
                <a:cs typeface="Cascadia Code" panose="020B0609020000020004" pitchFamily="49" charset="0"/>
              </a:rPr>
            </a:br>
            <a:endParaRPr lang="en-US" altLang="ja-JP" sz="2400" kern="100" dirty="0"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816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2B41-654E-06E5-26C2-1D88CBE8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C26073D-4E84-9C8E-7580-9B7A7B1A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D4BA0D35-83AB-8295-929D-A6E41EEA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80728"/>
            <a:ext cx="104777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環境構築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lvl="0" algn="l">
              <a:defRPr/>
            </a:pP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Visual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Code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Studio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、拡張機能をインストール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algn="l">
              <a:defRPr/>
            </a:pPr>
            <a:r>
              <a:rPr lang="ja-JP" altLang="en-US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　・ 日本語拡張パック</a:t>
            </a:r>
            <a:endParaRPr lang="en-US" altLang="ja-JP" sz="3600" b="1" kern="100" dirty="0"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python</a:t>
            </a:r>
            <a:r>
              <a:rPr lang="ja-JP" altLang="en-US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拡張機能</a:t>
            </a:r>
            <a:endParaRPr lang="en-US" altLang="ja-JP" sz="3600" b="1" kern="100" dirty="0">
              <a:latin typeface="Times New Roman"/>
              <a:ea typeface="ＭＳ Ｐゴシック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　・ </a:t>
            </a:r>
            <a:r>
              <a:rPr kumimoji="1" lang="en-US" altLang="ja-JP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CSV</a:t>
            </a:r>
            <a:r>
              <a:rPr kumimoji="1" lang="ja-JP" altLang="en-US" sz="3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Cascadia Code" panose="020B0609020000020004" pitchFamily="49" charset="0"/>
              </a:rPr>
              <a:t>拡張機能</a:t>
            </a:r>
            <a:b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</a:br>
            <a: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  </a:t>
            </a:r>
            <a:r>
              <a:rPr lang="ja-JP" altLang="en-US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 </a:t>
            </a:r>
            <a: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(</a:t>
            </a:r>
            <a:r>
              <a:rPr lang="ja-JP" altLang="en-US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・ 文法チェック機能 </a:t>
            </a:r>
            <a: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(</a:t>
            </a:r>
            <a:r>
              <a:rPr lang="en-US" altLang="ja-JP" sz="3600" b="1" kern="100" dirty="0" err="1">
                <a:latin typeface="Times New Roman"/>
                <a:ea typeface="ＭＳ Ｐゴシック"/>
                <a:cs typeface="Cascadia Code" panose="020B0609020000020004" pitchFamily="49" charset="0"/>
              </a:rPr>
              <a:t>pylint</a:t>
            </a:r>
            <a:r>
              <a:rPr lang="en-US" altLang="ja-JP" sz="3600" b="1" kern="100" dirty="0">
                <a:latin typeface="Times New Roman"/>
                <a:ea typeface="ＭＳ Ｐゴシック"/>
                <a:cs typeface="Cascadia Code" panose="020B0609020000020004" pitchFamily="49" charset="0"/>
              </a:rPr>
              <a:t>))</a:t>
            </a:r>
            <a:endParaRPr kumimoji="1" lang="en-US" altLang="ja-JP" sz="3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3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61026-81C0-FB71-080F-5C416BC0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A2A3BDF-EBA4-0CE1-8CA3-0A1C0B1E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01" b="45800"/>
          <a:stretch>
            <a:fillRect/>
          </a:stretch>
        </p:blipFill>
        <p:spPr>
          <a:xfrm>
            <a:off x="119336" y="1006639"/>
            <a:ext cx="6934826" cy="30243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0CC09C-9749-F2AC-0E24-1C66F28E38A0}"/>
              </a:ext>
            </a:extLst>
          </p:cNvPr>
          <p:cNvSpPr txBox="1"/>
          <p:nvPr/>
        </p:nvSpPr>
        <p:spPr>
          <a:xfrm>
            <a:off x="1524000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Code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Studio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の入手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B07BBA-4994-4B20-BD89-1F9FAFEF3945}"/>
              </a:ext>
            </a:extLst>
          </p:cNvPr>
          <p:cNvSpPr txBox="1"/>
          <p:nvPr/>
        </p:nvSpPr>
        <p:spPr>
          <a:xfrm>
            <a:off x="263352" y="624218"/>
            <a:ext cx="888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VSCode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web: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https://code.visualstudio.com/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1306A5D-895F-A0A5-28DB-C3D9940B442B}"/>
              </a:ext>
            </a:extLst>
          </p:cNvPr>
          <p:cNvSpPr/>
          <p:nvPr/>
        </p:nvSpPr>
        <p:spPr>
          <a:xfrm>
            <a:off x="5927169" y="1129625"/>
            <a:ext cx="8275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F15542-9950-4020-53F1-F85DA925590D}"/>
              </a:ext>
            </a:extLst>
          </p:cNvPr>
          <p:cNvSpPr/>
          <p:nvPr/>
        </p:nvSpPr>
        <p:spPr>
          <a:xfrm>
            <a:off x="2351584" y="3225130"/>
            <a:ext cx="2376264" cy="513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A1E351-4DD0-AD49-C61A-BA31A1376E10}"/>
              </a:ext>
            </a:extLst>
          </p:cNvPr>
          <p:cNvSpPr txBox="1"/>
          <p:nvPr/>
        </p:nvSpPr>
        <p:spPr>
          <a:xfrm>
            <a:off x="1127448" y="4038163"/>
            <a:ext cx="397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クリックすると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ダウンロードが始まります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6BD8864-D690-BDAC-093D-FE7D1A49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83" t="27951" r="12267" b="24801"/>
          <a:stretch>
            <a:fillRect/>
          </a:stretch>
        </p:blipFill>
        <p:spPr>
          <a:xfrm>
            <a:off x="5303912" y="3481804"/>
            <a:ext cx="5364088" cy="3240360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EED8736B-9761-8C90-9AFA-C3171A31EEA8}"/>
              </a:ext>
            </a:extLst>
          </p:cNvPr>
          <p:cNvSpPr/>
          <p:nvPr/>
        </p:nvSpPr>
        <p:spPr>
          <a:xfrm>
            <a:off x="6095999" y="1490989"/>
            <a:ext cx="605001" cy="2145807"/>
          </a:xfrm>
          <a:prstGeom prst="down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BFB7A02-9680-F61E-F30F-4C80A7C4A05E}"/>
              </a:ext>
            </a:extLst>
          </p:cNvPr>
          <p:cNvSpPr/>
          <p:nvPr/>
        </p:nvSpPr>
        <p:spPr>
          <a:xfrm>
            <a:off x="5451896" y="3515370"/>
            <a:ext cx="5216104" cy="3206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02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61026-81C0-FB71-080F-5C416BC0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0CC09C-9749-F2AC-0E24-1C66F28E38A0}"/>
              </a:ext>
            </a:extLst>
          </p:cNvPr>
          <p:cNvSpPr txBox="1"/>
          <p:nvPr/>
        </p:nvSpPr>
        <p:spPr>
          <a:xfrm>
            <a:off x="1524000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VSCode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BC6099-968C-A7F9-7798-C318878FC75D}"/>
              </a:ext>
            </a:extLst>
          </p:cNvPr>
          <p:cNvSpPr txBox="1"/>
          <p:nvPr/>
        </p:nvSpPr>
        <p:spPr>
          <a:xfrm>
            <a:off x="191344" y="646334"/>
            <a:ext cx="8952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インストーラ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(VSCodeUserSetup-x64-1.107.1.exe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など） を実行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AC6F18-DF12-C0DC-E06C-DF40C158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3126385" cy="24258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04DBD75-2DAF-9761-7F29-8B89BE95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208063"/>
            <a:ext cx="3081359" cy="255577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15C878B-D59C-051F-F3C6-2470C8B9C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34" y="1205508"/>
            <a:ext cx="3081359" cy="255577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E929C82-A798-2E46-66BE-9D2F1A72B9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659" b="37573"/>
          <a:stretch/>
        </p:blipFill>
        <p:spPr>
          <a:xfrm>
            <a:off x="109717" y="3720085"/>
            <a:ext cx="4690139" cy="294927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D057104-FCC1-2531-92D5-9122B7FB5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3855661"/>
            <a:ext cx="3587083" cy="29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 Code Studio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の起動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906D-7ADC-45ED-A1E4-DA0C204E6853}"/>
              </a:ext>
            </a:extLst>
          </p:cNvPr>
          <p:cNvSpPr txBox="1"/>
          <p:nvPr/>
        </p:nvSpPr>
        <p:spPr>
          <a:xfrm>
            <a:off x="551385" y="646333"/>
            <a:ext cx="11377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800" dirty="0"/>
              <a:t>HP:</a:t>
            </a:r>
            <a:r>
              <a:rPr lang="ja-JP" altLang="en-US" sz="1800" dirty="0"/>
              <a:t> </a:t>
            </a:r>
            <a:r>
              <a:rPr kumimoji="0" lang="it-IT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https://code.visualstudio.com/</a:t>
            </a: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457200"/>
            <a:r>
              <a:rPr lang="ja-JP" altLang="en-US" sz="1800" kern="100" dirty="0">
                <a:cs typeface="Cascadia Code" panose="020B0609020000020004" pitchFamily="49" charset="0"/>
              </a:rPr>
              <a:t>実行方法</a:t>
            </a:r>
            <a:r>
              <a:rPr lang="en-US" altLang="ja-JP" sz="1800" kern="100" dirty="0">
                <a:cs typeface="Cascadia Code" panose="020B0609020000020004" pitchFamily="49" charset="0"/>
              </a:rPr>
              <a:t>:</a:t>
            </a:r>
            <a:r>
              <a:rPr lang="ja-JP" altLang="en-US" sz="1800" kern="100" dirty="0">
                <a:cs typeface="Cascadia Code" panose="020B0609020000020004" pitchFamily="49" charset="0"/>
              </a:rPr>
              <a:t> </a:t>
            </a:r>
            <a:r>
              <a:rPr lang="en-US" altLang="ja-JP" sz="1800" kern="100" dirty="0">
                <a:cs typeface="Cascadia Code" panose="020B0609020000020004" pitchFamily="49" charset="0"/>
              </a:rPr>
              <a:t>Windows</a:t>
            </a:r>
            <a:r>
              <a:rPr lang="ja-JP" altLang="en-US" sz="1800" kern="100" dirty="0">
                <a:cs typeface="Cascadia Code" panose="020B0609020000020004" pitchFamily="49" charset="0"/>
              </a:rPr>
              <a:t>のタスクバー </a:t>
            </a:r>
            <a:r>
              <a:rPr lang="en-US" altLang="ja-JP" sz="1800" kern="100" dirty="0">
                <a:cs typeface="Cascadia Code" panose="020B0609020000020004" pitchFamily="49" charset="0"/>
              </a:rPr>
              <a:t>“</a:t>
            </a:r>
            <a:r>
              <a:rPr lang="ja-JP" altLang="en-US" sz="1800" kern="100" dirty="0">
                <a:cs typeface="Cascadia Code" panose="020B0609020000020004" pitchFamily="49" charset="0"/>
              </a:rPr>
              <a:t>検索</a:t>
            </a:r>
            <a:r>
              <a:rPr lang="en-US" altLang="ja-JP" sz="1800" kern="100" dirty="0">
                <a:cs typeface="Cascadia Code" panose="020B0609020000020004" pitchFamily="49" charset="0"/>
              </a:rPr>
              <a:t>”</a:t>
            </a:r>
            <a:r>
              <a:rPr lang="ja-JP" altLang="en-US" sz="1800" kern="100" dirty="0">
                <a:cs typeface="Cascadia Code" panose="020B0609020000020004" pitchFamily="49" charset="0"/>
              </a:rPr>
              <a:t>ボックスに </a:t>
            </a:r>
            <a:r>
              <a:rPr lang="en-US" altLang="ja-JP" sz="1800" kern="100" dirty="0">
                <a:cs typeface="Cascadia Code" panose="020B0609020000020004" pitchFamily="49" charset="0"/>
              </a:rPr>
              <a:t>“code”</a:t>
            </a:r>
            <a:r>
              <a:rPr lang="ja-JP" altLang="en-US" sz="1800" kern="100" dirty="0">
                <a:cs typeface="Cascadia Code" panose="020B0609020000020004" pitchFamily="49" charset="0"/>
              </a:rPr>
              <a:t> と入力して実行</a:t>
            </a:r>
            <a:br>
              <a:rPr lang="en-US" altLang="ja-JP" sz="1800" kern="100" dirty="0">
                <a:cs typeface="Cascadia Code" panose="020B0609020000020004" pitchFamily="49" charset="0"/>
              </a:rPr>
            </a:br>
            <a:endParaRPr lang="en-US" altLang="ja-JP" sz="1800" kern="100" dirty="0">
              <a:cs typeface="Cascadia Code" panose="020B0609020000020004" pitchFamily="49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altLang="ja-JP" sz="18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A957A8-F18B-2848-5D2E-86407E3C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1412776"/>
            <a:ext cx="1075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4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1E51554-E1F7-9136-4912-0DE1B416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13" t="41600"/>
          <a:stretch/>
        </p:blipFill>
        <p:spPr>
          <a:xfrm>
            <a:off x="4842352" y="1771265"/>
            <a:ext cx="6818983" cy="400506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E3D3092-53F2-9878-CDE5-4C1B08F6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4" r="67907" b="33516"/>
          <a:stretch/>
        </p:blipFill>
        <p:spPr>
          <a:xfrm>
            <a:off x="191344" y="764704"/>
            <a:ext cx="4218960" cy="55437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524001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拡張機能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日本語拡張パック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D6B41-F7DD-4CDD-BB50-66E5B07CE29B}"/>
              </a:ext>
            </a:extLst>
          </p:cNvPr>
          <p:cNvSpPr/>
          <p:nvPr/>
        </p:nvSpPr>
        <p:spPr>
          <a:xfrm>
            <a:off x="842588" y="1551271"/>
            <a:ext cx="1370840" cy="48076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0A288F-575A-44AC-B578-89AF106469A8}"/>
              </a:ext>
            </a:extLst>
          </p:cNvPr>
          <p:cNvSpPr txBox="1"/>
          <p:nvPr/>
        </p:nvSpPr>
        <p:spPr>
          <a:xfrm>
            <a:off x="2276797" y="2993080"/>
            <a:ext cx="32624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インストールをクリック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5E10FA-4FFC-487E-A254-19DC747E29E9}"/>
              </a:ext>
            </a:extLst>
          </p:cNvPr>
          <p:cNvSpPr/>
          <p:nvPr/>
        </p:nvSpPr>
        <p:spPr>
          <a:xfrm>
            <a:off x="89824" y="3419854"/>
            <a:ext cx="596633" cy="5851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9547DA-0C08-4240-B583-C6FC84C2F430}"/>
              </a:ext>
            </a:extLst>
          </p:cNvPr>
          <p:cNvSpPr txBox="1"/>
          <p:nvPr/>
        </p:nvSpPr>
        <p:spPr>
          <a:xfrm>
            <a:off x="842587" y="3419854"/>
            <a:ext cx="249299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拡張機能アイコン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をクリック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24E5F4-0AE9-4C36-B8B7-57E33E341208}"/>
              </a:ext>
            </a:extLst>
          </p:cNvPr>
          <p:cNvSpPr txBox="1"/>
          <p:nvPr/>
        </p:nvSpPr>
        <p:spPr>
          <a:xfrm>
            <a:off x="842587" y="898318"/>
            <a:ext cx="2334293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‘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japanese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’</a:t>
            </a:r>
            <a:r>
              <a:rPr lang="ja-JP" altLang="en-US" sz="2000" b="1" dirty="0">
                <a:solidFill>
                  <a:srgbClr val="FF0000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を検索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645A4E9-9D00-06D2-5277-084DFF37CFFD}"/>
              </a:ext>
            </a:extLst>
          </p:cNvPr>
          <p:cNvSpPr/>
          <p:nvPr/>
        </p:nvSpPr>
        <p:spPr>
          <a:xfrm>
            <a:off x="842587" y="2132857"/>
            <a:ext cx="3309197" cy="86022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571F0F-9DF5-40B3-D2B8-2A2025E53BE2}"/>
              </a:ext>
            </a:extLst>
          </p:cNvPr>
          <p:cNvSpPr txBox="1"/>
          <p:nvPr/>
        </p:nvSpPr>
        <p:spPr>
          <a:xfrm>
            <a:off x="8468473" y="5341926"/>
            <a:ext cx="249299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再起動をクリック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767E02-A3A8-BE0C-8738-EFE0B06B2958}"/>
              </a:ext>
            </a:extLst>
          </p:cNvPr>
          <p:cNvSpPr/>
          <p:nvPr/>
        </p:nvSpPr>
        <p:spPr>
          <a:xfrm>
            <a:off x="9610124" y="5022693"/>
            <a:ext cx="1958484" cy="31923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6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0515-44E2-15F9-7628-7295D3377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87BF3D-0E88-FC7C-BB54-43DFC09ADF2D}"/>
              </a:ext>
            </a:extLst>
          </p:cNvPr>
          <p:cNvSpPr txBox="1"/>
          <p:nvPr/>
        </p:nvSpPr>
        <p:spPr>
          <a:xfrm>
            <a:off x="1524001" y="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Visual Code Studio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49026A-5C5D-1B2C-7619-667521081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764704"/>
            <a:ext cx="1075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4967"/>
      </p:ext>
    </p:extLst>
  </p:cSld>
  <p:clrMapOvr>
    <a:masterClrMapping/>
  </p:clrMapOvr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1256</Words>
  <Application>Microsoft Office PowerPoint</Application>
  <PresentationFormat>ワイド画面</PresentationFormat>
  <Paragraphs>143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24</vt:i4>
      </vt:variant>
    </vt:vector>
  </HeadingPairs>
  <TitlesOfParts>
    <vt:vector size="39" baseType="lpstr">
      <vt:lpstr>ＨＧ丸ゴシックB</vt:lpstr>
      <vt:lpstr>ＭＳ Ｐゴシック</vt:lpstr>
      <vt:lpstr>Meiryo</vt:lpstr>
      <vt:lpstr>游ゴシック</vt:lpstr>
      <vt:lpstr>Arial</vt:lpstr>
      <vt:lpstr>Calibri</vt:lpstr>
      <vt:lpstr>Calibri Light</vt:lpstr>
      <vt:lpstr>Cascadia Code</vt:lpstr>
      <vt:lpstr>Times New Roman</vt:lpstr>
      <vt:lpstr>Verdana</vt:lpstr>
      <vt:lpstr>Wingdings</vt:lpstr>
      <vt:lpstr>1_標準デザイン</vt:lpstr>
      <vt:lpstr>Office 2013 - 2022 テーマ</vt:lpstr>
      <vt:lpstr>2_Office テーマ</vt:lpstr>
      <vt:lpstr>1_Office テーマ</vt:lpstr>
      <vt:lpstr>PowerPoint プレゼンテーション</vt:lpstr>
      <vt:lpstr>テキストエディタ</vt:lpstr>
      <vt:lpstr>使用する環境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利夫 神谷</cp:lastModifiedBy>
  <cp:revision>950</cp:revision>
  <cp:lastPrinted>2018-06-11T02:02:32Z</cp:lastPrinted>
  <dcterms:created xsi:type="dcterms:W3CDTF">2007-04-10T12:04:37Z</dcterms:created>
  <dcterms:modified xsi:type="dcterms:W3CDTF">2026-02-22T05:23:25Z</dcterms:modified>
</cp:coreProperties>
</file>