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289" r:id="rId1"/>
    <p:sldMasterId id="2147484349" r:id="rId2"/>
    <p:sldMasterId id="2147484368" r:id="rId3"/>
    <p:sldMasterId id="2147484392" r:id="rId4"/>
  </p:sldMasterIdLst>
  <p:notesMasterIdLst>
    <p:notesMasterId r:id="rId19"/>
  </p:notesMasterIdLst>
  <p:handoutMasterIdLst>
    <p:handoutMasterId r:id="rId20"/>
  </p:handoutMasterIdLst>
  <p:sldIdLst>
    <p:sldId id="4994" r:id="rId5"/>
    <p:sldId id="3975" r:id="rId6"/>
    <p:sldId id="5022" r:id="rId7"/>
    <p:sldId id="3834" r:id="rId8"/>
    <p:sldId id="5044" r:id="rId9"/>
    <p:sldId id="5049" r:id="rId10"/>
    <p:sldId id="5050" r:id="rId11"/>
    <p:sldId id="5071" r:id="rId12"/>
    <p:sldId id="5072" r:id="rId13"/>
    <p:sldId id="3966" r:id="rId14"/>
    <p:sldId id="257" r:id="rId15"/>
    <p:sldId id="4933" r:id="rId16"/>
    <p:sldId id="5073" r:id="rId17"/>
    <p:sldId id="5074" r:id="rId18"/>
  </p:sldIdLst>
  <p:sldSz cx="12192000" cy="6858000"/>
  <p:notesSz cx="6807200" cy="9939338"/>
  <p:defaultTextStyle>
    <a:defPPr>
      <a:defRPr lang="ja-JP"/>
    </a:defPPr>
    <a:lvl1pPr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9900"/>
    <a:srgbClr val="00CCFF"/>
    <a:srgbClr val="6666FF"/>
    <a:srgbClr val="FF00FF"/>
    <a:srgbClr val="666633"/>
    <a:srgbClr val="99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646" autoAdjust="0"/>
  </p:normalViewPr>
  <p:slideViewPr>
    <p:cSldViewPr>
      <p:cViewPr varScale="1">
        <p:scale>
          <a:sx n="106" d="100"/>
          <a:sy n="106" d="100"/>
        </p:scale>
        <p:origin x="922" y="29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0" d="100"/>
          <a:sy n="80" d="100"/>
        </p:scale>
        <p:origin x="2803" y="4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63" name="Rectangle 3"/>
          <p:cNvSpPr>
            <a:spLocks noGrp="1" noChangeArrowheads="1"/>
          </p:cNvSpPr>
          <p:nvPr>
            <p:ph type="dt" sz="quarter" idx="1"/>
          </p:nvPr>
        </p:nvSpPr>
        <p:spPr bwMode="auto">
          <a:xfrm>
            <a:off x="3857414"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0964" name="Rectangle 4"/>
          <p:cNvSpPr>
            <a:spLocks noGrp="1" noChangeArrowheads="1"/>
          </p:cNvSpPr>
          <p:nvPr>
            <p:ph type="ftr" sz="quarter" idx="2"/>
          </p:nvPr>
        </p:nvSpPr>
        <p:spPr bwMode="auto">
          <a:xfrm>
            <a:off x="0"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0965" name="Rectangle 5"/>
          <p:cNvSpPr>
            <a:spLocks noGrp="1" noChangeArrowheads="1"/>
          </p:cNvSpPr>
          <p:nvPr>
            <p:ph type="sldNum" sz="quarter" idx="3"/>
          </p:nvPr>
        </p:nvSpPr>
        <p:spPr bwMode="auto">
          <a:xfrm>
            <a:off x="3857414"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41051D-4073-4201-8AD2-A1380876006E}" type="slidenum">
              <a:rPr lang="en-US" altLang="ja-JP"/>
              <a:pPr/>
              <a:t>‹#›</a:t>
            </a:fld>
            <a:endParaRPr lang="en-US" altLang="ja-JP"/>
          </a:p>
        </p:txBody>
      </p:sp>
    </p:spTree>
    <p:extLst>
      <p:ext uri="{BB962C8B-B14F-4D97-AF65-F5344CB8AC3E}">
        <p14:creationId xmlns:p14="http://schemas.microsoft.com/office/powerpoint/2010/main" val="2248287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12291" name="Rectangle 3"/>
          <p:cNvSpPr>
            <a:spLocks noGrp="1" noChangeArrowheads="1"/>
          </p:cNvSpPr>
          <p:nvPr>
            <p:ph type="dt" idx="1"/>
          </p:nvPr>
        </p:nvSpPr>
        <p:spPr bwMode="auto">
          <a:xfrm>
            <a:off x="3857414" y="1"/>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320516" name="Rectangle 4"/>
          <p:cNvSpPr>
            <a:spLocks noGrp="1" noRot="1" noChangeAspect="1" noChangeArrowheads="1" noTextEdit="1"/>
          </p:cNvSpPr>
          <p:nvPr>
            <p:ph type="sldImg" idx="2"/>
          </p:nvPr>
        </p:nvSpPr>
        <p:spPr bwMode="auto">
          <a:xfrm>
            <a:off x="93663" y="746125"/>
            <a:ext cx="6621462"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07627" y="4721186"/>
            <a:ext cx="4991947"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294" name="Rectangle 6"/>
          <p:cNvSpPr>
            <a:spLocks noGrp="1" noChangeArrowheads="1"/>
          </p:cNvSpPr>
          <p:nvPr>
            <p:ph type="ftr" sz="quarter" idx="4"/>
          </p:nvPr>
        </p:nvSpPr>
        <p:spPr bwMode="auto">
          <a:xfrm>
            <a:off x="0"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12295" name="Rectangle 7"/>
          <p:cNvSpPr>
            <a:spLocks noGrp="1" noChangeArrowheads="1"/>
          </p:cNvSpPr>
          <p:nvPr>
            <p:ph type="sldNum" sz="quarter" idx="5"/>
          </p:nvPr>
        </p:nvSpPr>
        <p:spPr bwMode="auto">
          <a:xfrm>
            <a:off x="3857414" y="9442372"/>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385B0B-976C-4725-9325-232CE663A884}" type="slidenum">
              <a:rPr lang="en-US" altLang="ja-JP"/>
              <a:pPr/>
              <a:t>‹#›</a:t>
            </a:fld>
            <a:endParaRPr lang="en-US" altLang="ja-JP"/>
          </a:p>
        </p:txBody>
      </p:sp>
    </p:spTree>
    <p:extLst>
      <p:ext uri="{BB962C8B-B14F-4D97-AF65-F5344CB8AC3E}">
        <p14:creationId xmlns:p14="http://schemas.microsoft.com/office/powerpoint/2010/main" val="549970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E7C2E-9607-D84A-C333-2A23FDFDF0D8}"/>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6D86CD39-EC4A-27CF-4D98-74A7083FFEC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D0A4B01A-32D8-9BE7-F037-183123B4BD42}"/>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0AEA6B74-F375-3D91-CCEF-DF57460808AC}"/>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5987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B071-9B57-90CF-F0B0-E61A8362AB7A}"/>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47B80E59-4697-A3A0-35C1-249FB43130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7C44A8F3-3FAE-B4DE-96B1-021CD674A041}"/>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7455DA69-E6F1-13C2-7BB3-B7AC3D180E7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96193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81064-3B46-F1BB-D810-6C4F5481825C}"/>
            </a:ext>
          </a:extLst>
        </p:cNvPr>
        <p:cNvGrpSpPr/>
        <p:nvPr/>
      </p:nvGrpSpPr>
      <p:grpSpPr>
        <a:xfrm>
          <a:off x="0" y="0"/>
          <a:ext cx="0" cy="0"/>
          <a:chOff x="0" y="0"/>
          <a:chExt cx="0" cy="0"/>
        </a:xfrm>
      </p:grpSpPr>
      <p:sp>
        <p:nvSpPr>
          <p:cNvPr id="65538" name="Rectangle 7">
            <a:extLst>
              <a:ext uri="{FF2B5EF4-FFF2-40B4-BE49-F238E27FC236}">
                <a16:creationId xmlns:a16="http://schemas.microsoft.com/office/drawing/2014/main" id="{C53A26C0-773F-8160-134A-A9D5B4DF4B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E769D2-9CBE-4645-88D3-F8ECEFDAAFD1}"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9" name="Rectangle 2">
            <a:extLst>
              <a:ext uri="{FF2B5EF4-FFF2-40B4-BE49-F238E27FC236}">
                <a16:creationId xmlns:a16="http://schemas.microsoft.com/office/drawing/2014/main" id="{A3F2C5E8-7C43-3AE0-F040-0CC08251CA1E}"/>
              </a:ext>
            </a:extLst>
          </p:cNvPr>
          <p:cNvSpPr>
            <a:spLocks noGrp="1" noRot="1" noChangeAspect="1" noChangeArrowheads="1" noTextEdit="1"/>
          </p:cNvSpPr>
          <p:nvPr>
            <p:ph type="sldImg"/>
          </p:nvPr>
        </p:nvSpPr>
        <p:spPr>
          <a:xfrm>
            <a:off x="-220663" y="811213"/>
            <a:ext cx="7199313" cy="4049712"/>
          </a:xfrm>
          <a:solidFill>
            <a:srgbClr val="FFFFFF"/>
          </a:solidFill>
          <a:ln/>
        </p:spPr>
      </p:sp>
      <p:sp>
        <p:nvSpPr>
          <p:cNvPr id="65540" name="Rectangle 3">
            <a:extLst>
              <a:ext uri="{FF2B5EF4-FFF2-40B4-BE49-F238E27FC236}">
                <a16:creationId xmlns:a16="http://schemas.microsoft.com/office/drawing/2014/main" id="{FF699637-FF86-D8AD-8812-2117C9ED76D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57686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67370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249826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241690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7"/>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70"/>
            <a:ext cx="103632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99059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77703" y="1162627"/>
            <a:ext cx="10959008" cy="5256585"/>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4" name="直線コネクタ 3"/>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D7F55430-4B9E-5F68-6DBD-8888F781BE23}"/>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502112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33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228011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テキスト ボックス 3"/>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a:extLst>
              <a:ext uri="{FF2B5EF4-FFF2-40B4-BE49-F238E27FC236}">
                <a16:creationId xmlns:a16="http://schemas.microsoft.com/office/drawing/2014/main" id="{971E2C00-6005-4AB3-957F-73AB61047FFF}"/>
              </a:ext>
            </a:extLst>
          </p:cNvPr>
          <p:cNvSpPr txBox="1"/>
          <p:nvPr userDrawn="1"/>
        </p:nvSpPr>
        <p:spPr>
          <a:xfrm>
            <a:off x="3572091" y="6548141"/>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D2MatE Internal Use Only</a:t>
            </a:r>
            <a:endParaRPr lang="ja-JP" altLang="en-US" sz="1050" dirty="0">
              <a:solidFill>
                <a:srgbClr val="FF0000"/>
              </a:solidFill>
            </a:endParaRPr>
          </a:p>
        </p:txBody>
      </p:sp>
      <p:pic>
        <p:nvPicPr>
          <p:cNvPr id="7" name="図 6">
            <a:extLst>
              <a:ext uri="{FF2B5EF4-FFF2-40B4-BE49-F238E27FC236}">
                <a16:creationId xmlns:a16="http://schemas.microsoft.com/office/drawing/2014/main" id="{EE095A0B-3DFB-4D0F-9C97-5D4AD9D65834}"/>
              </a:ext>
            </a:extLst>
          </p:cNvPr>
          <p:cNvPicPr>
            <a:picLocks noChangeAspect="1"/>
          </p:cNvPicPr>
          <p:nvPr userDrawn="1"/>
        </p:nvPicPr>
        <p:blipFill>
          <a:blip r:embed="rId2"/>
          <a:stretch>
            <a:fillRect/>
          </a:stretch>
        </p:blipFill>
        <p:spPr>
          <a:xfrm>
            <a:off x="9391269" y="1"/>
            <a:ext cx="2800731" cy="566338"/>
          </a:xfrm>
          <a:prstGeom prst="rect">
            <a:avLst/>
          </a:prstGeom>
        </p:spPr>
      </p:pic>
    </p:spTree>
    <p:extLst>
      <p:ext uri="{BB962C8B-B14F-4D97-AF65-F5344CB8AC3E}">
        <p14:creationId xmlns:p14="http://schemas.microsoft.com/office/powerpoint/2010/main" val="7175594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18757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175536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07732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3094703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3232320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997646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069471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90160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836089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234523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792450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4065986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30EAE-FF84-4C07-8573-4BED38EFD5B7}" type="datetimeFigureOut">
              <a:rPr kumimoji="1" lang="ja-JP" altLang="en-US" smtClean="0"/>
              <a:t>2026/2/25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791526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FFD452-D6C8-4457-A19E-BCF2A28B953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4941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1671800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E8D5A7-90A5-43E6-BC84-F2A5DAED557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40942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122855-7AB7-4449-A8D9-C0157CACEAE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20940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BA155AB-EE5D-4017-BD2F-761123675B1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50462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2835C93-6F7B-4FFF-A0D0-0249924A8BF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554093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7790678-006A-49DA-B114-4E72D9E1EFB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98001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6BB8063-A1F4-4332-9D28-38051B08A8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37907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C2B2A1-F09E-4708-B99D-A56FC476FA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22552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A07E3D1-6DFB-4869-9E2F-A54C9297DC6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32213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A545FA-44DC-4929-B83A-12C3235F082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84994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9D5394-D96E-45CD-AB8A-6F0716746D7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71236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212679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370234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171235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230076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242214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714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3440526295"/>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1" y="116632"/>
            <a:ext cx="10753195" cy="720080"/>
          </a:xfrm>
          <a:prstGeom prst="rect">
            <a:avLst/>
          </a:prstGeom>
        </p:spPr>
        <p:txBody>
          <a:bodyPr vert="horz" lIns="91440" tIns="45720" rIns="91440" bIns="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23392" y="1268762"/>
            <a:ext cx="10959008" cy="525658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5" name="図 4">
            <a:extLst>
              <a:ext uri="{FF2B5EF4-FFF2-40B4-BE49-F238E27FC236}">
                <a16:creationId xmlns:a16="http://schemas.microsoft.com/office/drawing/2014/main" id="{51601F79-2ECC-4C53-AD2B-67ECF01D8F50}"/>
              </a:ext>
            </a:extLst>
          </p:cNvPr>
          <p:cNvPicPr>
            <a:picLocks noChangeAspect="1"/>
          </p:cNvPicPr>
          <p:nvPr userDrawn="1"/>
        </p:nvPicPr>
        <p:blipFill>
          <a:blip r:embed="rId8"/>
          <a:stretch>
            <a:fillRect/>
          </a:stretch>
        </p:blipFill>
        <p:spPr>
          <a:xfrm>
            <a:off x="9391269" y="1"/>
            <a:ext cx="2800731" cy="566338"/>
          </a:xfrm>
          <a:prstGeom prst="rect">
            <a:avLst/>
          </a:prstGeom>
        </p:spPr>
      </p:pic>
    </p:spTree>
    <p:extLst>
      <p:ext uri="{BB962C8B-B14F-4D97-AF65-F5344CB8AC3E}">
        <p14:creationId xmlns:p14="http://schemas.microsoft.com/office/powerpoint/2010/main" val="2179450892"/>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30EAE-FF84-4C07-8573-4BED38EFD5B7}" type="datetimeFigureOut">
              <a:rPr kumimoji="1" lang="ja-JP" altLang="en-US" smtClean="0"/>
              <a:t>2026/2/25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9414C-67FF-4134-8564-0B5C78321B2B}" type="slidenum">
              <a:rPr kumimoji="1" lang="ja-JP" altLang="en-US" smtClean="0"/>
              <a:t>‹#›</a:t>
            </a:fld>
            <a:endParaRPr kumimoji="1" lang="ja-JP" altLang="en-US"/>
          </a:p>
        </p:txBody>
      </p:sp>
    </p:spTree>
    <p:extLst>
      <p:ext uri="{BB962C8B-B14F-4D97-AF65-F5344CB8AC3E}">
        <p14:creationId xmlns:p14="http://schemas.microsoft.com/office/powerpoint/2010/main" val="192466199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BE128B-FAF9-49F9-B534-D0362DE59A7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3850393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ython.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naconda.com/" TargetMode="External"/><Relationship Id="rId2" Type="http://schemas.openxmlformats.org/officeDocument/2006/relationships/hyperlink" Target="https://www.python.or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python.org/?hl=ja" TargetMode="External"/><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A6F7-740D-716E-19F8-ED3D13CA3327}"/>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530A2124-DAF7-9063-2DD8-12433704F63E}"/>
              </a:ext>
            </a:extLst>
          </p:cNvPr>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 name="Rectangle 1027">
            <a:extLst>
              <a:ext uri="{FF2B5EF4-FFF2-40B4-BE49-F238E27FC236}">
                <a16:creationId xmlns:a16="http://schemas.microsoft.com/office/drawing/2014/main" id="{8BCDED9F-A81C-897F-9D20-AB410212DC5E}"/>
              </a:ext>
            </a:extLst>
          </p:cNvPr>
          <p:cNvSpPr txBox="1">
            <a:spLocks noChangeArrowheads="1"/>
          </p:cNvSpPr>
          <p:nvPr/>
        </p:nvSpPr>
        <p:spPr bwMode="auto">
          <a:xfrm>
            <a:off x="983432" y="2132856"/>
            <a:ext cx="10477772"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marR="0" lvl="0" indent="0" defTabSz="914400" rtl="0" eaLnBrk="0" fontAlgn="base" latinLnBrk="0" hangingPunct="0">
              <a:lnSpc>
                <a:spcPct val="100000"/>
              </a:lnSpc>
              <a:spcBef>
                <a:spcPct val="20000"/>
              </a:spcBef>
              <a:spcAft>
                <a:spcPct val="0"/>
              </a:spcAft>
              <a:buClrTx/>
              <a:buSzTx/>
              <a:buFontTx/>
              <a:buNone/>
              <a:tabLst/>
              <a:defRPr/>
            </a:pPr>
            <a:r>
              <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Python</a:t>
            </a:r>
            <a:r>
              <a:rPr kumimoji="1" lang="ja-JP" altLang="en-US"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チュートリアル</a:t>
            </a:r>
            <a:endPar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endParaRPr>
          </a:p>
          <a:p>
            <a:pPr marL="0" marR="0" lvl="0" indent="0" defTabSz="914400" rtl="0" eaLnBrk="0" fontAlgn="base" latinLnBrk="0" hangingPunct="0">
              <a:lnSpc>
                <a:spcPct val="100000"/>
              </a:lnSpc>
              <a:spcBef>
                <a:spcPct val="20000"/>
              </a:spcBef>
              <a:spcAft>
                <a:spcPct val="0"/>
              </a:spcAft>
              <a:buClrTx/>
              <a:buSzTx/>
              <a:buFontTx/>
              <a:buNone/>
              <a:tabLst/>
              <a:defRPr/>
            </a:pPr>
            <a:endParaRPr lang="en-US" altLang="ja-JP" sz="3600" b="1" kern="100" dirty="0">
              <a:latin typeface="Times New Roman"/>
              <a:ea typeface="ＭＳ Ｐゴシック"/>
              <a:cs typeface="Cascadia Code" panose="020B0609020000020004" pitchFamily="49" charset="0"/>
            </a:endParaRPr>
          </a:p>
          <a:p>
            <a:pPr marL="0" marR="0" lvl="0" indent="0" defTabSz="914400" rtl="0" eaLnBrk="0" fontAlgn="base" latinLnBrk="0" hangingPunct="0">
              <a:lnSpc>
                <a:spcPct val="100000"/>
              </a:lnSpc>
              <a:spcBef>
                <a:spcPct val="20000"/>
              </a:spcBef>
              <a:spcAft>
                <a:spcPct val="0"/>
              </a:spcAft>
              <a:buClrTx/>
              <a:buSzTx/>
              <a:buFontTx/>
              <a:buNone/>
              <a:tabLst/>
              <a:defRPr/>
            </a:pPr>
            <a:r>
              <a:rPr kumimoji="1" lang="ja-JP" altLang="en-US"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環境構築</a:t>
            </a:r>
            <a:r>
              <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a:t>
            </a:r>
            <a:r>
              <a:rPr kumimoji="1" lang="ja-JP" altLang="en-US"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 </a:t>
            </a:r>
            <a:r>
              <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Python</a:t>
            </a:r>
            <a:r>
              <a:rPr kumimoji="1" lang="ja-JP" altLang="en-US"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rPr>
              <a:t>とライブラリ</a:t>
            </a:r>
            <a:endPar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endParaRPr>
          </a:p>
          <a:p>
            <a:pPr lvl="0">
              <a:defRPr/>
            </a:pPr>
            <a:endParaRPr kumimoji="1" lang="en-US" altLang="ja-JP" sz="3600" b="1" i="0" u="none" strike="noStrike" kern="100" cap="none" spc="0" normalizeH="0" baseline="0" noProof="0" dirty="0">
              <a:ln>
                <a:noFill/>
              </a:ln>
              <a:effectLst/>
              <a:uLnTx/>
              <a:uFillTx/>
              <a:latin typeface="Times New Roman"/>
              <a:ea typeface="ＭＳ Ｐゴシック"/>
              <a:cs typeface="Cascadia Code" panose="020B0609020000020004" pitchFamily="49" charset="0"/>
            </a:endParaRPr>
          </a:p>
        </p:txBody>
      </p:sp>
    </p:spTree>
    <p:extLst>
      <p:ext uri="{BB962C8B-B14F-4D97-AF65-F5344CB8AC3E}">
        <p14:creationId xmlns:p14="http://schemas.microsoft.com/office/powerpoint/2010/main" val="393993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1524000" y="1"/>
            <a:ext cx="9144000" cy="980727"/>
          </a:xfrm>
        </p:spPr>
        <p:txBody>
          <a:bodyPr/>
          <a:lstStyle/>
          <a:p>
            <a:pPr eaLnBrk="1" hangingPunct="1"/>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実行環境の種類</a:t>
            </a:r>
          </a:p>
        </p:txBody>
      </p:sp>
      <p:sp>
        <p:nvSpPr>
          <p:cNvPr id="420867" name="Rectangle 1027"/>
          <p:cNvSpPr>
            <a:spLocks noGrp="1" noChangeArrowheads="1"/>
          </p:cNvSpPr>
          <p:nvPr>
            <p:ph type="body" idx="1"/>
          </p:nvPr>
        </p:nvSpPr>
        <p:spPr>
          <a:xfrm>
            <a:off x="478160" y="764704"/>
            <a:ext cx="11713840" cy="5904656"/>
          </a:xfrm>
        </p:spPr>
        <p:txBody>
          <a:bodyPr/>
          <a:lstStyle/>
          <a:p>
            <a:r>
              <a:rPr lang="ja-JP" altLang="en-US" sz="2400" b="1" kern="100" dirty="0">
                <a:solidFill>
                  <a:srgbClr val="0000FF"/>
                </a:solidFill>
                <a:cs typeface="Cascadia Code" panose="020B0609020000020004" pitchFamily="49" charset="0"/>
              </a:rPr>
              <a:t>コマンドライン </a:t>
            </a:r>
            <a:r>
              <a:rPr lang="en-US" altLang="ja-JP" sz="2400" b="1" kern="100" dirty="0">
                <a:solidFill>
                  <a:srgbClr val="0000FF"/>
                </a:solidFill>
                <a:cs typeface="Cascadia Code" panose="020B0609020000020004" pitchFamily="49" charset="0"/>
              </a:rPr>
              <a:t>(Command Line Interface: CLI)</a:t>
            </a:r>
            <a:br>
              <a:rPr lang="en-US" altLang="ja-JP" sz="2400" b="1" kern="100" dirty="0">
                <a:cs typeface="Cascadia Code" panose="020B0609020000020004" pitchFamily="49" charset="0"/>
              </a:rPr>
            </a:br>
            <a:r>
              <a:rPr lang="ja-JP" altLang="en-US" sz="2000" b="1" kern="100" dirty="0">
                <a:cs typeface="Cascadia Code" panose="020B0609020000020004" pitchFamily="49" charset="0"/>
              </a:rPr>
              <a:t>・ </a:t>
            </a:r>
            <a:r>
              <a:rPr lang="en-US" altLang="ja-JP" sz="2000" kern="100" dirty="0">
                <a:cs typeface="Cascadia Code" panose="020B0609020000020004" pitchFamily="49" charset="0"/>
              </a:rPr>
              <a:t>Windows</a:t>
            </a:r>
            <a:r>
              <a:rPr lang="ja-JP" altLang="en-US" sz="2000" kern="100" dirty="0">
                <a:cs typeface="Cascadia Code" panose="020B0609020000020004" pitchFamily="49" charset="0"/>
              </a:rPr>
              <a:t>では </a:t>
            </a:r>
            <a:r>
              <a:rPr lang="en-US" altLang="ja-JP" sz="2000" kern="100" dirty="0">
                <a:solidFill>
                  <a:srgbClr val="FF0000"/>
                </a:solidFill>
                <a:cs typeface="Cascadia Code" panose="020B0609020000020004" pitchFamily="49" charset="0"/>
              </a:rPr>
              <a:t>cmd.exe</a:t>
            </a:r>
            <a:r>
              <a:rPr lang="ja-JP" altLang="en-US" sz="2000" kern="100" dirty="0">
                <a:cs typeface="Cascadia Code" panose="020B0609020000020004" pitchFamily="49" charset="0"/>
              </a:rPr>
              <a:t> を実行してコンソール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端末</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ウインドウを起動</a:t>
            </a:r>
            <a:br>
              <a:rPr lang="en-US" altLang="ja-JP" sz="2000" kern="100" dirty="0">
                <a:cs typeface="Cascadia Code" panose="020B0609020000020004" pitchFamily="49" charset="0"/>
              </a:rPr>
            </a:br>
            <a:r>
              <a:rPr lang="ja-JP" altLang="en-US" sz="2000" kern="100" dirty="0">
                <a:cs typeface="Cascadia Code" panose="020B0609020000020004" pitchFamily="49" charset="0"/>
              </a:rPr>
              <a:t>・ </a:t>
            </a:r>
            <a:r>
              <a:rPr lang="en-US" altLang="ja-JP" sz="2000" kern="100" dirty="0" err="1">
                <a:cs typeface="Cascadia Code" panose="020B0609020000020004" pitchFamily="49" charset="0"/>
              </a:rPr>
              <a:t>VSCode</a:t>
            </a:r>
            <a:r>
              <a:rPr lang="ja-JP" altLang="en-US" sz="2000" kern="100" dirty="0">
                <a:cs typeface="Cascadia Code" panose="020B0609020000020004" pitchFamily="49" charset="0"/>
              </a:rPr>
              <a:t>では </a:t>
            </a:r>
            <a:r>
              <a:rPr lang="ja-JP" altLang="en-US" sz="2000" kern="100" dirty="0">
                <a:solidFill>
                  <a:srgbClr val="FF0000"/>
                </a:solidFill>
                <a:cs typeface="Cascadia Code" panose="020B0609020000020004" pitchFamily="49" charset="0"/>
              </a:rPr>
              <a:t>ターミナル</a:t>
            </a:r>
            <a:r>
              <a:rPr lang="ja-JP" altLang="en-US" sz="2000" kern="100" dirty="0">
                <a:cs typeface="Cascadia Code" panose="020B0609020000020004" pitchFamily="49" charset="0"/>
              </a:rPr>
              <a:t> を使う</a:t>
            </a:r>
            <a:br>
              <a:rPr lang="en-US" altLang="ja-JP" sz="2000" kern="100" dirty="0">
                <a:cs typeface="Cascadia Code" panose="020B0609020000020004" pitchFamily="49" charset="0"/>
              </a:rPr>
            </a:br>
            <a:r>
              <a:rPr lang="en-US" altLang="ja-JP" sz="2000" b="1" kern="100" dirty="0">
                <a:solidFill>
                  <a:schemeClr val="accent1">
                    <a:lumMod val="50000"/>
                  </a:schemeClr>
                </a:solidFill>
                <a:cs typeface="Cascadia Code" panose="020B0609020000020004" pitchFamily="49" charset="0"/>
              </a:rPr>
              <a:t>&gt;</a:t>
            </a:r>
            <a:r>
              <a:rPr lang="en-US" altLang="ja-JP" sz="2000" kern="100" dirty="0">
                <a:cs typeface="Cascadia Code" panose="020B0609020000020004" pitchFamily="49" charset="0"/>
              </a:rPr>
              <a:t> </a:t>
            </a:r>
            <a:r>
              <a:rPr lang="en-US" altLang="ja-JP" sz="2000" b="1" kern="100" dirty="0">
                <a:solidFill>
                  <a:srgbClr val="0000FF"/>
                </a:solidFill>
                <a:cs typeface="Cascadia Code" panose="020B0609020000020004" pitchFamily="49" charset="0"/>
              </a:rPr>
              <a:t>python </a:t>
            </a:r>
            <a:r>
              <a:rPr lang="en-US" altLang="ja-JP" sz="2000" b="1" kern="100" dirty="0" err="1">
                <a:solidFill>
                  <a:srgbClr val="0000FF"/>
                </a:solidFill>
                <a:cs typeface="Cascadia Code" panose="020B0609020000020004" pitchFamily="49" charset="0"/>
              </a:rPr>
              <a:t>python</a:t>
            </a:r>
            <a:r>
              <a:rPr lang="ja-JP" altLang="en-US" sz="2000" b="1" kern="100" dirty="0">
                <a:solidFill>
                  <a:srgbClr val="0000FF"/>
                </a:solidFill>
                <a:cs typeface="Cascadia Code" panose="020B0609020000020004" pitchFamily="49" charset="0"/>
              </a:rPr>
              <a:t>スクリプト名　　　　　</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a:cs typeface="Cascadia Code" panose="020B0609020000020004" pitchFamily="49" charset="0"/>
              </a:rPr>
              <a:t>‘</a:t>
            </a:r>
            <a:r>
              <a:rPr lang="en-US" altLang="ja-JP" sz="2000" b="1" kern="100" dirty="0">
                <a:solidFill>
                  <a:schemeClr val="accent1">
                    <a:lumMod val="50000"/>
                  </a:schemeClr>
                </a:solidFill>
                <a:cs typeface="Cascadia Code" panose="020B0609020000020004" pitchFamily="49" charset="0"/>
              </a:rPr>
              <a:t>&gt;</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は</a:t>
            </a:r>
            <a:r>
              <a:rPr lang="en-US" altLang="ja-JP" sz="2000" kern="100" dirty="0">
                <a:cs typeface="Cascadia Code" panose="020B0609020000020004" pitchFamily="49" charset="0"/>
              </a:rPr>
              <a:t>cmd.exe</a:t>
            </a:r>
            <a:r>
              <a:rPr lang="ja-JP" altLang="en-US" sz="2000" kern="100" dirty="0">
                <a:cs typeface="Cascadia Code" panose="020B0609020000020004" pitchFamily="49" charset="0"/>
              </a:rPr>
              <a:t>のプロンプト</a:t>
            </a:r>
            <a:r>
              <a:rPr lang="en-US" altLang="ja-JP" sz="2000" kern="100" dirty="0">
                <a:cs typeface="Cascadia Code" panose="020B0609020000020004" pitchFamily="49" charset="0"/>
              </a:rPr>
              <a:t>)</a:t>
            </a:r>
            <a:br>
              <a:rPr lang="en-US" altLang="ja-JP" sz="2000" kern="100" dirty="0">
                <a:cs typeface="Cascadia Code" panose="020B0609020000020004" pitchFamily="49" charset="0"/>
              </a:rPr>
            </a:br>
            <a:r>
              <a:rPr lang="ja-JP" altLang="en-US" sz="2000" kern="100" dirty="0">
                <a:cs typeface="Cascadia Code" panose="020B0609020000020004" pitchFamily="49" charset="0"/>
              </a:rPr>
              <a:t>で実行する</a:t>
            </a:r>
            <a:br>
              <a:rPr lang="en-US" altLang="ja-JP" sz="2000" kern="100" dirty="0">
                <a:cs typeface="Cascadia Code" panose="020B0609020000020004" pitchFamily="49" charset="0"/>
              </a:rPr>
            </a:br>
            <a:endParaRPr lang="en-US" altLang="ja-JP" sz="2000" kern="100" dirty="0">
              <a:cs typeface="Cascadia Code" panose="020B0609020000020004" pitchFamily="49" charset="0"/>
            </a:endParaRPr>
          </a:p>
          <a:p>
            <a:r>
              <a:rPr lang="en-US" altLang="ja-JP" sz="2400" b="1" kern="100" dirty="0">
                <a:solidFill>
                  <a:srgbClr val="0000FF"/>
                </a:solidFill>
                <a:cs typeface="Cascadia Code" panose="020B0609020000020004" pitchFamily="49" charset="0"/>
              </a:rPr>
              <a:t>Python</a:t>
            </a:r>
            <a:r>
              <a:rPr lang="ja-JP" altLang="en-US" sz="2400" b="1" kern="100" dirty="0">
                <a:solidFill>
                  <a:srgbClr val="0000FF"/>
                </a:solidFill>
                <a:cs typeface="Cascadia Code" panose="020B0609020000020004" pitchFamily="49" charset="0"/>
              </a:rPr>
              <a:t>の対話モード</a:t>
            </a:r>
            <a:r>
              <a:rPr lang="en-US" altLang="ja-JP" sz="2400" b="1" kern="100" dirty="0">
                <a:solidFill>
                  <a:srgbClr val="0000FF"/>
                </a:solidFill>
                <a:cs typeface="Cascadia Code" panose="020B0609020000020004" pitchFamily="49" charset="0"/>
              </a:rPr>
              <a:t>:</a:t>
            </a:r>
            <a:r>
              <a:rPr lang="ja-JP" altLang="en-US" sz="1600" b="1" kern="100" dirty="0">
                <a:solidFill>
                  <a:srgbClr val="0000FF"/>
                </a:solidFill>
                <a:cs typeface="Cascadia Code" panose="020B0609020000020004" pitchFamily="49" charset="0"/>
              </a:rPr>
              <a:t> </a:t>
            </a:r>
            <a:r>
              <a:rPr lang="ja-JP" altLang="en-US" sz="2400" kern="100" dirty="0">
                <a:cs typeface="Cascadia Code" panose="020B0609020000020004" pitchFamily="49" charset="0"/>
              </a:rPr>
              <a:t>コマンドの入力・確認をしながらプログラムを作れる</a:t>
            </a:r>
            <a:br>
              <a:rPr lang="en-US" altLang="ja-JP" sz="2400" b="1" kern="100" dirty="0">
                <a:solidFill>
                  <a:srgbClr val="0000FF"/>
                </a:solidFill>
                <a:cs typeface="Cascadia Code" panose="020B0609020000020004" pitchFamily="49" charset="0"/>
              </a:rPr>
            </a:br>
            <a:r>
              <a:rPr lang="ja-JP" altLang="en-US" sz="2400" kern="100" dirty="0">
                <a:cs typeface="Cascadia Code" panose="020B0609020000020004" pitchFamily="49" charset="0"/>
              </a:rPr>
              <a:t>コマンドラインから</a:t>
            </a:r>
            <a:br>
              <a:rPr lang="en-US" altLang="ja-JP" sz="2400" b="1" kern="100" dirty="0">
                <a:cs typeface="Cascadia Code" panose="020B0609020000020004" pitchFamily="49" charset="0"/>
              </a:rPr>
            </a:br>
            <a:r>
              <a:rPr lang="en-US" altLang="ja-JP" sz="2400" b="1" kern="100" dirty="0">
                <a:cs typeface="Cascadia Code" panose="020B0609020000020004" pitchFamily="49" charset="0"/>
              </a:rPr>
              <a:t>   &gt; python</a:t>
            </a:r>
            <a:br>
              <a:rPr lang="en-US" altLang="ja-JP" sz="2400" b="1" kern="100" dirty="0">
                <a:cs typeface="Cascadia Code" panose="020B0609020000020004" pitchFamily="49" charset="0"/>
              </a:rPr>
            </a:br>
            <a:r>
              <a:rPr lang="en-US" altLang="ja-JP" sz="2400" b="1" kern="100" dirty="0">
                <a:solidFill>
                  <a:srgbClr val="FF0000"/>
                </a:solidFill>
                <a:cs typeface="Cascadia Code" panose="020B0609020000020004" pitchFamily="49" charset="0"/>
              </a:rPr>
              <a:t>   &gt; </a:t>
            </a:r>
            <a:r>
              <a:rPr lang="en-US" altLang="ja-JP" sz="2400" b="1" kern="100" dirty="0" err="1">
                <a:solidFill>
                  <a:srgbClr val="FF0000"/>
                </a:solidFill>
                <a:cs typeface="Cascadia Code" panose="020B0609020000020004" pitchFamily="49" charset="0"/>
              </a:rPr>
              <a:t>ipython</a:t>
            </a:r>
            <a:r>
              <a:rPr lang="en-US" altLang="ja-JP" sz="2400" b="1" kern="100" dirty="0">
                <a:solidFill>
                  <a:srgbClr val="FF0000"/>
                </a:solidFill>
                <a:cs typeface="Cascadia Code" panose="020B0609020000020004" pitchFamily="49" charset="0"/>
              </a:rPr>
              <a:t>		</a:t>
            </a: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a:t>
            </a:r>
            <a:r>
              <a:rPr lang="ja-JP" altLang="en-US" sz="2400" b="1" kern="100" dirty="0">
                <a:solidFill>
                  <a:srgbClr val="0000FF"/>
                </a:solidFill>
                <a:cs typeface="Cascadia Code" panose="020B0609020000020004" pitchFamily="49" charset="0"/>
              </a:rPr>
              <a:t> 履歴を保存するには、</a:t>
            </a:r>
            <a:r>
              <a:rPr lang="en-US" altLang="ja-JP" sz="2400" b="1" kern="100" dirty="0" err="1">
                <a:solidFill>
                  <a:srgbClr val="0000FF"/>
                </a:solidFill>
                <a:cs typeface="Cascadia Code" panose="020B0609020000020004" pitchFamily="49" charset="0"/>
              </a:rPr>
              <a:t>IPython</a:t>
            </a:r>
            <a:r>
              <a:rPr lang="ja-JP" altLang="en-US" sz="2400" b="1" kern="100" dirty="0">
                <a:solidFill>
                  <a:srgbClr val="0000FF"/>
                </a:solidFill>
                <a:cs typeface="Cascadia Code" panose="020B0609020000020004" pitchFamily="49" charset="0"/>
              </a:rPr>
              <a:t>を利用</a:t>
            </a:r>
            <a:br>
              <a:rPr lang="en-US" altLang="ja-JP" sz="2400" b="1" kern="100" dirty="0">
                <a:solidFill>
                  <a:srgbClr val="FF0000"/>
                </a:solidFill>
                <a:cs typeface="Cascadia Code" panose="020B0609020000020004" pitchFamily="49" charset="0"/>
              </a:rPr>
            </a:br>
            <a:r>
              <a:rPr lang="ja-JP" altLang="en-US" sz="2400" kern="100" dirty="0">
                <a:cs typeface="Cascadia Code" panose="020B0609020000020004" pitchFamily="49" charset="0"/>
              </a:rPr>
              <a:t>で対話モードに入る。抜けるときは </a:t>
            </a:r>
            <a:r>
              <a:rPr lang="en-US" altLang="ja-JP" sz="2400" kern="100" dirty="0">
                <a:cs typeface="Cascadia Code" panose="020B0609020000020004" pitchFamily="49" charset="0"/>
              </a:rPr>
              <a:t>exit()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[ENTER]</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(ver3.13</a:t>
            </a:r>
            <a:r>
              <a:rPr lang="ja-JP" altLang="en-US" sz="2400" kern="100" dirty="0">
                <a:cs typeface="Cascadia Code" panose="020B0609020000020004" pitchFamily="49" charset="0"/>
              </a:rPr>
              <a:t>以降は </a:t>
            </a:r>
            <a:r>
              <a:rPr lang="en-US" altLang="ja-JP" sz="2400" kern="100" dirty="0">
                <a:cs typeface="Cascadia Code" panose="020B0609020000020004" pitchFamily="49" charset="0"/>
              </a:rPr>
              <a:t>exit</a:t>
            </a:r>
            <a:r>
              <a:rPr lang="ja-JP" altLang="en-US" sz="2400" kern="100" dirty="0">
                <a:cs typeface="Cascadia Code" panose="020B0609020000020004" pitchFamily="49" charset="0"/>
              </a:rPr>
              <a:t> </a:t>
            </a:r>
            <a:r>
              <a:rPr lang="en-US" altLang="ja-JP" sz="2400" kern="100" dirty="0">
                <a:cs typeface="Cascadia Code" panose="020B0609020000020004" pitchFamily="49" charset="0"/>
              </a:rPr>
              <a:t>[ENTER]</a:t>
            </a:r>
            <a:r>
              <a:rPr lang="ja-JP" altLang="en-US" sz="2400" kern="100" dirty="0">
                <a:cs typeface="Cascadia Code" panose="020B0609020000020004" pitchFamily="49" charset="0"/>
              </a:rPr>
              <a:t>で</a:t>
            </a:r>
            <a:r>
              <a:rPr lang="en-US" altLang="ja-JP" sz="2400" kern="100" dirty="0">
                <a:cs typeface="Cascadia Code" panose="020B0609020000020004" pitchFamily="49" charset="0"/>
              </a:rPr>
              <a:t>OK)</a:t>
            </a:r>
            <a:br>
              <a:rPr lang="en-US" altLang="ja-JP" sz="2400" b="1" kern="100" dirty="0">
                <a:cs typeface="Cascadia Code" panose="020B0609020000020004" pitchFamily="49" charset="0"/>
              </a:rPr>
            </a:br>
            <a:endParaRPr lang="en-US" altLang="ja-JP" sz="2400" b="1" kern="100" dirty="0">
              <a:cs typeface="Cascadia Code" panose="020B0609020000020004" pitchFamily="49" charset="0"/>
            </a:endParaRPr>
          </a:p>
          <a:p>
            <a:r>
              <a:rPr lang="en-US" altLang="ja-JP" sz="2400" b="1" kern="100" dirty="0" err="1">
                <a:solidFill>
                  <a:srgbClr val="0000FF"/>
                </a:solidFill>
                <a:cs typeface="Cascadia Code" panose="020B0609020000020004" pitchFamily="49" charset="0"/>
              </a:rPr>
              <a:t>Jupyter</a:t>
            </a:r>
            <a:r>
              <a:rPr lang="ja-JP" altLang="en-US" sz="2400" b="1" kern="100" dirty="0">
                <a:solidFill>
                  <a:srgbClr val="0000FF"/>
                </a:solidFill>
                <a:cs typeface="Cascadia Code" panose="020B0609020000020004" pitchFamily="49" charset="0"/>
              </a:rPr>
              <a:t> </a:t>
            </a:r>
            <a:r>
              <a:rPr lang="en-US" altLang="ja-JP" sz="2400" b="1" kern="100" dirty="0">
                <a:solidFill>
                  <a:srgbClr val="0000FF"/>
                </a:solidFill>
                <a:cs typeface="Cascadia Code" panose="020B0609020000020004" pitchFamily="49" charset="0"/>
              </a:rPr>
              <a:t>notebook:</a:t>
            </a:r>
            <a:r>
              <a:rPr lang="ja-JP" altLang="en-US" sz="1600" b="1" kern="100" dirty="0">
                <a:solidFill>
                  <a:srgbClr val="0000FF"/>
                </a:solidFill>
                <a:cs typeface="Cascadia Code" panose="020B0609020000020004" pitchFamily="49" charset="0"/>
              </a:rPr>
              <a:t> </a:t>
            </a:r>
            <a:r>
              <a:rPr lang="ja-JP" altLang="en-US" sz="2400" kern="100" dirty="0">
                <a:cs typeface="Cascadia Code" panose="020B0609020000020004" pitchFamily="49" charset="0"/>
              </a:rPr>
              <a:t>コマンドの入力・確認をしながらプログラムを作れる</a:t>
            </a:r>
            <a:br>
              <a:rPr lang="en-US" altLang="ja-JP" sz="2400" b="1" kern="100" dirty="0">
                <a:solidFill>
                  <a:srgbClr val="0000FF"/>
                </a:solidFill>
                <a:cs typeface="Cascadia Code" panose="020B0609020000020004" pitchFamily="49" charset="0"/>
              </a:rPr>
            </a:br>
            <a:r>
              <a:rPr lang="en-US" altLang="ja-JP" sz="2400" kern="100" dirty="0">
                <a:cs typeface="Cascadia Code" panose="020B0609020000020004" pitchFamily="49" charset="0"/>
              </a:rPr>
              <a:t>Web</a:t>
            </a:r>
            <a:r>
              <a:rPr lang="ja-JP" altLang="en-US" sz="2400" kern="100" dirty="0">
                <a:cs typeface="Cascadia Code" panose="020B0609020000020004" pitchFamily="49" charset="0"/>
              </a:rPr>
              <a:t>アプリ </a:t>
            </a:r>
            <a:r>
              <a:rPr lang="en-US" altLang="ja-JP" sz="2400" kern="100" dirty="0">
                <a:cs typeface="Cascadia Code" panose="020B0609020000020004" pitchFamily="49" charset="0"/>
              </a:rPr>
              <a:t>(python</a:t>
            </a:r>
            <a:r>
              <a:rPr lang="ja-JP" altLang="en-US" sz="2400" kern="100" dirty="0">
                <a:cs typeface="Cascadia Code" panose="020B0609020000020004" pitchFamily="49" charset="0"/>
              </a:rPr>
              <a:t>附属</a:t>
            </a:r>
            <a:r>
              <a:rPr lang="en-US" altLang="ja-JP" sz="2400" kern="100" dirty="0">
                <a:cs typeface="Cascadia Code" panose="020B0609020000020004" pitchFamily="49" charset="0"/>
              </a:rPr>
              <a:t>)</a:t>
            </a:r>
            <a:r>
              <a:rPr lang="ja-JP" altLang="en-US" sz="2400" kern="100" dirty="0">
                <a:cs typeface="Cascadia Code" panose="020B0609020000020004" pitchFamily="49" charset="0"/>
              </a:rPr>
              <a:t>、</a:t>
            </a:r>
            <a:r>
              <a:rPr lang="en-US" altLang="ja-JP" sz="2400" kern="100" dirty="0">
                <a:cs typeface="Cascadia Code" panose="020B0609020000020004" pitchFamily="49" charset="0"/>
              </a:rPr>
              <a:t>Google</a:t>
            </a:r>
            <a:r>
              <a:rPr lang="ja-JP" altLang="en-US" sz="2400" kern="100" dirty="0">
                <a:cs typeface="Cascadia Code" panose="020B0609020000020004" pitchFamily="49" charset="0"/>
              </a:rPr>
              <a:t> </a:t>
            </a:r>
            <a:r>
              <a:rPr lang="en-US" altLang="ja-JP" sz="2400" kern="100" dirty="0" err="1">
                <a:cs typeface="Cascadia Code" panose="020B0609020000020004" pitchFamily="49" charset="0"/>
              </a:rPr>
              <a:t>Colaboratory</a:t>
            </a:r>
            <a:br>
              <a:rPr lang="en-US" altLang="ja-JP" sz="2400" kern="100" dirty="0">
                <a:cs typeface="Cascadia Code" panose="020B0609020000020004" pitchFamily="49" charset="0"/>
              </a:rPr>
            </a:br>
            <a:r>
              <a:rPr lang="en-US" altLang="ja-JP" sz="2400" b="1" kern="100" dirty="0" err="1">
                <a:solidFill>
                  <a:srgbClr val="FF0000"/>
                </a:solidFill>
                <a:cs typeface="Cascadia Code" panose="020B0609020000020004" pitchFamily="49" charset="0"/>
              </a:rPr>
              <a:t>VSCode</a:t>
            </a:r>
            <a:r>
              <a:rPr lang="ja-JP" altLang="en-US" sz="2400" b="1" kern="100" dirty="0">
                <a:solidFill>
                  <a:srgbClr val="FF0000"/>
                </a:solidFill>
                <a:cs typeface="Cascadia Code" panose="020B0609020000020004" pitchFamily="49" charset="0"/>
              </a:rPr>
              <a:t>の</a:t>
            </a:r>
            <a:r>
              <a:rPr lang="en-US" altLang="ja-JP" sz="2400" b="1" kern="100" dirty="0" err="1">
                <a:solidFill>
                  <a:srgbClr val="FF0000"/>
                </a:solidFill>
                <a:cs typeface="Cascadia Code" panose="020B0609020000020004" pitchFamily="49" charset="0"/>
              </a:rPr>
              <a:t>Jupyter</a:t>
            </a:r>
            <a:r>
              <a:rPr lang="ja-JP" altLang="en-US" sz="2400" b="1" kern="100" dirty="0">
                <a:solidFill>
                  <a:srgbClr val="FF0000"/>
                </a:solidFill>
                <a:cs typeface="Cascadia Code" panose="020B0609020000020004" pitchFamily="49" charset="0"/>
              </a:rPr>
              <a:t>拡張機能</a:t>
            </a:r>
            <a:br>
              <a:rPr lang="en-US" altLang="ja-JP" sz="2400" b="1" kern="100" dirty="0">
                <a:solidFill>
                  <a:srgbClr val="FF0000"/>
                </a:solidFill>
                <a:effectLst/>
                <a:cs typeface="Cascadia Code" panose="020B0609020000020004" pitchFamily="49" charset="0"/>
              </a:rPr>
            </a:br>
            <a:r>
              <a:rPr lang="ja-JP" altLang="en-US" sz="2000" kern="100" dirty="0">
                <a:effectLst/>
                <a:cs typeface="Cascadia Code" panose="020B0609020000020004" pitchFamily="49" charset="0"/>
              </a:rPr>
              <a:t>　　</a:t>
            </a:r>
            <a:r>
              <a:rPr lang="ja-JP" altLang="en-US" sz="2000" kern="100" dirty="0">
                <a:cs typeface="Cascadia Code" panose="020B0609020000020004" pitchFamily="49" charset="0"/>
              </a:rPr>
              <a:t>注意</a:t>
            </a:r>
            <a:r>
              <a:rPr lang="en-US" altLang="ja-JP" sz="2000" kern="100" dirty="0">
                <a:cs typeface="Cascadia Code" panose="020B0609020000020004" pitchFamily="49" charset="0"/>
              </a:rPr>
              <a:t>:</a:t>
            </a:r>
            <a:r>
              <a:rPr lang="ja-JP" altLang="en-US" sz="2000" kern="100" dirty="0">
                <a:cs typeface="Cascadia Code" panose="020B0609020000020004" pitchFamily="49" charset="0"/>
              </a:rPr>
              <a:t> </a:t>
            </a:r>
            <a:r>
              <a:rPr lang="en-US" altLang="ja-JP" sz="2000" kern="100" dirty="0" err="1">
                <a:cs typeface="Cascadia Code" panose="020B0609020000020004" pitchFamily="49" charset="0"/>
              </a:rPr>
              <a:t>VSCode</a:t>
            </a:r>
            <a:r>
              <a:rPr lang="ja-JP" altLang="en-US" sz="2000" kern="100" dirty="0">
                <a:cs typeface="Cascadia Code" panose="020B0609020000020004" pitchFamily="49" charset="0"/>
              </a:rPr>
              <a:t>に</a:t>
            </a:r>
            <a:r>
              <a:rPr lang="en-US" altLang="ja-JP" sz="2000" kern="100" dirty="0">
                <a:cs typeface="Cascadia Code" panose="020B0609020000020004" pitchFamily="49" charset="0"/>
              </a:rPr>
              <a:t>python</a:t>
            </a:r>
            <a:r>
              <a:rPr lang="ja-JP" altLang="en-US" sz="2000" kern="100" dirty="0">
                <a:cs typeface="Cascadia Code" panose="020B0609020000020004" pitchFamily="49" charset="0"/>
              </a:rPr>
              <a:t>拡張機能をインストールする必要がある</a:t>
            </a:r>
            <a:endParaRPr lang="en-US" altLang="ja-JP" sz="2000" kern="100" dirty="0">
              <a:cs typeface="Cascadia Code" panose="020B0609020000020004" pitchFamily="49" charset="0"/>
            </a:endParaRPr>
          </a:p>
          <a:p>
            <a:pPr marL="0" indent="0">
              <a:buNone/>
            </a:pPr>
            <a:endParaRPr lang="en-US" altLang="ja-JP" sz="2400" b="1" kern="100" dirty="0">
              <a:effectLst/>
              <a:cs typeface="Cascadia Code" panose="020B0609020000020004" pitchFamily="49" charset="0"/>
            </a:endParaRPr>
          </a:p>
          <a:p>
            <a:pPr marL="0" indent="0">
              <a:buNone/>
            </a:pPr>
            <a:endParaRPr lang="en-US" altLang="ja-JP" sz="2400" b="1" kern="100" dirty="0">
              <a:effectLst/>
              <a:cs typeface="Cascadia Code" panose="020B0609020000020004" pitchFamily="49" charset="0"/>
            </a:endParaRPr>
          </a:p>
        </p:txBody>
      </p:sp>
    </p:spTree>
    <p:extLst>
      <p:ext uri="{BB962C8B-B14F-4D97-AF65-F5344CB8AC3E}">
        <p14:creationId xmlns:p14="http://schemas.microsoft.com/office/powerpoint/2010/main" val="409225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AI 生成コンテンツは誤りを含む可能性があります。">
            <a:extLst>
              <a:ext uri="{FF2B5EF4-FFF2-40B4-BE49-F238E27FC236}">
                <a16:creationId xmlns:a16="http://schemas.microsoft.com/office/drawing/2014/main" id="{92C8B912-31D1-74FF-7D19-F9712ED06ED7}"/>
              </a:ext>
            </a:extLst>
          </p:cNvPr>
          <p:cNvPicPr>
            <a:picLocks noChangeAspect="1"/>
          </p:cNvPicPr>
          <p:nvPr/>
        </p:nvPicPr>
        <p:blipFill>
          <a:blip r:embed="rId2"/>
          <a:srcRect r="48476" b="41000"/>
          <a:stretch>
            <a:fillRect/>
          </a:stretch>
        </p:blipFill>
        <p:spPr>
          <a:xfrm>
            <a:off x="3754978" y="3645024"/>
            <a:ext cx="3998131" cy="3101378"/>
          </a:xfrm>
          <a:prstGeom prst="rect">
            <a:avLst/>
          </a:prstGeom>
        </p:spPr>
      </p:pic>
      <p:sp>
        <p:nvSpPr>
          <p:cNvPr id="4" name="テキスト ボックス 3">
            <a:extLst>
              <a:ext uri="{FF2B5EF4-FFF2-40B4-BE49-F238E27FC236}">
                <a16:creationId xmlns:a16="http://schemas.microsoft.com/office/drawing/2014/main" id="{C19D53E4-A941-4BB4-A1CE-3FB0FBB8A73F}"/>
              </a:ext>
            </a:extLst>
          </p:cNvPr>
          <p:cNvSpPr txBox="1"/>
          <p:nvPr/>
        </p:nvSpPr>
        <p:spPr>
          <a:xfrm>
            <a:off x="0" y="2"/>
            <a:ext cx="121919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の動作確認</a:t>
            </a: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8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Windows terminal (terminal.exe/cmd.exe)</a:t>
            </a:r>
            <a:endParaRPr kumimoji="0" lang="ja-JP"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974041BB-20F2-4791-AB8C-5EC6E29098AB}"/>
              </a:ext>
            </a:extLst>
          </p:cNvPr>
          <p:cNvSpPr txBox="1"/>
          <p:nvPr/>
        </p:nvSpPr>
        <p:spPr>
          <a:xfrm>
            <a:off x="351636" y="3820262"/>
            <a:ext cx="7787341"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3. test.py</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を実行して右のような</a:t>
            </a:r>
            <a:b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画面が出れば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&gt; python test.py</a:t>
            </a:r>
          </a:p>
        </p:txBody>
      </p:sp>
      <p:sp>
        <p:nvSpPr>
          <p:cNvPr id="6" name="テキスト ボックス 5">
            <a:extLst>
              <a:ext uri="{FF2B5EF4-FFF2-40B4-BE49-F238E27FC236}">
                <a16:creationId xmlns:a16="http://schemas.microsoft.com/office/drawing/2014/main" id="{BD71E4F2-20E5-4CE0-BB13-A7BB306B2567}"/>
              </a:ext>
            </a:extLst>
          </p:cNvPr>
          <p:cNvSpPr txBox="1"/>
          <p:nvPr/>
        </p:nvSpPr>
        <p:spPr>
          <a:xfrm>
            <a:off x="351636" y="724808"/>
            <a:ext cx="11288980" cy="64633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検索から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0" lang="en-US" altLang="ja-JP" sz="1800" b="1"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cmd</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や</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コマンド プロンプト</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を入力して</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OK</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を押すと、</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terminal</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アプリが起動する</a:t>
            </a:r>
            <a:endPar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 </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を実行し、対話モードに入ることを確認</a:t>
            </a:r>
            <a:endPar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6DB6339-D573-4594-A842-3B2ED5A7BC32}"/>
              </a:ext>
            </a:extLst>
          </p:cNvPr>
          <p:cNvSpPr txBox="1"/>
          <p:nvPr/>
        </p:nvSpPr>
        <p:spPr>
          <a:xfrm>
            <a:off x="1991544" y="4715397"/>
            <a:ext cx="189638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COMPLETED!</a:t>
            </a:r>
          </a:p>
        </p:txBody>
      </p:sp>
      <p:pic>
        <p:nvPicPr>
          <p:cNvPr id="9" name="図 8">
            <a:extLst>
              <a:ext uri="{FF2B5EF4-FFF2-40B4-BE49-F238E27FC236}">
                <a16:creationId xmlns:a16="http://schemas.microsoft.com/office/drawing/2014/main" id="{6F683A32-A623-6D84-E4C1-4D6AB33E4DCB}"/>
              </a:ext>
            </a:extLst>
          </p:cNvPr>
          <p:cNvPicPr>
            <a:picLocks noChangeAspect="1"/>
          </p:cNvPicPr>
          <p:nvPr/>
        </p:nvPicPr>
        <p:blipFill rotWithShape="1">
          <a:blip r:embed="rId3"/>
          <a:srcRect r="50000" b="62084"/>
          <a:stretch/>
        </p:blipFill>
        <p:spPr>
          <a:xfrm>
            <a:off x="915544" y="1426358"/>
            <a:ext cx="4448175" cy="2062195"/>
          </a:xfrm>
          <a:prstGeom prst="rect">
            <a:avLst/>
          </a:prstGeom>
        </p:spPr>
      </p:pic>
      <p:pic>
        <p:nvPicPr>
          <p:cNvPr id="14" name="図 13">
            <a:extLst>
              <a:ext uri="{FF2B5EF4-FFF2-40B4-BE49-F238E27FC236}">
                <a16:creationId xmlns:a16="http://schemas.microsoft.com/office/drawing/2014/main" id="{29A6C057-1FC2-5A26-BDC6-180CFEC3FAC9}"/>
              </a:ext>
            </a:extLst>
          </p:cNvPr>
          <p:cNvPicPr>
            <a:picLocks noChangeAspect="1"/>
          </p:cNvPicPr>
          <p:nvPr/>
        </p:nvPicPr>
        <p:blipFill rotWithShape="1">
          <a:blip r:embed="rId4"/>
          <a:srcRect r="60458" b="53519"/>
          <a:stretch/>
        </p:blipFill>
        <p:spPr>
          <a:xfrm>
            <a:off x="8194872" y="2024677"/>
            <a:ext cx="3517752" cy="2527995"/>
          </a:xfrm>
          <a:prstGeom prst="rect">
            <a:avLst/>
          </a:prstGeom>
        </p:spPr>
      </p:pic>
      <p:sp>
        <p:nvSpPr>
          <p:cNvPr id="15" name="テキスト ボックス 14">
            <a:extLst>
              <a:ext uri="{FF2B5EF4-FFF2-40B4-BE49-F238E27FC236}">
                <a16:creationId xmlns:a16="http://schemas.microsoft.com/office/drawing/2014/main" id="{E8B6EEAB-DAA9-C8E8-DB92-A629FA984F1F}"/>
              </a:ext>
            </a:extLst>
          </p:cNvPr>
          <p:cNvSpPr txBox="1"/>
          <p:nvPr/>
        </p:nvSpPr>
        <p:spPr>
          <a:xfrm>
            <a:off x="5754044" y="1353500"/>
            <a:ext cx="63186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3. </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対話モードから抜ける場合は、</a:t>
            </a:r>
            <a:b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‘exit()’</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+ENTER</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と入力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(ver3.13</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以降は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exit</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だけでも</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OK)</a:t>
            </a:r>
          </a:p>
        </p:txBody>
      </p:sp>
    </p:spTree>
    <p:extLst>
      <p:ext uri="{BB962C8B-B14F-4D97-AF65-F5344CB8AC3E}">
        <p14:creationId xmlns:p14="http://schemas.microsoft.com/office/powerpoint/2010/main" val="80061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44672" cy="980727"/>
          </a:xfrm>
        </p:spPr>
        <p:txBody>
          <a:bodyPr/>
          <a:lstStyle/>
          <a:p>
            <a:pPr eaLnBrk="1" hangingPunct="1"/>
            <a:r>
              <a:rPr lang="en-US" altLang="ja-JP" sz="3600" b="1" dirty="0">
                <a:solidFill>
                  <a:srgbClr val="0000FF"/>
                </a:solidFill>
                <a:ea typeface="ＨＧ丸ゴシックB" pitchFamily="49" charset="-128"/>
              </a:rPr>
              <a:t>Python </a:t>
            </a:r>
            <a:r>
              <a:rPr lang="ja-JP" altLang="en-US" sz="3600" b="1" dirty="0">
                <a:solidFill>
                  <a:srgbClr val="0000FF"/>
                </a:solidFill>
                <a:ea typeface="ＨＧ丸ゴシックB" pitchFamily="49" charset="-128"/>
              </a:rPr>
              <a:t>インタラクティブモード</a:t>
            </a:r>
            <a:r>
              <a:rPr lang="en-US" altLang="ja-JP" sz="3600" b="1" dirty="0">
                <a:solidFill>
                  <a:srgbClr val="0000FF"/>
                </a:solidFill>
                <a:ea typeface="ＨＧ丸ゴシックB" pitchFamily="49" charset="-128"/>
              </a:rPr>
              <a:t>: </a:t>
            </a:r>
            <a:r>
              <a:rPr lang="en-US" altLang="ja-JP" sz="3600" b="1" dirty="0" err="1">
                <a:solidFill>
                  <a:srgbClr val="0000FF"/>
                </a:solidFill>
                <a:ea typeface="ＨＧ丸ゴシックB" pitchFamily="49" charset="-128"/>
              </a:rPr>
              <a:t>IPython</a:t>
            </a:r>
            <a:r>
              <a:rPr lang="ja-JP" altLang="en-US" sz="3600" b="1" dirty="0">
                <a:solidFill>
                  <a:srgbClr val="0000FF"/>
                </a:solidFill>
                <a:ea typeface="ＨＧ丸ゴシックB" pitchFamily="49" charset="-128"/>
              </a:rPr>
              <a:t>の場合</a:t>
            </a:r>
          </a:p>
        </p:txBody>
      </p:sp>
      <p:sp>
        <p:nvSpPr>
          <p:cNvPr id="420867" name="Rectangle 1027"/>
          <p:cNvSpPr>
            <a:spLocks noGrp="1" noChangeArrowheads="1"/>
          </p:cNvSpPr>
          <p:nvPr>
            <p:ph type="body" idx="1"/>
          </p:nvPr>
        </p:nvSpPr>
        <p:spPr>
          <a:xfrm>
            <a:off x="911424" y="1124744"/>
            <a:ext cx="10586392" cy="5040560"/>
          </a:xfrm>
        </p:spPr>
        <p:txBody>
          <a:bodyPr/>
          <a:lstStyle/>
          <a:p>
            <a:pPr marL="0" indent="0" algn="just">
              <a:buNone/>
            </a:pPr>
            <a:r>
              <a:rPr lang="ja-JP" altLang="en-US" sz="2000" kern="100" dirty="0">
                <a:solidFill>
                  <a:srgbClr val="0000FF"/>
                </a:solidFill>
                <a:cs typeface="Cascadia Code" panose="020B0609020000020004" pitchFamily="49" charset="0"/>
              </a:rPr>
              <a:t>コマンドの入力＝＞結果確認 を繰り返しながらプログラムの作成を進められる</a:t>
            </a:r>
            <a:endParaRPr lang="en-US" altLang="ja-JP" sz="2000" kern="100" dirty="0">
              <a:solidFill>
                <a:srgbClr val="0000FF"/>
              </a:solidFill>
              <a:cs typeface="Cascadia Code" panose="020B0609020000020004" pitchFamily="49" charset="0"/>
            </a:endParaRPr>
          </a:p>
          <a:p>
            <a:pPr marL="0" indent="0" algn="just">
              <a:buNone/>
            </a:pPr>
            <a:r>
              <a:rPr lang="en-US" altLang="ja-JP" sz="2400" b="1" kern="100" dirty="0" err="1">
                <a:effectLst/>
                <a:cs typeface="Cascadia Code" panose="020B0609020000020004" pitchFamily="49" charset="0"/>
              </a:rPr>
              <a:t>IPython</a:t>
            </a:r>
            <a:r>
              <a:rPr lang="ja-JP" altLang="en-US" sz="2400" b="1" kern="100" dirty="0">
                <a:effectLst/>
                <a:cs typeface="Cascadia Code" panose="020B0609020000020004" pitchFamily="49" charset="0"/>
              </a:rPr>
              <a:t>を実行するとインタラクティブモードに入る</a:t>
            </a:r>
            <a:endParaRPr lang="en-US" altLang="ja-JP" sz="2400" b="1" kern="100" dirty="0">
              <a:effectLst/>
              <a:cs typeface="Cascadia Code" panose="020B0609020000020004" pitchFamily="49" charset="0"/>
            </a:endParaRPr>
          </a:p>
          <a:p>
            <a:pPr marL="0" indent="0" algn="just">
              <a:buNone/>
            </a:pPr>
            <a:r>
              <a:rPr lang="en-US" altLang="ja-JP" sz="2400" b="1" kern="100" dirty="0">
                <a:effectLst/>
                <a:cs typeface="Cascadia Code" panose="020B0609020000020004" pitchFamily="49" charset="0"/>
              </a:rPr>
              <a:t>&gt;</a:t>
            </a:r>
            <a:r>
              <a:rPr lang="ja-JP" altLang="en-US" sz="2400" b="1" kern="100" dirty="0">
                <a:effectLst/>
                <a:cs typeface="Cascadia Code" panose="020B0609020000020004" pitchFamily="49" charset="0"/>
              </a:rPr>
              <a:t> </a:t>
            </a:r>
            <a:r>
              <a:rPr lang="en-US" altLang="ja-JP" sz="2400" b="1" kern="100" dirty="0" err="1">
                <a:effectLst/>
                <a:cs typeface="Cascadia Code" panose="020B0609020000020004" pitchFamily="49" charset="0"/>
              </a:rPr>
              <a:t>ipython</a:t>
            </a:r>
            <a:endParaRPr lang="en-US" altLang="ja-JP" sz="2400" b="1" kern="100" dirty="0">
              <a:effectLst/>
              <a:cs typeface="Cascadia Code" panose="020B0609020000020004" pitchFamily="49" charset="0"/>
            </a:endParaRPr>
          </a:p>
          <a:p>
            <a:pPr marL="0" indent="0" algn="just">
              <a:buNone/>
              <a:tabLst>
                <a:tab pos="1612900" algn="l"/>
              </a:tabLst>
            </a:pPr>
            <a:r>
              <a:rPr lang="en-US" altLang="ja-JP" sz="1800" b="1" kern="100" dirty="0">
                <a:solidFill>
                  <a:schemeClr val="accent5">
                    <a:lumMod val="50000"/>
                  </a:schemeClr>
                </a:solidFill>
                <a:effectLst/>
                <a:cs typeface="Cascadia Code" panose="020B0609020000020004" pitchFamily="49" charset="0"/>
              </a:rPr>
              <a:t>In [1]: a=3</a:t>
            </a:r>
          </a:p>
          <a:p>
            <a:pPr marL="0" indent="0" algn="just">
              <a:buNone/>
              <a:tabLst>
                <a:tab pos="1612900" algn="l"/>
              </a:tabLst>
            </a:pPr>
            <a:r>
              <a:rPr lang="en-US" altLang="ja-JP" sz="1800" b="1" kern="100" dirty="0">
                <a:solidFill>
                  <a:schemeClr val="accent5">
                    <a:lumMod val="50000"/>
                  </a:schemeClr>
                </a:solidFill>
                <a:effectLst/>
                <a:cs typeface="Cascadia Code" panose="020B0609020000020004" pitchFamily="49" charset="0"/>
              </a:rPr>
              <a:t>In [2]: b=a**2</a:t>
            </a:r>
          </a:p>
          <a:p>
            <a:pPr marL="0" indent="0" algn="just">
              <a:buNone/>
              <a:tabLst>
                <a:tab pos="1612900" algn="l"/>
              </a:tabLst>
            </a:pPr>
            <a:r>
              <a:rPr lang="en-US" altLang="ja-JP" sz="1800" b="1" kern="100" dirty="0">
                <a:solidFill>
                  <a:schemeClr val="accent5">
                    <a:lumMod val="50000"/>
                  </a:schemeClr>
                </a:solidFill>
                <a:effectLst/>
                <a:cs typeface="Cascadia Code" panose="020B0609020000020004" pitchFamily="49" charset="0"/>
              </a:rPr>
              <a:t>In [3]: print(b)</a:t>
            </a:r>
          </a:p>
          <a:p>
            <a:pPr marL="0" indent="0" algn="just">
              <a:buNone/>
              <a:tabLst>
                <a:tab pos="1612900" algn="l"/>
              </a:tabLst>
            </a:pPr>
            <a:r>
              <a:rPr lang="en-US" altLang="ja-JP" sz="1800" b="1" kern="100" dirty="0">
                <a:solidFill>
                  <a:schemeClr val="accent5">
                    <a:lumMod val="50000"/>
                  </a:schemeClr>
                </a:solidFill>
                <a:effectLst/>
                <a:cs typeface="Cascadia Code" panose="020B0609020000020004" pitchFamily="49" charset="0"/>
              </a:rPr>
              <a:t>9</a:t>
            </a:r>
          </a:p>
          <a:p>
            <a:pPr marL="0" indent="0" algn="just">
              <a:buNone/>
              <a:tabLst>
                <a:tab pos="1612900" algn="l"/>
              </a:tabLst>
            </a:pPr>
            <a:r>
              <a:rPr lang="en-US" altLang="ja-JP" sz="1800" b="1" kern="100" dirty="0">
                <a:solidFill>
                  <a:schemeClr val="accent5">
                    <a:lumMod val="50000"/>
                  </a:schemeClr>
                </a:solidFill>
                <a:effectLst/>
                <a:cs typeface="Cascadia Code" panose="020B0609020000020004" pitchFamily="49" charset="0"/>
              </a:rPr>
              <a:t>In [4]: </a:t>
            </a:r>
            <a:r>
              <a:rPr lang="en-US" altLang="ja-JP" sz="1800" b="1" kern="100" dirty="0">
                <a:solidFill>
                  <a:srgbClr val="FF0000"/>
                </a:solidFill>
                <a:effectLst/>
                <a:cs typeface="Cascadia Code" panose="020B0609020000020004" pitchFamily="49" charset="0"/>
              </a:rPr>
              <a:t>%save a.py		</a:t>
            </a:r>
            <a:r>
              <a:rPr lang="en-US" altLang="ja-JP" sz="1800" b="1" kern="100" dirty="0">
                <a:solidFill>
                  <a:srgbClr val="0000FF"/>
                </a:solidFill>
                <a:effectLst/>
                <a:cs typeface="Cascadia Code" panose="020B0609020000020004" pitchFamily="49" charset="0"/>
              </a:rPr>
              <a:t>#</a:t>
            </a:r>
            <a:r>
              <a:rPr lang="ja-JP" altLang="en-US" sz="1800" b="1" kern="100" dirty="0">
                <a:solidFill>
                  <a:srgbClr val="0000FF"/>
                </a:solidFill>
                <a:effectLst/>
                <a:cs typeface="Cascadia Code" panose="020B0609020000020004" pitchFamily="49" charset="0"/>
              </a:rPr>
              <a:t> 上のやり取りをファイル </a:t>
            </a:r>
            <a:r>
              <a:rPr lang="en-US" altLang="ja-JP" sz="1800" b="1" kern="100" dirty="0">
                <a:solidFill>
                  <a:srgbClr val="0000FF"/>
                </a:solidFill>
                <a:effectLst/>
                <a:cs typeface="Cascadia Code" panose="020B0609020000020004" pitchFamily="49" charset="0"/>
              </a:rPr>
              <a:t>a.py</a:t>
            </a:r>
            <a:r>
              <a:rPr lang="ja-JP" altLang="en-US" sz="1800" b="1" kern="100" dirty="0">
                <a:solidFill>
                  <a:srgbClr val="0000FF"/>
                </a:solidFill>
                <a:effectLst/>
                <a:cs typeface="Cascadia Code" panose="020B0609020000020004" pitchFamily="49" charset="0"/>
              </a:rPr>
              <a:t> に保存</a:t>
            </a:r>
            <a:endParaRPr lang="en-US" altLang="ja-JP" sz="1800" b="1" kern="100" dirty="0">
              <a:solidFill>
                <a:srgbClr val="0000FF"/>
              </a:solidFill>
              <a:effectLst/>
              <a:cs typeface="Cascadia Code" panose="020B0609020000020004" pitchFamily="49" charset="0"/>
            </a:endParaRPr>
          </a:p>
          <a:p>
            <a:pPr marL="0" indent="0" algn="just">
              <a:buNone/>
              <a:tabLst>
                <a:tab pos="1612900" algn="l"/>
              </a:tabLst>
            </a:pPr>
            <a:r>
              <a:rPr lang="en-US" altLang="ja-JP" sz="1600" kern="100" dirty="0">
                <a:effectLst/>
                <a:cs typeface="Cascadia Code" panose="020B0609020000020004" pitchFamily="49" charset="0"/>
              </a:rPr>
              <a:t>The following commands were written to file `a.py`:</a:t>
            </a:r>
          </a:p>
          <a:p>
            <a:pPr marL="0" indent="0" algn="just">
              <a:buNone/>
              <a:tabLst>
                <a:tab pos="1612900" algn="l"/>
              </a:tabLst>
            </a:pPr>
            <a:r>
              <a:rPr lang="en-US" altLang="ja-JP" sz="1600" kern="100" dirty="0">
                <a:effectLst/>
                <a:cs typeface="Cascadia Code" panose="020B0609020000020004" pitchFamily="49" charset="0"/>
              </a:rPr>
              <a:t>a=3</a:t>
            </a:r>
          </a:p>
          <a:p>
            <a:pPr marL="0" indent="0" algn="just">
              <a:buNone/>
              <a:tabLst>
                <a:tab pos="1612900" algn="l"/>
              </a:tabLst>
            </a:pPr>
            <a:r>
              <a:rPr lang="en-US" altLang="ja-JP" sz="1600" kern="100" dirty="0">
                <a:effectLst/>
                <a:cs typeface="Cascadia Code" panose="020B0609020000020004" pitchFamily="49" charset="0"/>
              </a:rPr>
              <a:t>b=3**2</a:t>
            </a:r>
          </a:p>
          <a:p>
            <a:pPr marL="0" indent="0" algn="just">
              <a:buNone/>
              <a:tabLst>
                <a:tab pos="1612900" algn="l"/>
              </a:tabLst>
            </a:pPr>
            <a:r>
              <a:rPr lang="en-US" altLang="ja-JP" sz="1600" kern="100" dirty="0">
                <a:effectLst/>
                <a:cs typeface="Cascadia Code" panose="020B0609020000020004" pitchFamily="49" charset="0"/>
              </a:rPr>
              <a:t>print(b)</a:t>
            </a:r>
          </a:p>
          <a:p>
            <a:pPr marL="0" indent="0" algn="just">
              <a:buNone/>
              <a:tabLst>
                <a:tab pos="1612900" algn="l"/>
              </a:tabLst>
            </a:pPr>
            <a:endParaRPr lang="en-US" altLang="ja-JP" sz="1800" b="1" kern="100" dirty="0">
              <a:solidFill>
                <a:schemeClr val="accent5">
                  <a:lumMod val="50000"/>
                </a:schemeClr>
              </a:solidFill>
              <a:effectLst/>
              <a:cs typeface="Cascadia Code" panose="020B0609020000020004" pitchFamily="49" charset="0"/>
            </a:endParaRPr>
          </a:p>
          <a:p>
            <a:pPr marL="0" indent="0" algn="just">
              <a:buNone/>
              <a:tabLst>
                <a:tab pos="1612900" algn="l"/>
              </a:tabLst>
            </a:pPr>
            <a:r>
              <a:rPr lang="en-US" altLang="ja-JP" sz="1800" b="1" kern="100" dirty="0">
                <a:solidFill>
                  <a:schemeClr val="accent5">
                    <a:lumMod val="50000"/>
                  </a:schemeClr>
                </a:solidFill>
                <a:effectLst/>
                <a:cs typeface="Cascadia Code" panose="020B0609020000020004" pitchFamily="49" charset="0"/>
              </a:rPr>
              <a:t>In [5]:</a:t>
            </a:r>
          </a:p>
        </p:txBody>
      </p:sp>
    </p:spTree>
    <p:extLst>
      <p:ext uri="{BB962C8B-B14F-4D97-AF65-F5344CB8AC3E}">
        <p14:creationId xmlns:p14="http://schemas.microsoft.com/office/powerpoint/2010/main" val="27526654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EBF0-C739-422F-A088-DDC61045B24A}"/>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BFB4A6FC-B9AA-DF38-A81F-B38C3FD907E3}"/>
              </a:ext>
            </a:extLst>
          </p:cNvPr>
          <p:cNvSpPr>
            <a:spLocks noGrp="1" noChangeArrowheads="1"/>
          </p:cNvSpPr>
          <p:nvPr>
            <p:ph type="title"/>
          </p:nvPr>
        </p:nvSpPr>
        <p:spPr>
          <a:xfrm>
            <a:off x="0" y="1"/>
            <a:ext cx="12144672" cy="980727"/>
          </a:xfrm>
        </p:spPr>
        <p:txBody>
          <a:bodyPr/>
          <a:lstStyle/>
          <a:p>
            <a:pPr eaLnBrk="1" hangingPunct="1"/>
            <a:r>
              <a:rPr lang="ja-JP" altLang="en-US" sz="3600" b="1" dirty="0">
                <a:solidFill>
                  <a:srgbClr val="0000FF"/>
                </a:solidFill>
                <a:ea typeface="ＨＧ丸ゴシックB" pitchFamily="49" charset="-128"/>
              </a:rPr>
              <a:t>トラブルシューティング</a:t>
            </a:r>
            <a:r>
              <a:rPr lang="en-US" altLang="ja-JP" sz="3600" b="1" dirty="0">
                <a:solidFill>
                  <a:srgbClr val="0000FF"/>
                </a:solidFill>
                <a:ea typeface="ＨＧ丸ゴシックB" pitchFamily="49" charset="-128"/>
              </a:rPr>
              <a:t>:</a:t>
            </a:r>
            <a:r>
              <a:rPr lang="ja-JP" altLang="en-US" sz="3600" b="1" dirty="0">
                <a:solidFill>
                  <a:srgbClr val="0000FF"/>
                </a:solidFill>
                <a:ea typeface="ＨＧ丸ゴシックB" pitchFamily="49" charset="-128"/>
              </a:rPr>
              <a:t> 実行する</a:t>
            </a:r>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の確認</a:t>
            </a:r>
          </a:p>
        </p:txBody>
      </p:sp>
      <p:sp>
        <p:nvSpPr>
          <p:cNvPr id="420867" name="Rectangle 1027">
            <a:extLst>
              <a:ext uri="{FF2B5EF4-FFF2-40B4-BE49-F238E27FC236}">
                <a16:creationId xmlns:a16="http://schemas.microsoft.com/office/drawing/2014/main" id="{1C76AA5D-4AA0-D9EA-D386-AEC41A428529}"/>
              </a:ext>
            </a:extLst>
          </p:cNvPr>
          <p:cNvSpPr>
            <a:spLocks noGrp="1" noChangeArrowheads="1"/>
          </p:cNvSpPr>
          <p:nvPr>
            <p:ph type="body" idx="1"/>
          </p:nvPr>
        </p:nvSpPr>
        <p:spPr>
          <a:xfrm>
            <a:off x="479376" y="980728"/>
            <a:ext cx="11018440" cy="5184576"/>
          </a:xfrm>
        </p:spPr>
        <p:txBody>
          <a:bodyPr/>
          <a:lstStyle/>
          <a:p>
            <a:pPr marL="0" indent="0" algn="just">
              <a:buNone/>
            </a:pPr>
            <a:r>
              <a:rPr lang="ja-JP" altLang="en-US" sz="2000" kern="100" dirty="0">
                <a:solidFill>
                  <a:srgbClr val="0000FF"/>
                </a:solidFill>
                <a:cs typeface="Cascadia Code" panose="020B0609020000020004" pitchFamily="49" charset="0"/>
              </a:rPr>
              <a:t>複数の</a:t>
            </a:r>
            <a:r>
              <a:rPr lang="en-US" altLang="ja-JP" sz="2000" kern="100" dirty="0">
                <a:solidFill>
                  <a:srgbClr val="0000FF"/>
                </a:solidFill>
                <a:cs typeface="Cascadia Code" panose="020B0609020000020004" pitchFamily="49" charset="0"/>
              </a:rPr>
              <a:t>python</a:t>
            </a:r>
            <a:r>
              <a:rPr lang="ja-JP" altLang="en-US" sz="2000" kern="100" dirty="0">
                <a:solidFill>
                  <a:srgbClr val="0000FF"/>
                </a:solidFill>
                <a:cs typeface="Cascadia Code" panose="020B0609020000020004" pitchFamily="49" charset="0"/>
              </a:rPr>
              <a:t>や仮想環境がある場合、どの</a:t>
            </a:r>
            <a:r>
              <a:rPr lang="en-US" altLang="ja-JP" sz="2000" kern="100" dirty="0">
                <a:solidFill>
                  <a:srgbClr val="0000FF"/>
                </a:solidFill>
                <a:cs typeface="Cascadia Code" panose="020B0609020000020004" pitchFamily="49" charset="0"/>
              </a:rPr>
              <a:t>python/pip</a:t>
            </a:r>
            <a:r>
              <a:rPr lang="ja-JP" altLang="en-US" sz="2000" kern="100" dirty="0">
                <a:solidFill>
                  <a:srgbClr val="0000FF"/>
                </a:solidFill>
                <a:cs typeface="Cascadia Code" panose="020B0609020000020004" pitchFamily="49" charset="0"/>
              </a:rPr>
              <a:t>を実行しているかわからなくなることがあります。</a:t>
            </a:r>
            <a:endParaRPr lang="en-US" altLang="ja-JP" sz="2000" kern="100" dirty="0">
              <a:solidFill>
                <a:srgbClr val="0000FF"/>
              </a:solidFill>
              <a:cs typeface="Cascadia Code" panose="020B0609020000020004" pitchFamily="49" charset="0"/>
            </a:endParaRPr>
          </a:p>
          <a:p>
            <a:pPr marL="0" indent="0" algn="just">
              <a:buNone/>
            </a:pPr>
            <a:r>
              <a:rPr lang="ja-JP" altLang="en-US" sz="2000" kern="100" dirty="0">
                <a:solidFill>
                  <a:srgbClr val="0000FF"/>
                </a:solidFill>
                <a:cs typeface="Cascadia Code" panose="020B0609020000020004" pitchFamily="49" charset="0"/>
              </a:rPr>
              <a:t>以下の方法で確認できます</a:t>
            </a:r>
            <a:endParaRPr lang="en-US" altLang="ja-JP" sz="2000" kern="100" dirty="0">
              <a:solidFill>
                <a:srgbClr val="0000FF"/>
              </a:solidFill>
              <a:cs typeface="Cascadia Code" panose="020B0609020000020004" pitchFamily="49" charset="0"/>
            </a:endParaRPr>
          </a:p>
          <a:p>
            <a:pPr marL="0" indent="0">
              <a:buNone/>
            </a:pPr>
            <a:r>
              <a:rPr lang="en-US" altLang="ja-JP" sz="2000" b="1" kern="100" dirty="0">
                <a:effectLst/>
                <a:cs typeface="Cascadia Code" panose="020B0609020000020004" pitchFamily="49" charset="0"/>
              </a:rPr>
              <a:t>Windows: </a:t>
            </a:r>
            <a:br>
              <a:rPr lang="en-US" altLang="ja-JP" sz="2000" b="1" kern="100" dirty="0">
                <a:effectLst/>
                <a:cs typeface="Cascadia Code" panose="020B0609020000020004" pitchFamily="49" charset="0"/>
              </a:rPr>
            </a:br>
            <a:r>
              <a:rPr lang="en-US" altLang="ja-JP" sz="2000" kern="100" dirty="0">
                <a:effectLst/>
                <a:cs typeface="Cascadia Code" panose="020B0609020000020004" pitchFamily="49" charset="0"/>
              </a:rPr>
              <a:t>&gt; where.exe python</a:t>
            </a:r>
            <a:br>
              <a:rPr lang="en-US" altLang="ja-JP" sz="2000" kern="100" dirty="0">
                <a:effectLst/>
                <a:cs typeface="Cascadia Code" panose="020B0609020000020004" pitchFamily="49" charset="0"/>
              </a:rPr>
            </a:br>
            <a:r>
              <a:rPr lang="en-US" altLang="ja-JP" sz="2000" kern="100" dirty="0">
                <a:effectLst/>
                <a:cs typeface="Cascadia Code" panose="020B0609020000020004" pitchFamily="49" charset="0"/>
              </a:rPr>
              <a:t>&gt; where.exe pip (.exe</a:t>
            </a:r>
            <a:r>
              <a:rPr lang="ja-JP" altLang="en-US" sz="2000" kern="100" dirty="0">
                <a:effectLst/>
                <a:cs typeface="Cascadia Code" panose="020B0609020000020004" pitchFamily="49" charset="0"/>
              </a:rPr>
              <a:t>を明示的に指定すると</a:t>
            </a:r>
            <a:r>
              <a:rPr lang="en-US" altLang="ja-JP" sz="2000" kern="100" dirty="0">
                <a:effectLst/>
                <a:cs typeface="Cascadia Code" panose="020B0609020000020004" pitchFamily="49" charset="0"/>
              </a:rPr>
              <a:t>PowerShell</a:t>
            </a:r>
            <a:r>
              <a:rPr lang="ja-JP" altLang="en-US" sz="2000" kern="100" dirty="0">
                <a:effectLst/>
                <a:cs typeface="Cascadia Code" panose="020B0609020000020004" pitchFamily="49" charset="0"/>
              </a:rPr>
              <a:t>でも使えるようになる</a:t>
            </a:r>
            <a:r>
              <a:rPr lang="en-US" altLang="ja-JP" sz="2000" kern="100" dirty="0">
                <a:effectLst/>
                <a:cs typeface="Cascadia Code" panose="020B0609020000020004" pitchFamily="49" charset="0"/>
              </a:rPr>
              <a:t>)</a:t>
            </a:r>
          </a:p>
          <a:p>
            <a:pPr marL="0" indent="0">
              <a:buNone/>
            </a:pPr>
            <a:r>
              <a:rPr lang="en-US" altLang="ja-JP" sz="2000" b="1" kern="100" dirty="0">
                <a:cs typeface="Cascadia Code" panose="020B0609020000020004" pitchFamily="49" charset="0"/>
              </a:rPr>
              <a:t>macOS, Linux, WSL: </a:t>
            </a:r>
            <a:br>
              <a:rPr lang="en-US" altLang="ja-JP" sz="2000" b="1" kern="100" dirty="0">
                <a:cs typeface="Cascadia Code" panose="020B0609020000020004" pitchFamily="49" charset="0"/>
              </a:rPr>
            </a:br>
            <a:r>
              <a:rPr lang="en-US" altLang="ja-JP" sz="2000" kern="100" dirty="0">
                <a:cs typeface="Cascadia Code" panose="020B0609020000020004" pitchFamily="49" charset="0"/>
              </a:rPr>
              <a:t>% which python</a:t>
            </a:r>
            <a:br>
              <a:rPr lang="en-US" altLang="ja-JP" sz="2000" kern="100" dirty="0">
                <a:cs typeface="Cascadia Code" panose="020B0609020000020004" pitchFamily="49" charset="0"/>
              </a:rPr>
            </a:br>
            <a:r>
              <a:rPr lang="en-US" altLang="ja-JP" sz="2000" kern="100" dirty="0">
                <a:cs typeface="Cascadia Code" panose="020B0609020000020004" pitchFamily="49" charset="0"/>
              </a:rPr>
              <a:t>% which pip</a:t>
            </a:r>
          </a:p>
          <a:p>
            <a:pPr marL="0" indent="0">
              <a:buNone/>
            </a:pPr>
            <a:endParaRPr lang="en-US" altLang="ja-JP" sz="2000" b="1" kern="100" dirty="0">
              <a:cs typeface="Cascadia Code" panose="020B0609020000020004" pitchFamily="49" charset="0"/>
            </a:endParaRPr>
          </a:p>
          <a:p>
            <a:pPr marL="0" indent="0" algn="just">
              <a:buNone/>
            </a:pPr>
            <a:r>
              <a:rPr lang="ja-JP" altLang="en-US" sz="2000" b="1" kern="100" dirty="0">
                <a:effectLst/>
                <a:cs typeface="Cascadia Code" panose="020B0609020000020004" pitchFamily="49" charset="0"/>
              </a:rPr>
              <a:t>配布している</a:t>
            </a:r>
            <a:r>
              <a:rPr lang="en-US" altLang="ja-JP" sz="2000" b="1" kern="100" dirty="0">
                <a:effectLst/>
                <a:cs typeface="Cascadia Code" panose="020B0609020000020004" pitchFamily="49" charset="0"/>
              </a:rPr>
              <a:t>which.py</a:t>
            </a:r>
            <a:r>
              <a:rPr lang="ja-JP" altLang="en-US" sz="2000" b="1" kern="100" dirty="0">
                <a:effectLst/>
                <a:cs typeface="Cascadia Code" panose="020B0609020000020004" pitchFamily="49" charset="0"/>
              </a:rPr>
              <a:t>を使う場合</a:t>
            </a:r>
            <a:endParaRPr lang="en-US" altLang="ja-JP" sz="2000" b="1" kern="100" dirty="0">
              <a:effectLst/>
              <a:cs typeface="Cascadia Code" panose="020B0609020000020004" pitchFamily="49" charset="0"/>
            </a:endParaRPr>
          </a:p>
          <a:p>
            <a:pPr marL="0" indent="0" algn="just">
              <a:buNone/>
            </a:pPr>
            <a:r>
              <a:rPr lang="en-US" altLang="ja-JP" sz="2000" kern="100" dirty="0">
                <a:cs typeface="Cascadia Code" panose="020B0609020000020004" pitchFamily="49" charset="0"/>
              </a:rPr>
              <a:t>&gt; Python which.py</a:t>
            </a:r>
          </a:p>
          <a:p>
            <a:pPr marL="0" indent="0" algn="just">
              <a:buNone/>
            </a:pPr>
            <a:r>
              <a:rPr lang="en-US" altLang="ja-JP" sz="1800" kern="100" dirty="0">
                <a:cs typeface="Cascadia Code" panose="020B0609020000020004" pitchFamily="49" charset="0"/>
              </a:rPr>
              <a:t>'python' </a:t>
            </a:r>
            <a:r>
              <a:rPr lang="ja-JP" altLang="en-US" sz="1800" kern="100" dirty="0">
                <a:cs typeface="Cascadia Code" panose="020B0609020000020004" pitchFamily="49" charset="0"/>
              </a:rPr>
              <a:t>の実行優先順位とファイルパス </a:t>
            </a:r>
            <a:r>
              <a:rPr lang="en-US" altLang="ja-JP" sz="1800" kern="100" dirty="0">
                <a:cs typeface="Cascadia Code" panose="020B0609020000020004" pitchFamily="49" charset="0"/>
              </a:rPr>
              <a:t>(</a:t>
            </a:r>
            <a:r>
              <a:rPr lang="ja-JP" altLang="en-US" sz="1800" kern="100" dirty="0">
                <a:cs typeface="Cascadia Code" panose="020B0609020000020004" pitchFamily="49" charset="0"/>
              </a:rPr>
              <a:t>サイズ</a:t>
            </a:r>
            <a:r>
              <a:rPr lang="en-US" altLang="ja-JP" sz="1800" kern="100" dirty="0">
                <a:cs typeface="Cascadia Code" panose="020B0609020000020004" pitchFamily="49" charset="0"/>
              </a:rPr>
              <a:t>):</a:t>
            </a:r>
          </a:p>
          <a:p>
            <a:pPr marL="0" indent="0" algn="just">
              <a:buNone/>
            </a:pPr>
            <a:r>
              <a:rPr lang="en-US" altLang="ja-JP" sz="1800" kern="100" dirty="0">
                <a:cs typeface="Cascadia Code" panose="020B0609020000020004" pitchFamily="49" charset="0"/>
              </a:rPr>
              <a:t>1: C:\Users\tkami\AppData\Local\Programs\Python\Python312\python.exe (103704 bytes)</a:t>
            </a:r>
          </a:p>
          <a:p>
            <a:pPr marL="0" indent="0" algn="just">
              <a:buNone/>
            </a:pPr>
            <a:r>
              <a:rPr lang="en-US" altLang="ja-JP" sz="1800" kern="100" dirty="0">
                <a:cs typeface="Cascadia Code" panose="020B0609020000020004" pitchFamily="49" charset="0"/>
              </a:rPr>
              <a:t>2: C:\Users\tkami\AppData\Local\Programs\Python\Python311\python.exe (103192 bytes)</a:t>
            </a:r>
          </a:p>
          <a:p>
            <a:pPr marL="0" indent="0" algn="just">
              <a:buNone/>
            </a:pPr>
            <a:r>
              <a:rPr lang="en-US" altLang="ja-JP" sz="1800" kern="100" dirty="0">
                <a:cs typeface="Cascadia Code" panose="020B0609020000020004" pitchFamily="49" charset="0"/>
              </a:rPr>
              <a:t>3: C:\Users\tkami\AppData\Local\Microsoft\WindowsApps\python.EXE (0 bytes)</a:t>
            </a:r>
          </a:p>
          <a:p>
            <a:pPr marL="0" indent="0" algn="just">
              <a:buNone/>
            </a:pPr>
            <a:r>
              <a:rPr lang="en-US" altLang="ja-JP" sz="1800" kern="100" dirty="0">
                <a:cs typeface="Cascadia Code" panose="020B0609020000020004" pitchFamily="49" charset="0"/>
              </a:rPr>
              <a:t>4: C:\Users\tkami\AppData\Local\Microsoft\WindowsApps\python.EXE (0 bytes)</a:t>
            </a:r>
            <a:endParaRPr lang="en-US" altLang="ja-JP" sz="1800" kern="100" dirty="0">
              <a:effectLst/>
              <a:cs typeface="Cascadia Code" panose="020B0609020000020004" pitchFamily="49" charset="0"/>
            </a:endParaRPr>
          </a:p>
        </p:txBody>
      </p:sp>
    </p:spTree>
    <p:extLst>
      <p:ext uri="{BB962C8B-B14F-4D97-AF65-F5344CB8AC3E}">
        <p14:creationId xmlns:p14="http://schemas.microsoft.com/office/powerpoint/2010/main" val="13681578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55413-5B69-6EC1-9C27-38C3E6E22633}"/>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B59DEEDE-38C7-82B2-B634-9A3858716621}"/>
              </a:ext>
            </a:extLst>
          </p:cNvPr>
          <p:cNvSpPr>
            <a:spLocks noGrp="1" noChangeArrowheads="1"/>
          </p:cNvSpPr>
          <p:nvPr>
            <p:ph type="title"/>
          </p:nvPr>
        </p:nvSpPr>
        <p:spPr>
          <a:xfrm>
            <a:off x="0" y="1"/>
            <a:ext cx="12144672" cy="980727"/>
          </a:xfrm>
        </p:spPr>
        <p:txBody>
          <a:bodyPr/>
          <a:lstStyle/>
          <a:p>
            <a:pPr eaLnBrk="1" hangingPunct="1"/>
            <a:r>
              <a:rPr lang="ja-JP" altLang="en-US" sz="3200" b="1" dirty="0">
                <a:solidFill>
                  <a:srgbClr val="0000FF"/>
                </a:solidFill>
                <a:ea typeface="ＨＧ丸ゴシックB" pitchFamily="49" charset="-128"/>
              </a:rPr>
              <a:t>トラブルシューティング</a:t>
            </a:r>
            <a:r>
              <a:rPr lang="en-US" altLang="ja-JP" sz="3200" b="1" dirty="0">
                <a:solidFill>
                  <a:srgbClr val="0000FF"/>
                </a:solidFill>
                <a:ea typeface="ＨＧ丸ゴシックB" pitchFamily="49" charset="-128"/>
              </a:rPr>
              <a:t>:</a:t>
            </a:r>
            <a:r>
              <a:rPr lang="ja-JP" altLang="en-US" sz="3200" b="1" dirty="0">
                <a:solidFill>
                  <a:srgbClr val="0000FF"/>
                </a:solidFill>
                <a:ea typeface="ＨＧ丸ゴシックB" pitchFamily="49" charset="-128"/>
              </a:rPr>
              <a:t> ライブラリのインストール／確認</a:t>
            </a:r>
          </a:p>
        </p:txBody>
      </p:sp>
      <p:sp>
        <p:nvSpPr>
          <p:cNvPr id="420867" name="Rectangle 1027">
            <a:extLst>
              <a:ext uri="{FF2B5EF4-FFF2-40B4-BE49-F238E27FC236}">
                <a16:creationId xmlns:a16="http://schemas.microsoft.com/office/drawing/2014/main" id="{0D9A1D87-1DB7-C016-4FB9-BBB4A53B96D3}"/>
              </a:ext>
            </a:extLst>
          </p:cNvPr>
          <p:cNvSpPr>
            <a:spLocks noGrp="1" noChangeArrowheads="1"/>
          </p:cNvSpPr>
          <p:nvPr>
            <p:ph type="body" idx="1"/>
          </p:nvPr>
        </p:nvSpPr>
        <p:spPr>
          <a:xfrm>
            <a:off x="479376" y="836712"/>
            <a:ext cx="11018440" cy="5184576"/>
          </a:xfrm>
        </p:spPr>
        <p:txBody>
          <a:bodyPr/>
          <a:lstStyle/>
          <a:p>
            <a:pPr marL="0" indent="0" algn="just">
              <a:buNone/>
            </a:pPr>
            <a:r>
              <a:rPr lang="ja-JP" altLang="en-US" sz="2000" b="1" kern="100" dirty="0">
                <a:cs typeface="Cascadia Code" panose="020B0609020000020004" pitchFamily="49" charset="0"/>
              </a:rPr>
              <a:t>ライブラリを一括インストールするには、</a:t>
            </a:r>
            <a:r>
              <a:rPr lang="en-US" altLang="ja-JP" sz="2000" b="1" kern="100" dirty="0">
                <a:cs typeface="Cascadia Code" panose="020B0609020000020004" pitchFamily="49" charset="0"/>
              </a:rPr>
              <a:t>requirements.txt</a:t>
            </a:r>
            <a:r>
              <a:rPr lang="ja-JP" altLang="en-US" sz="2000" b="1" kern="100" dirty="0">
                <a:cs typeface="Cascadia Code" panose="020B0609020000020004" pitchFamily="49" charset="0"/>
              </a:rPr>
              <a:t>のようにライブラリ名を並べたテキストファイルを使う方法があります</a:t>
            </a:r>
            <a:endParaRPr lang="en-US" altLang="ja-JP" sz="2000" b="1" kern="100" dirty="0">
              <a:cs typeface="Cascadia Code" panose="020B0609020000020004" pitchFamily="49" charset="0"/>
            </a:endParaRPr>
          </a:p>
          <a:p>
            <a:pPr marL="0" indent="0" algn="just">
              <a:buNone/>
            </a:pPr>
            <a:r>
              <a:rPr lang="en-US" altLang="ja-JP" sz="2000" kern="100" dirty="0">
                <a:cs typeface="Cascadia Code" panose="020B0609020000020004" pitchFamily="49" charset="0"/>
              </a:rPr>
              <a:t>&gt; pip install -r requirements.txt</a:t>
            </a:r>
          </a:p>
          <a:p>
            <a:pPr marL="0" indent="0" algn="just">
              <a:buNone/>
            </a:pPr>
            <a:r>
              <a:rPr lang="ja-JP" altLang="en-US" sz="2000" b="1" kern="100" dirty="0">
                <a:effectLst/>
                <a:cs typeface="Cascadia Code" panose="020B0609020000020004" pitchFamily="49" charset="0"/>
              </a:rPr>
              <a:t>配布している</a:t>
            </a:r>
            <a:r>
              <a:rPr lang="en-US" altLang="ja-JP" sz="2000" b="1" kern="100" dirty="0">
                <a:effectLst/>
                <a:cs typeface="Cascadia Code" panose="020B0609020000020004" pitchFamily="49" charset="0"/>
              </a:rPr>
              <a:t>chklib.py</a:t>
            </a:r>
            <a:r>
              <a:rPr lang="ja-JP" altLang="en-US" sz="2000" b="1" kern="100" dirty="0">
                <a:effectLst/>
                <a:cs typeface="Cascadia Code" panose="020B0609020000020004" pitchFamily="49" charset="0"/>
              </a:rPr>
              <a:t>を使うと、定義されたライブラリがインストールされているかを確認できます。</a:t>
            </a:r>
            <a:endParaRPr lang="en-US" altLang="ja-JP" sz="2000" b="1" kern="100" dirty="0">
              <a:effectLst/>
              <a:cs typeface="Cascadia Code" panose="020B0609020000020004" pitchFamily="49" charset="0"/>
            </a:endParaRPr>
          </a:p>
          <a:p>
            <a:pPr marL="0" indent="0" algn="just">
              <a:buNone/>
            </a:pPr>
            <a:r>
              <a:rPr lang="en-US" altLang="ja-JP" sz="2000" kern="100" dirty="0">
                <a:effectLst/>
                <a:cs typeface="Cascadia Code" panose="020B0609020000020004" pitchFamily="49" charset="0"/>
              </a:rPr>
              <a:t>&gt; python chiklib.py</a:t>
            </a:r>
          </a:p>
          <a:p>
            <a:pPr marL="0" indent="0" algn="just">
              <a:spcBef>
                <a:spcPts val="0"/>
              </a:spcBef>
              <a:buNone/>
            </a:pPr>
            <a:r>
              <a:rPr lang="en-US" altLang="ja-JP" sz="1600" kern="100" dirty="0">
                <a:effectLst/>
                <a:cs typeface="Cascadia Code" panose="020B0609020000020004" pitchFamily="49" charset="0"/>
              </a:rPr>
              <a:t>Checking installed libraries...</a:t>
            </a:r>
          </a:p>
          <a:p>
            <a:pPr marL="0" indent="0" algn="just">
              <a:spcBef>
                <a:spcPts val="0"/>
              </a:spcBef>
              <a:buNone/>
            </a:pPr>
            <a:r>
              <a:rPr lang="en-US" altLang="ja-JP" sz="1600" kern="100" dirty="0">
                <a:effectLst/>
                <a:cs typeface="Cascadia Code" panose="020B0609020000020004" pitchFamily="49" charset="0"/>
              </a:rPr>
              <a:t>base libraries:</a:t>
            </a:r>
          </a:p>
          <a:p>
            <a:pPr marL="0" indent="0" algn="just">
              <a:spcBef>
                <a:spcPts val="0"/>
              </a:spcBef>
              <a:buNone/>
            </a:pPr>
            <a:r>
              <a:rPr lang="en-US" altLang="ja-JP" sz="1600" kern="100" dirty="0">
                <a:effectLst/>
                <a:cs typeface="Cascadia Code" panose="020B0609020000020004" pitchFamily="49" charset="0"/>
              </a:rPr>
              <a:t>  checking wheel...:   wheel is installed</a:t>
            </a:r>
          </a:p>
          <a:p>
            <a:pPr marL="0" indent="0" algn="just">
              <a:spcBef>
                <a:spcPts val="0"/>
              </a:spcBef>
              <a:buNone/>
            </a:pPr>
            <a:r>
              <a:rPr lang="en-US" altLang="ja-JP" sz="1600" kern="100" dirty="0">
                <a:effectLst/>
                <a:cs typeface="Cascadia Code" panose="020B0609020000020004" pitchFamily="49" charset="0"/>
              </a:rPr>
              <a:t>  checking </a:t>
            </a:r>
            <a:r>
              <a:rPr lang="en-US" altLang="ja-JP" sz="1600" kern="100" dirty="0" err="1">
                <a:effectLst/>
                <a:cs typeface="Cascadia Code" panose="020B0609020000020004" pitchFamily="49" charset="0"/>
              </a:rPr>
              <a:t>psutil</a:t>
            </a:r>
            <a:r>
              <a:rPr lang="en-US" altLang="ja-JP" sz="1600" kern="100" dirty="0">
                <a:effectLst/>
                <a:cs typeface="Cascadia Code" panose="020B0609020000020004" pitchFamily="49" charset="0"/>
              </a:rPr>
              <a:t>...:   </a:t>
            </a:r>
            <a:r>
              <a:rPr lang="en-US" altLang="ja-JP" sz="1600" kern="100" dirty="0" err="1">
                <a:effectLst/>
                <a:cs typeface="Cascadia Code" panose="020B0609020000020004" pitchFamily="49" charset="0"/>
              </a:rPr>
              <a:t>psutil</a:t>
            </a:r>
            <a:r>
              <a:rPr lang="en-US" altLang="ja-JP" sz="1600" kern="100" dirty="0">
                <a:effectLst/>
                <a:cs typeface="Cascadia Code" panose="020B0609020000020004" pitchFamily="49" charset="0"/>
              </a:rPr>
              <a:t> is installed</a:t>
            </a:r>
          </a:p>
          <a:p>
            <a:pPr marL="0" indent="0" algn="just">
              <a:spcBef>
                <a:spcPts val="0"/>
              </a:spcBef>
              <a:buNone/>
            </a:pPr>
            <a:r>
              <a:rPr lang="en-US" altLang="ja-JP" sz="1600" kern="100" dirty="0">
                <a:effectLst/>
                <a:cs typeface="Cascadia Code" panose="020B0609020000020004" pitchFamily="49" charset="0"/>
              </a:rPr>
              <a:t>  checking numpy...:   numpy is installed</a:t>
            </a:r>
          </a:p>
          <a:p>
            <a:pPr marL="0" indent="0" algn="just">
              <a:spcBef>
                <a:spcPts val="0"/>
              </a:spcBef>
              <a:buNone/>
            </a:pPr>
            <a:r>
              <a:rPr lang="en-US" altLang="ja-JP" sz="1600" kern="100" dirty="0">
                <a:effectLst/>
                <a:cs typeface="Cascadia Code" panose="020B0609020000020004" pitchFamily="49" charset="0"/>
              </a:rPr>
              <a:t>  checking </a:t>
            </a:r>
            <a:r>
              <a:rPr lang="en-US" altLang="ja-JP" sz="1600" kern="100" dirty="0" err="1">
                <a:effectLst/>
                <a:cs typeface="Cascadia Code" panose="020B0609020000020004" pitchFamily="49" charset="0"/>
              </a:rPr>
              <a:t>scipy</a:t>
            </a:r>
            <a:r>
              <a:rPr lang="en-US" altLang="ja-JP" sz="1600" kern="100" dirty="0">
                <a:effectLst/>
                <a:cs typeface="Cascadia Code" panose="020B0609020000020004" pitchFamily="49" charset="0"/>
              </a:rPr>
              <a:t>...:   </a:t>
            </a:r>
            <a:r>
              <a:rPr lang="en-US" altLang="ja-JP" sz="1600" kern="100" dirty="0" err="1">
                <a:effectLst/>
                <a:cs typeface="Cascadia Code" panose="020B0609020000020004" pitchFamily="49" charset="0"/>
              </a:rPr>
              <a:t>scipy</a:t>
            </a:r>
            <a:r>
              <a:rPr lang="en-US" altLang="ja-JP" sz="1600" kern="100" dirty="0">
                <a:effectLst/>
                <a:cs typeface="Cascadia Code" panose="020B0609020000020004" pitchFamily="49" charset="0"/>
              </a:rPr>
              <a:t> is installed</a:t>
            </a:r>
          </a:p>
          <a:p>
            <a:pPr marL="0" indent="0" algn="just">
              <a:spcBef>
                <a:spcPts val="0"/>
              </a:spcBef>
              <a:buNone/>
            </a:pPr>
            <a:r>
              <a:rPr lang="en-US" altLang="ja-JP" sz="1600" kern="100" dirty="0">
                <a:effectLst/>
                <a:cs typeface="Cascadia Code" panose="020B0609020000020004" pitchFamily="49" charset="0"/>
              </a:rPr>
              <a:t>  checking matplotlib...:   matplotlib is installed</a:t>
            </a:r>
          </a:p>
          <a:p>
            <a:pPr marL="0" indent="0" algn="just">
              <a:spcBef>
                <a:spcPts val="0"/>
              </a:spcBef>
              <a:buNone/>
            </a:pPr>
            <a:r>
              <a:rPr lang="en-US" altLang="ja-JP" sz="1600" kern="100" dirty="0">
                <a:effectLst/>
                <a:cs typeface="Cascadia Code" panose="020B0609020000020004" pitchFamily="49" charset="0"/>
              </a:rPr>
              <a:t>  checking </a:t>
            </a:r>
            <a:r>
              <a:rPr lang="en-US" altLang="ja-JP" sz="1600" kern="100" dirty="0" err="1">
                <a:effectLst/>
                <a:cs typeface="Cascadia Code" panose="020B0609020000020004" pitchFamily="49" charset="0"/>
              </a:rPr>
              <a:t>chardet</a:t>
            </a:r>
            <a:r>
              <a:rPr lang="en-US" altLang="ja-JP" sz="1600" kern="100" dirty="0">
                <a:effectLst/>
                <a:cs typeface="Cascadia Code" panose="020B0609020000020004" pitchFamily="49" charset="0"/>
              </a:rPr>
              <a:t>...:   ** </a:t>
            </a:r>
            <a:r>
              <a:rPr lang="en-US" altLang="ja-JP" sz="1600" kern="100" dirty="0" err="1">
                <a:effectLst/>
                <a:cs typeface="Cascadia Code" panose="020B0609020000020004" pitchFamily="49" charset="0"/>
              </a:rPr>
              <a:t>chardet</a:t>
            </a:r>
            <a:r>
              <a:rPr lang="en-US" altLang="ja-JP" sz="1600" kern="100" dirty="0">
                <a:effectLst/>
                <a:cs typeface="Cascadia Code" panose="020B0609020000020004" pitchFamily="49" charset="0"/>
              </a:rPr>
              <a:t> is not found: No module named ‘</a:t>
            </a:r>
            <a:r>
              <a:rPr lang="en-US" altLang="ja-JP" sz="1600" kern="100" dirty="0" err="1">
                <a:effectLst/>
                <a:cs typeface="Cascadia Code" panose="020B0609020000020004" pitchFamily="49" charset="0"/>
              </a:rPr>
              <a:t>chardet</a:t>
            </a:r>
            <a:r>
              <a:rPr lang="en-US" altLang="ja-JP" sz="1600" kern="100" dirty="0">
                <a:effectLst/>
                <a:cs typeface="Cascadia Code" panose="020B0609020000020004" pitchFamily="49" charset="0"/>
              </a:rPr>
              <a:t>’   </a:t>
            </a:r>
            <a:r>
              <a:rPr lang="en-US" altLang="ja-JP" sz="1600" kern="100" dirty="0">
                <a:solidFill>
                  <a:srgbClr val="FF0000"/>
                </a:solidFill>
                <a:effectLst/>
                <a:cs typeface="Cascadia Code" panose="020B0609020000020004" pitchFamily="49" charset="0"/>
              </a:rPr>
              <a:t> # </a:t>
            </a:r>
            <a:r>
              <a:rPr lang="en-US" altLang="ja-JP" sz="1600" kern="100" dirty="0" err="1">
                <a:solidFill>
                  <a:srgbClr val="FF0000"/>
                </a:solidFill>
                <a:effectLst/>
                <a:cs typeface="Cascadia Code" panose="020B0609020000020004" pitchFamily="49" charset="0"/>
              </a:rPr>
              <a:t>chardet</a:t>
            </a:r>
            <a:r>
              <a:rPr lang="ja-JP" altLang="en-US" sz="1600" kern="100" dirty="0">
                <a:solidFill>
                  <a:srgbClr val="FF0000"/>
                </a:solidFill>
                <a:effectLst/>
                <a:cs typeface="Cascadia Code" panose="020B0609020000020004" pitchFamily="49" charset="0"/>
              </a:rPr>
              <a:t>がインストールされていない</a:t>
            </a:r>
            <a:endParaRPr lang="en-US" altLang="ja-JP" sz="1600" kern="100" dirty="0">
              <a:solidFill>
                <a:srgbClr val="FF0000"/>
              </a:solidFill>
              <a:effectLst/>
              <a:cs typeface="Cascadia Code" panose="020B0609020000020004" pitchFamily="49" charset="0"/>
            </a:endParaRPr>
          </a:p>
          <a:p>
            <a:pPr marL="0" indent="0" algn="just">
              <a:spcBef>
                <a:spcPts val="0"/>
              </a:spcBef>
              <a:buNone/>
            </a:pPr>
            <a:r>
              <a:rPr lang="en-US" altLang="ja-JP" sz="1600" kern="100" dirty="0">
                <a:effectLst/>
                <a:cs typeface="Cascadia Code" panose="020B0609020000020004" pitchFamily="49" charset="0"/>
              </a:rPr>
              <a:t>    Please install by: pip install </a:t>
            </a:r>
            <a:r>
              <a:rPr lang="en-US" altLang="ja-JP" sz="1600" kern="100" dirty="0" err="1">
                <a:effectLst/>
                <a:cs typeface="Cascadia Code" panose="020B0609020000020004" pitchFamily="49" charset="0"/>
              </a:rPr>
              <a:t>chardet</a:t>
            </a:r>
            <a:r>
              <a:rPr lang="en-US" altLang="ja-JP" sz="1600" kern="100" dirty="0">
                <a:solidFill>
                  <a:srgbClr val="FF0000"/>
                </a:solidFill>
                <a:cs typeface="Cascadia Code" panose="020B0609020000020004" pitchFamily="49" charset="0"/>
              </a:rPr>
              <a:t> 			</a:t>
            </a:r>
            <a:r>
              <a:rPr lang="ja-JP" altLang="en-US" sz="1600" kern="100" dirty="0">
                <a:solidFill>
                  <a:srgbClr val="FF0000"/>
                </a:solidFill>
                <a:cs typeface="Cascadia Code" panose="020B0609020000020004" pitchFamily="49" charset="0"/>
              </a:rPr>
              <a:t>　　　　　　</a:t>
            </a:r>
            <a:r>
              <a:rPr lang="en-US" altLang="ja-JP" sz="1600" kern="100" dirty="0">
                <a:solidFill>
                  <a:srgbClr val="FF0000"/>
                </a:solidFill>
                <a:cs typeface="Cascadia Code" panose="020B0609020000020004" pitchFamily="49" charset="0"/>
              </a:rPr>
              <a:t># pip install </a:t>
            </a:r>
            <a:r>
              <a:rPr lang="en-US" altLang="ja-JP" sz="1600" kern="100" dirty="0" err="1">
                <a:solidFill>
                  <a:srgbClr val="FF0000"/>
                </a:solidFill>
                <a:cs typeface="Cascadia Code" panose="020B0609020000020004" pitchFamily="49" charset="0"/>
              </a:rPr>
              <a:t>chardet</a:t>
            </a:r>
            <a:r>
              <a:rPr lang="ja-JP" altLang="en-US" sz="1600" kern="100" dirty="0">
                <a:solidFill>
                  <a:srgbClr val="FF0000"/>
                </a:solidFill>
                <a:cs typeface="Cascadia Code" panose="020B0609020000020004" pitchFamily="49" charset="0"/>
              </a:rPr>
              <a:t> でインストールするよう提案</a:t>
            </a:r>
            <a:endParaRPr lang="en-US" altLang="ja-JP" sz="1600" kern="100" dirty="0">
              <a:effectLst/>
              <a:cs typeface="Cascadia Code" panose="020B0609020000020004" pitchFamily="49" charset="0"/>
            </a:endParaRPr>
          </a:p>
          <a:p>
            <a:pPr marL="0" indent="0" algn="just">
              <a:spcBef>
                <a:spcPts val="0"/>
              </a:spcBef>
              <a:buNone/>
            </a:pPr>
            <a:r>
              <a:rPr lang="en-US" altLang="ja-JP" sz="1600" kern="100" dirty="0">
                <a:effectLst/>
                <a:cs typeface="Cascadia Code" panose="020B0609020000020004" pitchFamily="49" charset="0"/>
              </a:rPr>
              <a:t>  checking </a:t>
            </a:r>
            <a:r>
              <a:rPr lang="en-US" altLang="ja-JP" sz="1600" kern="100" dirty="0" err="1">
                <a:effectLst/>
                <a:cs typeface="Cascadia Code" panose="020B0609020000020004" pitchFamily="49" charset="0"/>
              </a:rPr>
              <a:t>openpyxl</a:t>
            </a:r>
            <a:r>
              <a:rPr lang="en-US" altLang="ja-JP" sz="1600" kern="100" dirty="0">
                <a:effectLst/>
                <a:cs typeface="Cascadia Code" panose="020B0609020000020004" pitchFamily="49" charset="0"/>
              </a:rPr>
              <a:t>...:   </a:t>
            </a:r>
            <a:r>
              <a:rPr lang="en-US" altLang="ja-JP" sz="1600" kern="100" dirty="0" err="1">
                <a:effectLst/>
                <a:cs typeface="Cascadia Code" panose="020B0609020000020004" pitchFamily="49" charset="0"/>
              </a:rPr>
              <a:t>openpyxl</a:t>
            </a:r>
            <a:r>
              <a:rPr lang="en-US" altLang="ja-JP" sz="1600" kern="100" dirty="0">
                <a:effectLst/>
                <a:cs typeface="Cascadia Code" panose="020B0609020000020004" pitchFamily="49" charset="0"/>
              </a:rPr>
              <a:t> is installed</a:t>
            </a:r>
          </a:p>
          <a:p>
            <a:pPr marL="0" indent="0" algn="just">
              <a:spcBef>
                <a:spcPts val="0"/>
              </a:spcBef>
              <a:buNone/>
            </a:pPr>
            <a:r>
              <a:rPr lang="en-US" altLang="ja-JP" sz="1600" kern="100" dirty="0">
                <a:effectLst/>
                <a:cs typeface="Cascadia Code" panose="020B0609020000020004" pitchFamily="49" charset="0"/>
              </a:rPr>
              <a:t>  checking pandas...:   pandas is installed</a:t>
            </a:r>
          </a:p>
          <a:p>
            <a:pPr marL="0" indent="0" algn="just">
              <a:spcBef>
                <a:spcPts val="0"/>
              </a:spcBef>
              <a:buNone/>
            </a:pPr>
            <a:r>
              <a:rPr lang="en-US" altLang="ja-JP" sz="1600" kern="100" dirty="0">
                <a:effectLst/>
                <a:cs typeface="Cascadia Code" panose="020B0609020000020004" pitchFamily="49" charset="0"/>
              </a:rPr>
              <a:t>download libraries:</a:t>
            </a:r>
          </a:p>
          <a:p>
            <a:pPr marL="0" indent="0" algn="just">
              <a:spcBef>
                <a:spcPts val="0"/>
              </a:spcBef>
              <a:buNone/>
            </a:pPr>
            <a:r>
              <a:rPr lang="en-US" altLang="ja-JP" sz="1600" kern="100" dirty="0">
                <a:effectLst/>
                <a:cs typeface="Cascadia Code" panose="020B0609020000020004" pitchFamily="49" charset="0"/>
              </a:rPr>
              <a:t>  checking requests...:   requests is installed</a:t>
            </a:r>
          </a:p>
          <a:p>
            <a:pPr marL="0" indent="0" algn="just">
              <a:spcBef>
                <a:spcPts val="0"/>
              </a:spcBef>
              <a:buNone/>
            </a:pPr>
            <a:r>
              <a:rPr lang="en-US" altLang="ja-JP" sz="1600" kern="100" dirty="0">
                <a:effectLst/>
                <a:cs typeface="Cascadia Code" panose="020B0609020000020004" pitchFamily="49" charset="0"/>
              </a:rPr>
              <a:t>  checking bs4...:   bs4 is installed</a:t>
            </a:r>
          </a:p>
          <a:p>
            <a:pPr marL="0" indent="0" algn="just">
              <a:spcBef>
                <a:spcPts val="0"/>
              </a:spcBef>
              <a:buNone/>
            </a:pPr>
            <a:endParaRPr lang="en-US" altLang="ja-JP" sz="1600" kern="100" dirty="0">
              <a:effectLst/>
              <a:cs typeface="Cascadia Code" panose="020B0609020000020004" pitchFamily="49" charset="0"/>
            </a:endParaRPr>
          </a:p>
          <a:p>
            <a:pPr marL="0" indent="0" algn="just">
              <a:spcBef>
                <a:spcPts val="0"/>
              </a:spcBef>
              <a:buNone/>
            </a:pPr>
            <a:r>
              <a:rPr lang="en-US" altLang="ja-JP" sz="1600" kern="100" dirty="0">
                <a:effectLst/>
                <a:cs typeface="Cascadia Code" panose="020B0609020000020004" pitchFamily="49" charset="0"/>
              </a:rPr>
              <a:t>Library error summary:</a:t>
            </a:r>
          </a:p>
          <a:p>
            <a:pPr marL="0" indent="0" algn="just">
              <a:spcBef>
                <a:spcPts val="0"/>
              </a:spcBef>
              <a:buNone/>
            </a:pPr>
            <a:r>
              <a:rPr lang="en-US" altLang="ja-JP" sz="1600" kern="100" dirty="0">
                <a:effectLst/>
                <a:cs typeface="Cascadia Code" panose="020B0609020000020004" pitchFamily="49" charset="0"/>
              </a:rPr>
              <a:t>  base: pip install </a:t>
            </a:r>
            <a:r>
              <a:rPr lang="en-US" altLang="ja-JP" sz="1600" kern="100" dirty="0" err="1">
                <a:effectLst/>
                <a:cs typeface="Cascadia Code" panose="020B0609020000020004" pitchFamily="49" charset="0"/>
              </a:rPr>
              <a:t>chardet</a:t>
            </a:r>
            <a:endParaRPr lang="en-US" altLang="ja-JP" sz="1600" kern="100" dirty="0">
              <a:effectLst/>
              <a:cs typeface="Cascadia Code" panose="020B0609020000020004" pitchFamily="49" charset="0"/>
            </a:endParaRPr>
          </a:p>
        </p:txBody>
      </p:sp>
    </p:spTree>
    <p:extLst>
      <p:ext uri="{BB962C8B-B14F-4D97-AF65-F5344CB8AC3E}">
        <p14:creationId xmlns:p14="http://schemas.microsoft.com/office/powerpoint/2010/main" val="10766569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1026"/>
          <p:cNvSpPr>
            <a:spLocks noGrp="1" noChangeArrowheads="1"/>
          </p:cNvSpPr>
          <p:nvPr>
            <p:ph type="title"/>
          </p:nvPr>
        </p:nvSpPr>
        <p:spPr>
          <a:xfrm>
            <a:off x="0" y="1"/>
            <a:ext cx="12192000" cy="980727"/>
          </a:xfrm>
        </p:spPr>
        <p:txBody>
          <a:bodyPr/>
          <a:lstStyle/>
          <a:p>
            <a:pPr eaLnBrk="1" hangingPunct="1"/>
            <a:r>
              <a:rPr lang="ja-JP" altLang="en-US" sz="3600" b="1" dirty="0">
                <a:solidFill>
                  <a:srgbClr val="0000FF"/>
                </a:solidFill>
                <a:ea typeface="ＨＧ丸ゴシックB" pitchFamily="49" charset="-128"/>
              </a:rPr>
              <a:t>なぜ</a:t>
            </a:r>
            <a:r>
              <a:rPr lang="en-US" altLang="ja-JP" sz="3600" b="1" dirty="0">
                <a:solidFill>
                  <a:srgbClr val="0000FF"/>
                </a:solidFill>
                <a:ea typeface="ＨＧ丸ゴシックB" pitchFamily="49" charset="-128"/>
              </a:rPr>
              <a:t>python</a:t>
            </a:r>
            <a:r>
              <a:rPr lang="ja-JP" altLang="en-US" sz="3600" b="1" dirty="0">
                <a:solidFill>
                  <a:srgbClr val="0000FF"/>
                </a:solidFill>
                <a:ea typeface="ＨＧ丸ゴシックB" pitchFamily="49" charset="-128"/>
              </a:rPr>
              <a:t>か</a:t>
            </a:r>
          </a:p>
        </p:txBody>
      </p:sp>
      <p:sp>
        <p:nvSpPr>
          <p:cNvPr id="420867" name="Rectangle 1027"/>
          <p:cNvSpPr>
            <a:spLocks noGrp="1" noChangeArrowheads="1"/>
          </p:cNvSpPr>
          <p:nvPr>
            <p:ph type="body" idx="1"/>
          </p:nvPr>
        </p:nvSpPr>
        <p:spPr>
          <a:xfrm>
            <a:off x="550776" y="692696"/>
            <a:ext cx="11305864" cy="6120680"/>
          </a:xfrm>
        </p:spPr>
        <p:txBody>
          <a:bodyPr/>
          <a:lstStyle/>
          <a:p>
            <a:pPr marL="0" indent="0">
              <a:buNone/>
            </a:pPr>
            <a:r>
              <a:rPr lang="ja-JP" altLang="en-US" b="1" kern="100" dirty="0">
                <a:solidFill>
                  <a:srgbClr val="0000FF"/>
                </a:solidFill>
                <a:cs typeface="Cascadia Code" panose="020B0609020000020004" pitchFamily="49" charset="0"/>
              </a:rPr>
              <a:t>長所：</a:t>
            </a:r>
            <a:endParaRPr lang="en-US" altLang="ja-JP" b="1" kern="100" dirty="0">
              <a:solidFill>
                <a:srgbClr val="0000FF"/>
              </a:solidFill>
              <a:cs typeface="Cascadia Code" panose="020B0609020000020004" pitchFamily="49" charset="0"/>
            </a:endParaRPr>
          </a:p>
          <a:p>
            <a:r>
              <a:rPr lang="ja-JP" altLang="en-US" sz="2800" kern="100" dirty="0">
                <a:cs typeface="Cascadia Code" panose="020B0609020000020004" pitchFamily="49" charset="0"/>
              </a:rPr>
              <a:t>基本的に覚えることが少なく、</a:t>
            </a:r>
            <a:r>
              <a:rPr lang="ja-JP" altLang="en-US" sz="2800" kern="100" dirty="0">
                <a:solidFill>
                  <a:srgbClr val="FF0000"/>
                </a:solidFill>
                <a:cs typeface="Cascadia Code" panose="020B0609020000020004" pitchFamily="49" charset="0"/>
              </a:rPr>
              <a:t>学習コストが低い</a:t>
            </a:r>
            <a:endParaRPr lang="en-US" altLang="ja-JP" sz="2800" kern="100" dirty="0">
              <a:solidFill>
                <a:srgbClr val="FF0000"/>
              </a:solidFill>
              <a:cs typeface="Cascadia Code" panose="020B0609020000020004" pitchFamily="49" charset="0"/>
            </a:endParaRPr>
          </a:p>
          <a:p>
            <a:r>
              <a:rPr lang="ja-JP" altLang="en-US" sz="2800" kern="100" dirty="0">
                <a:cs typeface="Cascadia Code" panose="020B0609020000020004" pitchFamily="49" charset="0"/>
              </a:rPr>
              <a:t>科学計算、機械学習、可視化（グラフ化）</a:t>
            </a:r>
            <a:r>
              <a:rPr lang="ja-JP" altLang="en-US" sz="2800" kern="100" dirty="0">
                <a:solidFill>
                  <a:srgbClr val="FF0000"/>
                </a:solidFill>
                <a:cs typeface="Cascadia Code" panose="020B0609020000020004" pitchFamily="49" charset="0"/>
              </a:rPr>
              <a:t>ライブラリが充実</a:t>
            </a:r>
            <a:endParaRPr lang="en-US" altLang="ja-JP" sz="2800" kern="100" dirty="0">
              <a:solidFill>
                <a:srgbClr val="FF0000"/>
              </a:solidFill>
              <a:cs typeface="Cascadia Code" panose="020B0609020000020004" pitchFamily="49" charset="0"/>
            </a:endParaRPr>
          </a:p>
          <a:p>
            <a:r>
              <a:rPr lang="ja-JP" altLang="en-US" sz="2800" kern="100" dirty="0">
                <a:cs typeface="Cascadia Code" panose="020B0609020000020004" pitchFamily="49" charset="0"/>
              </a:rPr>
              <a:t>自分で作ったプログラムを、そのままライブラリとして</a:t>
            </a:r>
            <a:r>
              <a:rPr lang="ja-JP" altLang="en-US" sz="2800" kern="100" dirty="0">
                <a:solidFill>
                  <a:srgbClr val="FF0000"/>
                </a:solidFill>
                <a:cs typeface="Cascadia Code" panose="020B0609020000020004" pitchFamily="49" charset="0"/>
              </a:rPr>
              <a:t>再利用</a:t>
            </a:r>
            <a:r>
              <a:rPr lang="ja-JP" altLang="en-US" sz="2800" kern="100" dirty="0">
                <a:cs typeface="Cascadia Code" panose="020B0609020000020004" pitchFamily="49" charset="0"/>
              </a:rPr>
              <a:t>できる</a:t>
            </a:r>
            <a:endParaRPr lang="en-US" altLang="ja-JP" sz="2800" kern="100" dirty="0">
              <a:cs typeface="Cascadia Code" panose="020B0609020000020004" pitchFamily="49" charset="0"/>
            </a:endParaRPr>
          </a:p>
          <a:p>
            <a:r>
              <a:rPr lang="en-US" altLang="ja-JP" sz="2800" kern="100" dirty="0">
                <a:cs typeface="Cascadia Code" panose="020B0609020000020004" pitchFamily="49" charset="0"/>
              </a:rPr>
              <a:t>(</a:t>
            </a:r>
            <a:r>
              <a:rPr lang="ja-JP" altLang="en-US" sz="2800" kern="100" dirty="0">
                <a:cs typeface="Cascadia Code" panose="020B0609020000020004" pitchFamily="49" charset="0"/>
              </a:rPr>
              <a:t>プログラム作成 </a:t>
            </a:r>
            <a:r>
              <a:rPr lang="en-US" altLang="ja-JP" sz="2800" kern="100" dirty="0">
                <a:cs typeface="Cascadia Code" panose="020B0609020000020004" pitchFamily="49" charset="0"/>
              </a:rPr>
              <a:t>=&gt;</a:t>
            </a:r>
            <a:r>
              <a:rPr lang="ja-JP" altLang="en-US" sz="2800" kern="100" dirty="0">
                <a:cs typeface="Cascadia Code" panose="020B0609020000020004" pitchFamily="49" charset="0"/>
              </a:rPr>
              <a:t> 実行 </a:t>
            </a:r>
            <a:r>
              <a:rPr lang="en-US" altLang="ja-JP" sz="2800" kern="100" dirty="0">
                <a:cs typeface="Cascadia Code" panose="020B0609020000020004" pitchFamily="49" charset="0"/>
              </a:rPr>
              <a:t>=&gt;</a:t>
            </a:r>
            <a:r>
              <a:rPr lang="ja-JP" altLang="en-US" sz="2800" kern="100" dirty="0">
                <a:cs typeface="Cascadia Code" panose="020B0609020000020004" pitchFamily="49" charset="0"/>
              </a:rPr>
              <a:t> 修正</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サイクルを回して</a:t>
            </a:r>
            <a:br>
              <a:rPr lang="en-US" altLang="ja-JP" sz="2800" kern="100" dirty="0">
                <a:cs typeface="Cascadia Code" panose="020B0609020000020004" pitchFamily="49" charset="0"/>
              </a:rPr>
            </a:br>
            <a:r>
              <a:rPr lang="ja-JP" altLang="en-US" sz="2800" kern="100" dirty="0">
                <a:cs typeface="Cascadia Code" panose="020B0609020000020004" pitchFamily="49" charset="0"/>
              </a:rPr>
              <a:t>使える状態まで</a:t>
            </a:r>
            <a:r>
              <a:rPr lang="ja-JP" altLang="en-US" sz="2800" kern="100" dirty="0">
                <a:solidFill>
                  <a:srgbClr val="FF0000"/>
                </a:solidFill>
                <a:cs typeface="Cascadia Code" panose="020B0609020000020004" pitchFamily="49" charset="0"/>
              </a:rPr>
              <a:t>完成させる時間が短い</a:t>
            </a:r>
            <a:endParaRPr lang="en-US" altLang="ja-JP" sz="2800" kern="100" dirty="0">
              <a:solidFill>
                <a:srgbClr val="FF0000"/>
              </a:solidFill>
              <a:cs typeface="Cascadia Code" panose="020B0609020000020004" pitchFamily="49" charset="0"/>
            </a:endParaRPr>
          </a:p>
          <a:p>
            <a:r>
              <a:rPr lang="ja-JP" altLang="en-US" sz="2800" kern="100" dirty="0">
                <a:solidFill>
                  <a:srgbClr val="FF0000"/>
                </a:solidFill>
                <a:cs typeface="Cascadia Code" panose="020B0609020000020004" pitchFamily="49" charset="0"/>
              </a:rPr>
              <a:t>読みやすい</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誰が書いても似たプログラムになる</a:t>
            </a:r>
            <a:r>
              <a:rPr lang="en-US" altLang="ja-JP" sz="2800" kern="100" dirty="0">
                <a:cs typeface="Cascadia Code" panose="020B0609020000020004" pitchFamily="49" charset="0"/>
              </a:rPr>
              <a:t>)</a:t>
            </a:r>
          </a:p>
          <a:p>
            <a:r>
              <a:rPr lang="ja-JP" altLang="en-US" sz="2800" kern="100" dirty="0">
                <a:cs typeface="Cascadia Code" panose="020B0609020000020004" pitchFamily="49" charset="0"/>
              </a:rPr>
              <a:t>多言語 </a:t>
            </a:r>
            <a:r>
              <a:rPr lang="en-US" altLang="ja-JP" sz="2800" kern="100" dirty="0">
                <a:cs typeface="Cascadia Code" panose="020B0609020000020004" pitchFamily="49" charset="0"/>
              </a:rPr>
              <a:t>(C, C++, </a:t>
            </a:r>
            <a:r>
              <a:rPr lang="en-US" altLang="ja-JP" sz="2800" kern="100" dirty="0" err="1">
                <a:cs typeface="Cascadia Code" panose="020B0609020000020004" pitchFamily="49" charset="0"/>
              </a:rPr>
              <a:t>php</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javascript</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etc</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へ展開しやすい </a:t>
            </a:r>
            <a:r>
              <a:rPr lang="en-US" altLang="ja-JP" sz="2800" kern="100" dirty="0">
                <a:cs typeface="Cascadia Code" panose="020B0609020000020004" pitchFamily="49" charset="0"/>
              </a:rPr>
              <a:t>(C</a:t>
            </a:r>
            <a:r>
              <a:rPr lang="ja-JP" altLang="en-US" sz="2800" kern="100" dirty="0">
                <a:cs typeface="Cascadia Code" panose="020B0609020000020004" pitchFamily="49" charset="0"/>
              </a:rPr>
              <a:t>言語系の文法</a:t>
            </a:r>
            <a:r>
              <a:rPr lang="en-US" altLang="ja-JP" sz="2800" kern="100" dirty="0">
                <a:cs typeface="Cascadia Code" panose="020B0609020000020004" pitchFamily="49" charset="0"/>
              </a:rPr>
              <a:t>)</a:t>
            </a:r>
          </a:p>
          <a:p>
            <a:pPr marL="0" indent="0">
              <a:buNone/>
            </a:pPr>
            <a:r>
              <a:rPr lang="ja-JP" altLang="en-US" b="1" kern="100" dirty="0">
                <a:solidFill>
                  <a:srgbClr val="0000FF"/>
                </a:solidFill>
                <a:cs typeface="Cascadia Code" panose="020B0609020000020004" pitchFamily="49" charset="0"/>
              </a:rPr>
              <a:t>短所：</a:t>
            </a:r>
            <a:endParaRPr lang="en-US" altLang="ja-JP" b="1" kern="100" dirty="0">
              <a:solidFill>
                <a:srgbClr val="0000FF"/>
              </a:solidFill>
              <a:cs typeface="Cascadia Code" panose="020B0609020000020004" pitchFamily="49" charset="0"/>
            </a:endParaRPr>
          </a:p>
          <a:p>
            <a:r>
              <a:rPr lang="ja-JP" altLang="en-US" sz="2800" kern="100" dirty="0">
                <a:cs typeface="Cascadia Code" panose="020B0609020000020004" pitchFamily="49" charset="0"/>
              </a:rPr>
              <a:t>実行速度が</a:t>
            </a:r>
            <a:r>
              <a:rPr lang="ja-JP" altLang="en-US" sz="2800" kern="100" dirty="0">
                <a:solidFill>
                  <a:srgbClr val="FF0000"/>
                </a:solidFill>
                <a:cs typeface="Cascadia Code" panose="020B0609020000020004" pitchFamily="49" charset="0"/>
              </a:rPr>
              <a:t>遅い</a:t>
            </a:r>
            <a:endParaRPr lang="en-US" altLang="ja-JP" sz="2800" kern="100" dirty="0">
              <a:solidFill>
                <a:srgbClr val="FF0000"/>
              </a:solidFill>
              <a:cs typeface="Cascadia Code" panose="020B0609020000020004" pitchFamily="49" charset="0"/>
            </a:endParaRPr>
          </a:p>
          <a:p>
            <a:r>
              <a:rPr lang="en-US" altLang="ja-JP" sz="2800" kern="100" dirty="0">
                <a:cs typeface="Cascadia Code" panose="020B0609020000020004" pitchFamily="49" charset="0"/>
              </a:rPr>
              <a:t>python</a:t>
            </a:r>
            <a:r>
              <a:rPr lang="ja-JP" altLang="en-US" sz="2800" kern="100" dirty="0">
                <a:solidFill>
                  <a:srgbClr val="FF0000"/>
                </a:solidFill>
                <a:cs typeface="Cascadia Code" panose="020B0609020000020004" pitchFamily="49" charset="0"/>
              </a:rPr>
              <a:t>独特の文法</a:t>
            </a:r>
            <a:r>
              <a:rPr lang="ja-JP" altLang="en-US" sz="2800" kern="100" dirty="0">
                <a:cs typeface="Cascadia Code" panose="020B0609020000020004" pitchFamily="49" charset="0"/>
              </a:rPr>
              <a:t>がある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インデントブロック、</a:t>
            </a:r>
            <a:r>
              <a:rPr lang="en-US" altLang="ja-JP" sz="2800" kern="100" dirty="0">
                <a:cs typeface="Cascadia Code" panose="020B0609020000020004" pitchFamily="49" charset="0"/>
              </a:rPr>
              <a:t>for</a:t>
            </a:r>
            <a:r>
              <a:rPr lang="ja-JP" altLang="en-US" sz="2800" kern="100" dirty="0">
                <a:cs typeface="Cascadia Code" panose="020B0609020000020004" pitchFamily="49" charset="0"/>
              </a:rPr>
              <a:t>文 など</a:t>
            </a:r>
            <a:r>
              <a:rPr lang="en-US" altLang="ja-JP" sz="2800" kern="100" dirty="0">
                <a:cs typeface="Cascadia Code" panose="020B0609020000020004" pitchFamily="49" charset="0"/>
              </a:rPr>
              <a:t>)</a:t>
            </a:r>
          </a:p>
        </p:txBody>
      </p:sp>
    </p:spTree>
    <p:extLst>
      <p:ext uri="{BB962C8B-B14F-4D97-AF65-F5344CB8AC3E}">
        <p14:creationId xmlns:p14="http://schemas.microsoft.com/office/powerpoint/2010/main" val="553559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1143-89E1-B934-9DE0-64CD47BDA69D}"/>
            </a:ext>
          </a:extLst>
        </p:cNvPr>
        <p:cNvGrpSpPr/>
        <p:nvPr/>
      </p:nvGrpSpPr>
      <p:grpSpPr>
        <a:xfrm>
          <a:off x="0" y="0"/>
          <a:ext cx="0" cy="0"/>
          <a:chOff x="0" y="0"/>
          <a:chExt cx="0" cy="0"/>
        </a:xfrm>
      </p:grpSpPr>
      <p:sp>
        <p:nvSpPr>
          <p:cNvPr id="420866" name="Rectangle 1026">
            <a:extLst>
              <a:ext uri="{FF2B5EF4-FFF2-40B4-BE49-F238E27FC236}">
                <a16:creationId xmlns:a16="http://schemas.microsoft.com/office/drawing/2014/main" id="{7EF9DF3A-98C2-5E4F-584C-71AD42D557DB}"/>
              </a:ext>
            </a:extLst>
          </p:cNvPr>
          <p:cNvSpPr>
            <a:spLocks noGrp="1" noChangeArrowheads="1"/>
          </p:cNvSpPr>
          <p:nvPr>
            <p:ph type="title"/>
          </p:nvPr>
        </p:nvSpPr>
        <p:spPr>
          <a:xfrm>
            <a:off x="0" y="1"/>
            <a:ext cx="12192000" cy="764703"/>
          </a:xfrm>
        </p:spPr>
        <p:txBody>
          <a:bodyPr/>
          <a:lstStyle/>
          <a:p>
            <a:pPr eaLnBrk="1" hangingPunct="1"/>
            <a:r>
              <a:rPr lang="ja-JP" altLang="en-US" sz="3600" b="1" dirty="0">
                <a:solidFill>
                  <a:srgbClr val="0000FF"/>
                </a:solidFill>
                <a:ea typeface="ＨＧ丸ゴシックB" pitchFamily="49" charset="-128"/>
              </a:rPr>
              <a:t>想定する環境</a:t>
            </a:r>
          </a:p>
        </p:txBody>
      </p:sp>
      <p:sp>
        <p:nvSpPr>
          <p:cNvPr id="420867" name="Rectangle 1027">
            <a:extLst>
              <a:ext uri="{FF2B5EF4-FFF2-40B4-BE49-F238E27FC236}">
                <a16:creationId xmlns:a16="http://schemas.microsoft.com/office/drawing/2014/main" id="{F9FDB728-9F9C-6412-628E-8F457CB8B47D}"/>
              </a:ext>
            </a:extLst>
          </p:cNvPr>
          <p:cNvSpPr>
            <a:spLocks noGrp="1" noChangeArrowheads="1"/>
          </p:cNvSpPr>
          <p:nvPr>
            <p:ph type="body" idx="1"/>
          </p:nvPr>
        </p:nvSpPr>
        <p:spPr>
          <a:xfrm>
            <a:off x="551384" y="836712"/>
            <a:ext cx="11377264" cy="5688632"/>
          </a:xfrm>
        </p:spPr>
        <p:txBody>
          <a:bodyPr/>
          <a:lstStyle/>
          <a:p>
            <a:pPr marL="0" indent="0">
              <a:spcBef>
                <a:spcPts val="0"/>
              </a:spcBef>
              <a:spcAft>
                <a:spcPts val="600"/>
              </a:spcAft>
              <a:buNone/>
            </a:pPr>
            <a:r>
              <a:rPr lang="en-US" altLang="ja-JP" sz="2800" b="1" kern="100" dirty="0">
                <a:effectLst/>
                <a:cs typeface="Cascadia Code" panose="020B0609020000020004" pitchFamily="49" charset="0"/>
              </a:rPr>
              <a:t>Python</a:t>
            </a:r>
            <a:r>
              <a:rPr lang="en-US" altLang="ja-JP" sz="2800" kern="100" dirty="0">
                <a:effectLst/>
                <a:cs typeface="Cascadia Code" panose="020B0609020000020004" pitchFamily="49" charset="0"/>
              </a:rPr>
              <a:t>: version 3.11</a:t>
            </a:r>
            <a:r>
              <a:rPr lang="ja-JP" altLang="en-US" sz="2800" kern="100" dirty="0">
                <a:effectLst/>
                <a:cs typeface="Cascadia Code" panose="020B0609020000020004" pitchFamily="49" charset="0"/>
              </a:rPr>
              <a:t>以上　　</a:t>
            </a:r>
            <a:r>
              <a:rPr lang="en-US" altLang="ja-JP" sz="2800" kern="100" dirty="0">
                <a:cs typeface="Cascadia Code" panose="020B0609020000020004" pitchFamily="49" charset="0"/>
                <a:hlinkClick r:id="rId2">
                  <a:extLst>
                    <a:ext uri="{A12FA001-AC4F-418D-AE19-62706E023703}">
                      <ahyp:hlinkClr xmlns:ahyp="http://schemas.microsoft.com/office/drawing/2018/hyperlinkcolor" val="tx"/>
                    </a:ext>
                  </a:extLst>
                </a:hlinkClick>
              </a:rPr>
              <a:t>https://www.python.org/</a:t>
            </a:r>
            <a:endParaRPr lang="en-US" altLang="ja-JP" sz="2800" kern="100" dirty="0">
              <a:cs typeface="Cascadia Code" panose="020B0609020000020004" pitchFamily="49" charset="0"/>
            </a:endParaRPr>
          </a:p>
          <a:p>
            <a:pPr marL="0" indent="0">
              <a:spcBef>
                <a:spcPts val="0"/>
              </a:spcBef>
              <a:spcAft>
                <a:spcPts val="600"/>
              </a:spcAft>
              <a:buNone/>
            </a:pPr>
            <a:r>
              <a:rPr lang="ja-JP" altLang="en-US" sz="2800" kern="100" dirty="0">
                <a:cs typeface="Cascadia Code" panose="020B0609020000020004" pitchFamily="49" charset="0"/>
              </a:rPr>
              <a:t>　モジュール</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numpy</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scipy</a:t>
            </a:r>
            <a:r>
              <a:rPr lang="en-US" altLang="ja-JP" sz="2800" kern="100" dirty="0">
                <a:cs typeface="Cascadia Code" panose="020B0609020000020004" pitchFamily="49" charset="0"/>
              </a:rPr>
              <a:t>, </a:t>
            </a:r>
            <a:r>
              <a:rPr lang="en-US" altLang="ja-JP" sz="2800" kern="100" dirty="0" err="1">
                <a:cs typeface="Cascadia Code" panose="020B0609020000020004" pitchFamily="49" charset="0"/>
              </a:rPr>
              <a:t>openpyxl</a:t>
            </a:r>
            <a:r>
              <a:rPr lang="en-US" altLang="ja-JP" sz="2800" kern="100" dirty="0">
                <a:cs typeface="Cascadia Code" panose="020B0609020000020004" pitchFamily="49" charset="0"/>
              </a:rPr>
              <a:t>, pandas, </a:t>
            </a:r>
            <a:r>
              <a:rPr lang="en-US" altLang="ja-JP" sz="2800" kern="100" dirty="0" err="1">
                <a:cs typeface="Cascadia Code" panose="020B0609020000020004" pitchFamily="49" charset="0"/>
              </a:rPr>
              <a:t>jupyter</a:t>
            </a:r>
            <a:r>
              <a:rPr lang="ja-JP" altLang="en-US" sz="2800" kern="100" dirty="0">
                <a:cs typeface="Cascadia Code" panose="020B0609020000020004" pitchFamily="49" charset="0"/>
              </a:rPr>
              <a:t> などが使える</a:t>
            </a:r>
            <a:endParaRPr lang="en-US" altLang="ja-JP" sz="2800" kern="100" dirty="0">
              <a:cs typeface="Cascadia Code" panose="020B0609020000020004" pitchFamily="49" charset="0"/>
            </a:endParaRPr>
          </a:p>
          <a:p>
            <a:pPr marL="0" indent="0">
              <a:spcBef>
                <a:spcPts val="0"/>
              </a:spcBef>
              <a:spcAft>
                <a:spcPts val="600"/>
              </a:spcAft>
              <a:buNone/>
            </a:pPr>
            <a:endParaRPr lang="en-US" altLang="ja-JP" sz="2800" kern="100" dirty="0">
              <a:cs typeface="Cascadia Code" panose="020B0609020000020004" pitchFamily="49" charset="0"/>
            </a:endParaRPr>
          </a:p>
          <a:p>
            <a:pPr marL="0" indent="0">
              <a:spcBef>
                <a:spcPts val="0"/>
              </a:spcBef>
              <a:spcAft>
                <a:spcPts val="600"/>
              </a:spcAft>
              <a:buNone/>
            </a:pPr>
            <a:r>
              <a:rPr lang="ja-JP" altLang="en-US" sz="2800" kern="100" dirty="0">
                <a:cs typeface="Cascadia Code" panose="020B0609020000020004" pitchFamily="49" charset="0"/>
              </a:rPr>
              <a:t>実行方法</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a:t>
            </a:r>
            <a:endParaRPr lang="en-US" altLang="ja-JP" sz="2800" kern="100" dirty="0">
              <a:cs typeface="Cascadia Code" panose="020B0609020000020004" pitchFamily="49" charset="0"/>
            </a:endParaRPr>
          </a:p>
          <a:p>
            <a:pPr>
              <a:spcBef>
                <a:spcPts val="0"/>
              </a:spcBef>
              <a:spcAft>
                <a:spcPts val="600"/>
              </a:spcAft>
            </a:pPr>
            <a:r>
              <a:rPr lang="en-US" altLang="ja-JP" sz="2800" kern="100" dirty="0">
                <a:cs typeface="Cascadia Code" panose="020B0609020000020004" pitchFamily="49" charset="0"/>
              </a:rPr>
              <a:t>Windows</a:t>
            </a:r>
            <a:r>
              <a:rPr lang="ja-JP" altLang="en-US" sz="2800" kern="100" dirty="0">
                <a:cs typeface="Cascadia Code" panose="020B0609020000020004" pitchFamily="49" charset="0"/>
              </a:rPr>
              <a:t>のタスクバー </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検索</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ボックスに </a:t>
            </a:r>
            <a:br>
              <a:rPr lang="en-US" altLang="ja-JP" sz="2800" kern="100" dirty="0">
                <a:cs typeface="Cascadia Code" panose="020B0609020000020004" pitchFamily="49" charset="0"/>
              </a:rPr>
            </a:br>
            <a:r>
              <a:rPr lang="en-US" altLang="ja-JP" sz="2800" kern="100" dirty="0">
                <a:cs typeface="Cascadia Code" panose="020B0609020000020004" pitchFamily="49" charset="0"/>
              </a:rPr>
              <a:t>“</a:t>
            </a:r>
            <a:r>
              <a:rPr lang="en-US" altLang="ja-JP" sz="2800" kern="100" dirty="0" err="1">
                <a:cs typeface="Cascadia Code" panose="020B0609020000020004" pitchFamily="49" charset="0"/>
              </a:rPr>
              <a:t>cmd</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や </a:t>
            </a:r>
            <a:r>
              <a:rPr lang="en-US" altLang="ja-JP" sz="2800" kern="100" dirty="0">
                <a:cs typeface="Cascadia Code" panose="020B0609020000020004" pitchFamily="49" charset="0"/>
              </a:rPr>
              <a:t>“terminal”</a:t>
            </a:r>
            <a:r>
              <a:rPr lang="ja-JP" altLang="en-US" sz="2800" kern="100" dirty="0">
                <a:cs typeface="Cascadia Code" panose="020B0609020000020004" pitchFamily="49" charset="0"/>
              </a:rPr>
              <a:t> と入力して実行</a:t>
            </a:r>
            <a:endParaRPr lang="en-US" altLang="ja-JP" sz="2800" kern="100" dirty="0">
              <a:cs typeface="Cascadia Code" panose="020B0609020000020004" pitchFamily="49" charset="0"/>
            </a:endParaRPr>
          </a:p>
          <a:p>
            <a:pPr>
              <a:spcBef>
                <a:spcPts val="0"/>
              </a:spcBef>
              <a:spcAft>
                <a:spcPts val="600"/>
              </a:spcAft>
            </a:pPr>
            <a:r>
              <a:rPr lang="en-US" altLang="ja-JP" sz="2800" kern="100" dirty="0">
                <a:cs typeface="Cascadia Code" panose="020B0609020000020004" pitchFamily="49" charset="0"/>
              </a:rPr>
              <a:t>macOS</a:t>
            </a:r>
            <a:r>
              <a:rPr lang="ja-JP" altLang="en-US" sz="2800" kern="100" dirty="0">
                <a:cs typeface="Cascadia Code" panose="020B0609020000020004" pitchFamily="49" charset="0"/>
              </a:rPr>
              <a:t>、</a:t>
            </a:r>
            <a:r>
              <a:rPr lang="en-US" altLang="ja-JP" sz="2800" kern="100" dirty="0">
                <a:cs typeface="Cascadia Code" panose="020B0609020000020004" pitchFamily="49" charset="0"/>
              </a:rPr>
              <a:t>Linux</a:t>
            </a:r>
            <a:r>
              <a:rPr lang="ja-JP" altLang="en-US" sz="2800" kern="100" dirty="0">
                <a:cs typeface="Cascadia Code" panose="020B0609020000020004" pitchFamily="49" charset="0"/>
              </a:rPr>
              <a:t>、</a:t>
            </a:r>
            <a:r>
              <a:rPr lang="en-US" altLang="ja-JP" sz="2800" kern="100" dirty="0">
                <a:cs typeface="Cascadia Code" panose="020B0609020000020004" pitchFamily="49" charset="0"/>
              </a:rPr>
              <a:t>WSL</a:t>
            </a:r>
            <a:r>
              <a:rPr lang="ja-JP" altLang="en-US" sz="2800" kern="100" dirty="0">
                <a:cs typeface="Cascadia Code" panose="020B0609020000020004" pitchFamily="49" charset="0"/>
              </a:rPr>
              <a:t> などでは、インストールされている</a:t>
            </a:r>
            <a:br>
              <a:rPr lang="en-US" altLang="ja-JP" sz="2800" kern="100" dirty="0">
                <a:cs typeface="Cascadia Code" panose="020B0609020000020004" pitchFamily="49" charset="0"/>
              </a:rPr>
            </a:br>
            <a:r>
              <a:rPr lang="en-US" altLang="ja-JP" sz="2800" kern="100" dirty="0">
                <a:cs typeface="Cascadia Code" panose="020B0609020000020004" pitchFamily="49" charset="0"/>
              </a:rPr>
              <a:t>terminal</a:t>
            </a:r>
            <a:r>
              <a:rPr lang="ja-JP" altLang="en-US" sz="2800" kern="100" dirty="0">
                <a:cs typeface="Cascadia Code" panose="020B0609020000020004" pitchFamily="49" charset="0"/>
              </a:rPr>
              <a:t>アプリ </a:t>
            </a:r>
            <a:r>
              <a:rPr lang="en-US" altLang="ja-JP" sz="2800" kern="100" dirty="0">
                <a:cs typeface="Cascadia Code" panose="020B0609020000020004" pitchFamily="49" charset="0"/>
              </a:rPr>
              <a:t>(</a:t>
            </a:r>
            <a:r>
              <a:rPr lang="en-US" altLang="ja-JP" sz="2800" kern="100" dirty="0" err="1">
                <a:cs typeface="Cascadia Code" panose="020B0609020000020004" pitchFamily="49" charset="0"/>
              </a:rPr>
              <a:t>xterm</a:t>
            </a:r>
            <a:r>
              <a:rPr lang="ja-JP" altLang="en-US" sz="2800" kern="100" dirty="0">
                <a:cs typeface="Cascadia Code" panose="020B0609020000020004" pitchFamily="49" charset="0"/>
              </a:rPr>
              <a:t>など</a:t>
            </a:r>
            <a:r>
              <a:rPr lang="en-US" altLang="ja-JP" sz="2800" kern="100" dirty="0">
                <a:cs typeface="Cascadia Code" panose="020B0609020000020004" pitchFamily="49" charset="0"/>
              </a:rPr>
              <a:t>)</a:t>
            </a:r>
            <a:r>
              <a:rPr lang="ja-JP" altLang="en-US" sz="2800" kern="100" dirty="0">
                <a:cs typeface="Cascadia Code" panose="020B0609020000020004" pitchFamily="49" charset="0"/>
              </a:rPr>
              <a:t> を実行</a:t>
            </a:r>
            <a:endParaRPr lang="en-US" altLang="ja-JP" sz="2800" kern="100" dirty="0">
              <a:cs typeface="Cascadia Code" panose="020B0609020000020004" pitchFamily="49" charset="0"/>
            </a:endParaRPr>
          </a:p>
          <a:p>
            <a:pPr>
              <a:spcBef>
                <a:spcPts val="0"/>
              </a:spcBef>
              <a:spcAft>
                <a:spcPts val="600"/>
              </a:spcAft>
            </a:pPr>
            <a:r>
              <a:rPr lang="en-US" altLang="ja-JP" sz="2800" kern="100" dirty="0">
                <a:cs typeface="Cascadia Code" panose="020B0609020000020004" pitchFamily="49" charset="0"/>
              </a:rPr>
              <a:t>Visual</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Studio</a:t>
            </a:r>
            <a:r>
              <a:rPr lang="ja-JP" altLang="en-US" sz="2800" kern="100" dirty="0">
                <a:cs typeface="Cascadia Code" panose="020B0609020000020004" pitchFamily="49" charset="0"/>
              </a:rPr>
              <a:t> </a:t>
            </a:r>
            <a:r>
              <a:rPr lang="en-US" altLang="ja-JP" sz="2800" kern="100" dirty="0">
                <a:cs typeface="Cascadia Code" panose="020B0609020000020004" pitchFamily="49" charset="0"/>
              </a:rPr>
              <a:t>Code</a:t>
            </a:r>
            <a:r>
              <a:rPr lang="ja-JP" altLang="en-US" sz="2800" kern="100" dirty="0">
                <a:cs typeface="Cascadia Code" panose="020B0609020000020004" pitchFamily="49" charset="0"/>
              </a:rPr>
              <a:t>などエディタ </a:t>
            </a:r>
            <a:r>
              <a:rPr lang="en-US" altLang="ja-JP" sz="2800" kern="100" dirty="0">
                <a:cs typeface="Cascadia Code" panose="020B0609020000020004" pitchFamily="49" charset="0"/>
              </a:rPr>
              <a:t>(IDE)</a:t>
            </a:r>
            <a:r>
              <a:rPr lang="ja-JP" altLang="en-US" sz="2800" kern="100" dirty="0">
                <a:cs typeface="Cascadia Code" panose="020B0609020000020004" pitchFamily="49" charset="0"/>
              </a:rPr>
              <a:t> に組み込まれている</a:t>
            </a:r>
            <a:br>
              <a:rPr lang="en-US" altLang="ja-JP" sz="2800" kern="100" dirty="0">
                <a:cs typeface="Cascadia Code" panose="020B0609020000020004" pitchFamily="49" charset="0"/>
              </a:rPr>
            </a:br>
            <a:r>
              <a:rPr lang="ja-JP" altLang="en-US" sz="2800" kern="100" dirty="0">
                <a:cs typeface="Cascadia Code" panose="020B0609020000020004" pitchFamily="49" charset="0"/>
              </a:rPr>
              <a:t>ターミナル機能を使う</a:t>
            </a:r>
            <a:endParaRPr lang="en-US" altLang="ja-JP" sz="2800" kern="100" dirty="0">
              <a:cs typeface="Cascadia Code" panose="020B0609020000020004" pitchFamily="49" charset="0"/>
            </a:endParaRPr>
          </a:p>
          <a:p>
            <a:pPr marL="0" indent="0">
              <a:spcBef>
                <a:spcPts val="0"/>
              </a:spcBef>
              <a:spcAft>
                <a:spcPts val="600"/>
              </a:spcAft>
              <a:buNone/>
            </a:pPr>
            <a:endParaRPr lang="en-US" altLang="ja-JP" sz="2800" kern="100" dirty="0">
              <a:solidFill>
                <a:srgbClr val="FF0000"/>
              </a:solidFill>
              <a:cs typeface="Cascadia Code" panose="020B0609020000020004" pitchFamily="49" charset="0"/>
            </a:endParaRPr>
          </a:p>
          <a:p>
            <a:pPr marL="0" indent="0">
              <a:spcBef>
                <a:spcPts val="0"/>
              </a:spcBef>
              <a:spcAft>
                <a:spcPts val="600"/>
              </a:spcAft>
              <a:buNone/>
            </a:pPr>
            <a:r>
              <a:rPr lang="ja-JP" altLang="en-US" sz="2800" kern="100" dirty="0">
                <a:solidFill>
                  <a:srgbClr val="FF0000"/>
                </a:solidFill>
                <a:cs typeface="Cascadia Code" panose="020B0609020000020004" pitchFamily="49" charset="0"/>
              </a:rPr>
              <a:t>　　  </a:t>
            </a:r>
            <a:r>
              <a:rPr lang="en-US" altLang="ja-JP" sz="2800" kern="100" dirty="0">
                <a:solidFill>
                  <a:srgbClr val="FF0000"/>
                </a:solidFill>
                <a:cs typeface="Cascadia Code" panose="020B0609020000020004" pitchFamily="49" charset="0"/>
              </a:rPr>
              <a:t>=&gt;</a:t>
            </a:r>
            <a:r>
              <a:rPr lang="ja-JP" altLang="en-US" sz="2800" kern="100" dirty="0">
                <a:solidFill>
                  <a:srgbClr val="FF0000"/>
                </a:solidFill>
                <a:cs typeface="Cascadia Code" panose="020B0609020000020004" pitchFamily="49" charset="0"/>
              </a:rPr>
              <a:t> </a:t>
            </a:r>
            <a:r>
              <a:rPr lang="en-US" altLang="ja-JP" sz="2800" kern="100" dirty="0">
                <a:solidFill>
                  <a:srgbClr val="FF0000"/>
                </a:solidFill>
                <a:cs typeface="Cascadia Code" panose="020B0609020000020004" pitchFamily="49" charset="0"/>
              </a:rPr>
              <a:t>“python”</a:t>
            </a:r>
            <a:r>
              <a:rPr lang="ja-JP" altLang="en-US" sz="2800" kern="100" dirty="0">
                <a:solidFill>
                  <a:srgbClr val="FF0000"/>
                </a:solidFill>
                <a:cs typeface="Cascadia Code" panose="020B0609020000020004" pitchFamily="49" charset="0"/>
              </a:rPr>
              <a:t> を実行</a:t>
            </a:r>
            <a:endParaRPr lang="en-US" altLang="ja-JP" sz="2800" kern="100" dirty="0">
              <a:solidFill>
                <a:srgbClr val="FF0000"/>
              </a:solidFill>
              <a:cs typeface="Cascadia Code" panose="020B0609020000020004" pitchFamily="49" charset="0"/>
            </a:endParaRPr>
          </a:p>
        </p:txBody>
      </p:sp>
    </p:spTree>
    <p:extLst>
      <p:ext uri="{BB962C8B-B14F-4D97-AF65-F5344CB8AC3E}">
        <p14:creationId xmlns:p14="http://schemas.microsoft.com/office/powerpoint/2010/main" val="325768168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19D53E4-A941-4BB4-A1CE-3FB0FBB8A73F}"/>
              </a:ext>
            </a:extLst>
          </p:cNvPr>
          <p:cNvSpPr txBox="1"/>
          <p:nvPr/>
        </p:nvSpPr>
        <p:spPr>
          <a:xfrm>
            <a:off x="1524001" y="13614"/>
            <a:ext cx="91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の導入方法</a:t>
            </a:r>
          </a:p>
        </p:txBody>
      </p:sp>
      <p:sp>
        <p:nvSpPr>
          <p:cNvPr id="19" name="テキスト ボックス 18">
            <a:extLst>
              <a:ext uri="{FF2B5EF4-FFF2-40B4-BE49-F238E27FC236}">
                <a16:creationId xmlns:a16="http://schemas.microsoft.com/office/drawing/2014/main" id="{9C5C37CC-3D6D-465D-B251-161ACB2814E9}"/>
              </a:ext>
            </a:extLst>
          </p:cNvPr>
          <p:cNvSpPr txBox="1"/>
          <p:nvPr/>
        </p:nvSpPr>
        <p:spPr>
          <a:xfrm>
            <a:off x="263352" y="658425"/>
            <a:ext cx="11712624" cy="5509200"/>
          </a:xfrm>
          <a:prstGeom prst="rect">
            <a:avLst/>
          </a:prstGeom>
          <a:noFill/>
        </p:spPr>
        <p:txBody>
          <a:bodyPr wrap="square" rtlCol="0">
            <a:spAutoFit/>
          </a:bodyPr>
          <a:lstStyle>
            <a:defPPr>
              <a:defRPr lang="ja-JP"/>
            </a:defPPr>
            <a:lvl1pPr marR="0" lvl="0" fontAlgn="auto">
              <a:lnSpc>
                <a:spcPct val="100000"/>
              </a:lnSpc>
              <a:spcBef>
                <a:spcPts val="0"/>
              </a:spcBef>
              <a:spcAft>
                <a:spcPts val="0"/>
              </a:spcAft>
              <a:buClrTx/>
              <a:buSzTx/>
              <a:tabLst/>
              <a:defRPr kumimoji="0" b="1" i="0" u="none" strike="noStrike" cap="none" spc="0" normalizeH="0" baseline="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defRPr>
            </a:lvl1pPr>
            <a:lvl2pPr defTabSz="914400">
              <a:defRPr kumimoji="1"/>
            </a:lvl2pPr>
            <a:lvl3pPr defTabSz="914400">
              <a:defRPr kumimoji="1"/>
            </a:lvl3pPr>
            <a:lvl4pPr defTabSz="914400">
              <a:defRPr kumimoji="1"/>
            </a:lvl4pPr>
            <a:lvl5pPr defTabSz="914400">
              <a:defRPr kumimoji="1"/>
            </a:lvl5pPr>
            <a:lvl6pPr defTabSz="914400">
              <a:defRPr kumimoji="1"/>
            </a:lvl6pPr>
            <a:lvl7pPr defTabSz="914400">
              <a:defRPr kumimoji="1"/>
            </a:lvl7pPr>
            <a:lvl8pPr defTabSz="914400">
              <a:defRPr kumimoji="1"/>
            </a:lvl8pPr>
            <a:lvl9pPr defTabSz="914400">
              <a:defRPr kumimoji="1"/>
            </a:lvl9p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python.org</a:t>
            </a:r>
            <a:b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概要</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公式サイトの「標準的</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」とも呼ばれる。</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特徴</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C</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言語で実装されており、最も広く使われている</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の実装。</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入手先</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hlinkClick r:id="rId2"/>
              </a:rPr>
              <a:t>https://www.python.org</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備考</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Windows</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や</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macOS</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Linux</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用のインストーラが用意されている。</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パッケージ管理</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自分でパッケージを</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pip</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で追加する</a:t>
            </a:r>
            <a:endPar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Anaconda</a:t>
            </a:r>
            <a:b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概要</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をベースに、よく使われるパッケージ（</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NumPy</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Pandas</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Jupyter</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など）を含んだディストリビューション。</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特徴</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独自のパッケージ管理ツール「</a:t>
            </a:r>
            <a:r>
              <a:rPr kumimoji="0"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conda</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」が使える。仮想環境の管理も簡単。</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注意点</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商用利用にはライセンスの確認が必要（特に企業利用の場合）。</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入手先</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hlinkClick r:id="rId3"/>
              </a:rPr>
              <a:t>https://www.anaconda.com/</a:t>
            </a:r>
            <a:endPar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Windows Store</a:t>
            </a:r>
            <a:r>
              <a:rPr kumimoji="0" lang="ja-JP"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版 </a:t>
            </a:r>
            <a: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br>
              <a:rPr kumimoji="0" lang="en-US" altLang="ja-JP" sz="2400" b="1"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概要</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Windows 10</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以降の</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Microsoft Store</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からインストール可能な</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特徴</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簡単にインストールできるが、環境変数の設定やパスの扱いに注意が必要。</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確認方法</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where</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en-US" altLang="ja-JP" sz="2000" b="0" i="0" u="none" strike="noStrike" kern="1200" cap="none" spc="0" normalizeH="0" baseline="0" noProof="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exe python</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を実行すると、インストール場所が確認できる。</a:t>
            </a:r>
            <a:b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b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例</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 C:\Users\</a:t>
            </a:r>
            <a:r>
              <a:rPr kumimoji="0" lang="ja-JP"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ユーザー名</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t>
            </a:r>
            <a:r>
              <a:rPr kumimoji="0"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AppData</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\Local\Microsoft\</a:t>
            </a:r>
            <a:r>
              <a:rPr kumimoji="0" lang="en-US" altLang="ja-JP"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WindowsApps</a:t>
            </a:r>
            <a:r>
              <a:rPr kumimoji="0" lang="en-US" altLang="ja-JP" sz="2000" b="0" i="0" u="none" strike="noStrike" kern="1200" cap="none" spc="0" normalizeH="0" baseline="0" noProof="0" dirty="0">
                <a:ln>
                  <a:noFill/>
                </a:ln>
                <a:solidFill>
                  <a:srgbClr val="000000"/>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\python.exe</a:t>
            </a:r>
            <a:endParaRPr kumimoji="0" lang="en-US" altLang="ja-JP" sz="20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95665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0A93-3D17-73AB-1F66-E0C11D604368}"/>
            </a:ext>
          </a:extLst>
        </p:cNvPr>
        <p:cNvGrpSpPr/>
        <p:nvPr/>
      </p:nvGrpSpPr>
      <p:grpSpPr>
        <a:xfrm>
          <a:off x="0" y="0"/>
          <a:ext cx="0" cy="0"/>
          <a:chOff x="0" y="0"/>
          <a:chExt cx="0" cy="0"/>
        </a:xfrm>
      </p:grpSpPr>
      <p:pic>
        <p:nvPicPr>
          <p:cNvPr id="18" name="図 17" descr="グラフィカル ユーザー インターフェイス, テキスト, Web サイト&#10;&#10;AI 生成コンテンツは誤りを含む可能性があります。">
            <a:extLst>
              <a:ext uri="{FF2B5EF4-FFF2-40B4-BE49-F238E27FC236}">
                <a16:creationId xmlns:a16="http://schemas.microsoft.com/office/drawing/2014/main" id="{352A5C1D-AC06-2F6B-BD15-E4ABB3DA8EAA}"/>
              </a:ext>
            </a:extLst>
          </p:cNvPr>
          <p:cNvPicPr>
            <a:picLocks noChangeAspect="1"/>
          </p:cNvPicPr>
          <p:nvPr/>
        </p:nvPicPr>
        <p:blipFill>
          <a:blip r:embed="rId2"/>
          <a:srcRect t="11151" b="50000"/>
          <a:stretch>
            <a:fillRect/>
          </a:stretch>
        </p:blipFill>
        <p:spPr>
          <a:xfrm>
            <a:off x="119336" y="1098032"/>
            <a:ext cx="6934826" cy="2664296"/>
          </a:xfrm>
          <a:prstGeom prst="rect">
            <a:avLst/>
          </a:prstGeom>
        </p:spPr>
      </p:pic>
      <p:sp>
        <p:nvSpPr>
          <p:cNvPr id="4" name="テキスト ボックス 3">
            <a:extLst>
              <a:ext uri="{FF2B5EF4-FFF2-40B4-BE49-F238E27FC236}">
                <a16:creationId xmlns:a16="http://schemas.microsoft.com/office/drawing/2014/main" id="{CF7A5410-87D3-6C45-BF6C-858780FC3016}"/>
              </a:ext>
            </a:extLst>
          </p:cNvPr>
          <p:cNvSpPr txBox="1"/>
          <p:nvPr/>
        </p:nvSpPr>
        <p:spPr>
          <a:xfrm>
            <a:off x="1524000" y="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Python (python.org) </a:t>
            </a: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の入手</a:t>
            </a:r>
          </a:p>
        </p:txBody>
      </p:sp>
      <p:sp>
        <p:nvSpPr>
          <p:cNvPr id="10" name="テキスト ボックス 9">
            <a:extLst>
              <a:ext uri="{FF2B5EF4-FFF2-40B4-BE49-F238E27FC236}">
                <a16:creationId xmlns:a16="http://schemas.microsoft.com/office/drawing/2014/main" id="{39FA4342-9A35-E047-068E-A5300178FC9B}"/>
              </a:ext>
            </a:extLst>
          </p:cNvPr>
          <p:cNvSpPr txBox="1"/>
          <p:nvPr/>
        </p:nvSpPr>
        <p:spPr>
          <a:xfrm>
            <a:off x="263352" y="624218"/>
            <a:ext cx="888115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Python.org web: </a:t>
            </a:r>
            <a:r>
              <a:rPr kumimoji="0"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hlinkClick r:id="rId3"/>
              </a:rPr>
              <a:t>https://www.python.org/?hl=ja</a:t>
            </a:r>
            <a:endParaRPr kumimoji="0" lang="en-US" altLang="ja-JP" sz="18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BA381DE5-B840-B3EB-DF4F-0424636F8244}"/>
              </a:ext>
            </a:extLst>
          </p:cNvPr>
          <p:cNvSpPr/>
          <p:nvPr/>
        </p:nvSpPr>
        <p:spPr>
          <a:xfrm>
            <a:off x="1379984" y="2060848"/>
            <a:ext cx="827584" cy="369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0B117542-6419-6D73-AFD0-FE7F0DB31D6A}"/>
              </a:ext>
            </a:extLst>
          </p:cNvPr>
          <p:cNvSpPr/>
          <p:nvPr/>
        </p:nvSpPr>
        <p:spPr>
          <a:xfrm>
            <a:off x="1343472" y="2987660"/>
            <a:ext cx="864096" cy="5133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図 20" descr="グラフィカル ユーザー インターフェイス&#10;&#10;AI 生成コンテンツは誤りを含む可能性があります。">
            <a:extLst>
              <a:ext uri="{FF2B5EF4-FFF2-40B4-BE49-F238E27FC236}">
                <a16:creationId xmlns:a16="http://schemas.microsoft.com/office/drawing/2014/main" id="{B01D7BA2-06F2-74DF-BD8D-F264E4D189A6}"/>
              </a:ext>
            </a:extLst>
          </p:cNvPr>
          <p:cNvPicPr>
            <a:picLocks noChangeAspect="1"/>
          </p:cNvPicPr>
          <p:nvPr/>
        </p:nvPicPr>
        <p:blipFill>
          <a:blip r:embed="rId4"/>
          <a:srcRect t="10948" r="52077" b="65750"/>
          <a:stretch>
            <a:fillRect/>
          </a:stretch>
        </p:blipFill>
        <p:spPr>
          <a:xfrm>
            <a:off x="7176120" y="1882395"/>
            <a:ext cx="3323397" cy="1598065"/>
          </a:xfrm>
          <a:prstGeom prst="rect">
            <a:avLst/>
          </a:prstGeom>
        </p:spPr>
      </p:pic>
      <p:pic>
        <p:nvPicPr>
          <p:cNvPr id="23" name="図 22" descr="グラフィカル ユーザー インターフェイス&#10;&#10;AI 生成コンテンツは誤りを含む可能性があります。">
            <a:extLst>
              <a:ext uri="{FF2B5EF4-FFF2-40B4-BE49-F238E27FC236}">
                <a16:creationId xmlns:a16="http://schemas.microsoft.com/office/drawing/2014/main" id="{879A1606-AFED-0350-9C11-461991CD5386}"/>
              </a:ext>
            </a:extLst>
          </p:cNvPr>
          <p:cNvPicPr>
            <a:picLocks noChangeAspect="1"/>
          </p:cNvPicPr>
          <p:nvPr/>
        </p:nvPicPr>
        <p:blipFill>
          <a:blip r:embed="rId5"/>
          <a:srcRect t="13250" r="48962" b="55250"/>
          <a:stretch>
            <a:fillRect/>
          </a:stretch>
        </p:blipFill>
        <p:spPr>
          <a:xfrm>
            <a:off x="7128579" y="3636402"/>
            <a:ext cx="3539421" cy="2160240"/>
          </a:xfrm>
          <a:prstGeom prst="rect">
            <a:avLst/>
          </a:prstGeom>
        </p:spPr>
      </p:pic>
      <p:sp>
        <p:nvSpPr>
          <p:cNvPr id="24" name="正方形/長方形 23">
            <a:extLst>
              <a:ext uri="{FF2B5EF4-FFF2-40B4-BE49-F238E27FC236}">
                <a16:creationId xmlns:a16="http://schemas.microsoft.com/office/drawing/2014/main" id="{8BAC581C-0C2A-8DA4-6DCC-DE4D64776EEC}"/>
              </a:ext>
            </a:extLst>
          </p:cNvPr>
          <p:cNvSpPr/>
          <p:nvPr/>
        </p:nvSpPr>
        <p:spPr>
          <a:xfrm>
            <a:off x="7320136" y="3855957"/>
            <a:ext cx="2016224" cy="2931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49071034-B859-4D52-FFCD-C3BD4D1C5023}"/>
              </a:ext>
            </a:extLst>
          </p:cNvPr>
          <p:cNvSpPr txBox="1"/>
          <p:nvPr/>
        </p:nvSpPr>
        <p:spPr>
          <a:xfrm>
            <a:off x="1186928" y="3997103"/>
            <a:ext cx="6096000" cy="830997"/>
          </a:xfrm>
          <a:prstGeom prst="rect">
            <a:avLst/>
          </a:prstGeom>
          <a:no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推奨バージョン </a:t>
            </a:r>
            <a:r>
              <a:rPr kumimoji="0"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3.11</a:t>
            </a:r>
            <a:r>
              <a:rPr kumimoji="0"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の最新版等を</a:t>
            </a:r>
            <a:endParaRPr kumimoji="0" lang="en-US" altLang="ja-JP"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ダウンロード</a:t>
            </a:r>
            <a:endParaRPr kumimoji="1" lang="ja-JP"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12783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0A93-3D17-73AB-1F66-E0C11D6043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7A5410-87D3-6C45-BF6C-858780FC3016}"/>
              </a:ext>
            </a:extLst>
          </p:cNvPr>
          <p:cNvSpPr txBox="1"/>
          <p:nvPr/>
        </p:nvSpPr>
        <p:spPr>
          <a:xfrm>
            <a:off x="1524000" y="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インストール手順</a:t>
            </a:r>
          </a:p>
        </p:txBody>
      </p:sp>
      <p:sp>
        <p:nvSpPr>
          <p:cNvPr id="10" name="テキスト ボックス 9">
            <a:extLst>
              <a:ext uri="{FF2B5EF4-FFF2-40B4-BE49-F238E27FC236}">
                <a16:creationId xmlns:a16="http://schemas.microsoft.com/office/drawing/2014/main" id="{39FA4342-9A35-E047-068E-A5300178FC9B}"/>
              </a:ext>
            </a:extLst>
          </p:cNvPr>
          <p:cNvSpPr txBox="1"/>
          <p:nvPr/>
        </p:nvSpPr>
        <p:spPr>
          <a:xfrm>
            <a:off x="263352" y="624218"/>
            <a:ext cx="888115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インストーラ</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python-3.11.0-amd64.exe</a:t>
            </a: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など</a:t>
            </a:r>
            <a:br>
              <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br>
            <a:r>
              <a:rPr kumimoji="0" lang="ja-JP" altLang="en-US"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・インストーラを起動したら、基本デフォルトで続行すればいい</a:t>
            </a:r>
            <a:endPar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800" b="1"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453243CD-516A-BFC6-E127-84B3DE6E8682}"/>
              </a:ext>
            </a:extLst>
          </p:cNvPr>
          <p:cNvPicPr>
            <a:picLocks noChangeAspect="1"/>
          </p:cNvPicPr>
          <p:nvPr/>
        </p:nvPicPr>
        <p:blipFill>
          <a:blip r:embed="rId2"/>
          <a:stretch>
            <a:fillRect/>
          </a:stretch>
        </p:blipFill>
        <p:spPr>
          <a:xfrm>
            <a:off x="240929" y="1256764"/>
            <a:ext cx="4486919" cy="2770125"/>
          </a:xfrm>
          <a:prstGeom prst="rect">
            <a:avLst/>
          </a:prstGeom>
        </p:spPr>
      </p:pic>
      <p:pic>
        <p:nvPicPr>
          <p:cNvPr id="5" name="図 4">
            <a:extLst>
              <a:ext uri="{FF2B5EF4-FFF2-40B4-BE49-F238E27FC236}">
                <a16:creationId xmlns:a16="http://schemas.microsoft.com/office/drawing/2014/main" id="{B6AEF183-7058-0537-A4FF-894F8F8153B5}"/>
              </a:ext>
            </a:extLst>
          </p:cNvPr>
          <p:cNvPicPr>
            <a:picLocks noChangeAspect="1"/>
          </p:cNvPicPr>
          <p:nvPr/>
        </p:nvPicPr>
        <p:blipFill>
          <a:blip r:embed="rId3"/>
          <a:stretch>
            <a:fillRect/>
          </a:stretch>
        </p:blipFill>
        <p:spPr>
          <a:xfrm>
            <a:off x="1159370" y="3951511"/>
            <a:ext cx="4608512" cy="2845194"/>
          </a:xfrm>
          <a:prstGeom prst="rect">
            <a:avLst/>
          </a:prstGeom>
        </p:spPr>
      </p:pic>
      <p:pic>
        <p:nvPicPr>
          <p:cNvPr id="6" name="図 5">
            <a:extLst>
              <a:ext uri="{FF2B5EF4-FFF2-40B4-BE49-F238E27FC236}">
                <a16:creationId xmlns:a16="http://schemas.microsoft.com/office/drawing/2014/main" id="{2657529A-C9D7-21C5-A02C-BA4A1D2F1387}"/>
              </a:ext>
            </a:extLst>
          </p:cNvPr>
          <p:cNvPicPr>
            <a:picLocks noChangeAspect="1"/>
          </p:cNvPicPr>
          <p:nvPr/>
        </p:nvPicPr>
        <p:blipFill>
          <a:blip r:embed="rId4"/>
          <a:stretch>
            <a:fillRect/>
          </a:stretch>
        </p:blipFill>
        <p:spPr>
          <a:xfrm>
            <a:off x="6050528" y="4130184"/>
            <a:ext cx="4365952" cy="2695443"/>
          </a:xfrm>
          <a:prstGeom prst="rect">
            <a:avLst/>
          </a:prstGeom>
        </p:spPr>
      </p:pic>
      <p:pic>
        <p:nvPicPr>
          <p:cNvPr id="2" name="図 1">
            <a:extLst>
              <a:ext uri="{FF2B5EF4-FFF2-40B4-BE49-F238E27FC236}">
                <a16:creationId xmlns:a16="http://schemas.microsoft.com/office/drawing/2014/main" id="{6AB8BE06-2123-74D3-BE55-602B4810FE5C}"/>
              </a:ext>
            </a:extLst>
          </p:cNvPr>
          <p:cNvPicPr>
            <a:picLocks noChangeAspect="1"/>
          </p:cNvPicPr>
          <p:nvPr/>
        </p:nvPicPr>
        <p:blipFill>
          <a:blip r:embed="rId5"/>
          <a:stretch>
            <a:fillRect/>
          </a:stretch>
        </p:blipFill>
        <p:spPr>
          <a:xfrm>
            <a:off x="4090351" y="1717224"/>
            <a:ext cx="3779912" cy="2333635"/>
          </a:xfrm>
          <a:prstGeom prst="rect">
            <a:avLst/>
          </a:prstGeom>
        </p:spPr>
      </p:pic>
      <p:sp>
        <p:nvSpPr>
          <p:cNvPr id="7" name="正方形/長方形 6">
            <a:extLst>
              <a:ext uri="{FF2B5EF4-FFF2-40B4-BE49-F238E27FC236}">
                <a16:creationId xmlns:a16="http://schemas.microsoft.com/office/drawing/2014/main" id="{55D6D7BE-C91A-5F9D-8BED-56DB2FBAAE85}"/>
              </a:ext>
            </a:extLst>
          </p:cNvPr>
          <p:cNvSpPr/>
          <p:nvPr/>
        </p:nvSpPr>
        <p:spPr>
          <a:xfrm>
            <a:off x="1476275" y="2183517"/>
            <a:ext cx="2614075" cy="74142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D11E3B88-52F8-5DDE-D221-611D9B5F3CCB}"/>
              </a:ext>
            </a:extLst>
          </p:cNvPr>
          <p:cNvSpPr/>
          <p:nvPr/>
        </p:nvSpPr>
        <p:spPr>
          <a:xfrm>
            <a:off x="2455514" y="5648817"/>
            <a:ext cx="3240360" cy="6123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016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0A93-3D17-73AB-1F66-E0C11D6043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7A5410-87D3-6C45-BF6C-858780FC3016}"/>
              </a:ext>
            </a:extLst>
          </p:cNvPr>
          <p:cNvSpPr txBox="1"/>
          <p:nvPr/>
        </p:nvSpPr>
        <p:spPr>
          <a:xfrm>
            <a:off x="1524000" y="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ゴシック" panose="020B0609070205080204" pitchFamily="49" charset="-128"/>
                <a:cs typeface="Times New Roman" panose="02020603050405020304" pitchFamily="18" charset="0"/>
              </a:rPr>
              <a:t>仮想環境作成、ライブラリのインストール</a:t>
            </a:r>
          </a:p>
        </p:txBody>
      </p:sp>
      <p:sp>
        <p:nvSpPr>
          <p:cNvPr id="9" name="テキスト ボックス 8">
            <a:extLst>
              <a:ext uri="{FF2B5EF4-FFF2-40B4-BE49-F238E27FC236}">
                <a16:creationId xmlns:a16="http://schemas.microsoft.com/office/drawing/2014/main" id="{E5C14AC9-AEA1-1BD6-5D04-68C7231D7C07}"/>
              </a:ext>
            </a:extLst>
          </p:cNvPr>
          <p:cNvSpPr txBox="1"/>
          <p:nvPr/>
        </p:nvSpPr>
        <p:spPr>
          <a:xfrm>
            <a:off x="335360" y="646333"/>
            <a:ext cx="11665296" cy="5909310"/>
          </a:xfrm>
          <a:prstGeom prst="rect">
            <a:avLst/>
          </a:prstGeom>
          <a:noFill/>
        </p:spPr>
        <p:txBody>
          <a:bodyPr wrap="square">
            <a:spAutoFit/>
          </a:bodyPr>
          <a:lstStyle/>
          <a:p>
            <a:pPr lvl="0" eaLnBrk="0" hangingPunct="0">
              <a:defRPr/>
            </a:pPr>
            <a:r>
              <a:rPr lang="ja-JP" altLang="en-US" sz="2000" dirty="0">
                <a:solidFill>
                  <a:srgbClr val="000000"/>
                </a:solidFill>
                <a:latin typeface="Times New Roman"/>
              </a:rPr>
              <a:t>・ </a:t>
            </a:r>
            <a:r>
              <a:rPr lang="en-US" altLang="ja-JP" sz="2000" dirty="0">
                <a:solidFill>
                  <a:srgbClr val="000000"/>
                </a:solidFill>
                <a:latin typeface="Times New Roman"/>
              </a:rPr>
              <a:t>python</a:t>
            </a:r>
            <a:r>
              <a:rPr lang="ja-JP" altLang="en-US" sz="2000" dirty="0">
                <a:solidFill>
                  <a:srgbClr val="000000"/>
                </a:solidFill>
                <a:latin typeface="Times New Roman"/>
              </a:rPr>
              <a:t>では多くのライブラリを使うため、わりと高い頻度で、バージョン依存性の問題 </a:t>
            </a:r>
            <a:r>
              <a:rPr lang="en-US" altLang="ja-JP" sz="2000" dirty="0">
                <a:solidFill>
                  <a:srgbClr val="000000"/>
                </a:solidFill>
                <a:latin typeface="Times New Roman"/>
              </a:rPr>
              <a:t>(</a:t>
            </a:r>
            <a:r>
              <a:rPr lang="ja-JP" altLang="en-US" sz="2000" dirty="0">
                <a:solidFill>
                  <a:srgbClr val="000000"/>
                </a:solidFill>
                <a:latin typeface="Times New Roman"/>
              </a:rPr>
              <a:t>競合</a:t>
            </a:r>
            <a:r>
              <a:rPr lang="en-US" altLang="ja-JP" sz="2000" dirty="0">
                <a:solidFill>
                  <a:srgbClr val="000000"/>
                </a:solidFill>
                <a:latin typeface="Times New Roman"/>
              </a:rPr>
              <a:t>)</a:t>
            </a:r>
            <a:r>
              <a:rPr lang="ja-JP" altLang="en-US" sz="2000" dirty="0">
                <a:solidFill>
                  <a:srgbClr val="000000"/>
                </a:solidFill>
                <a:latin typeface="Times New Roman"/>
              </a:rPr>
              <a:t> が発生する</a:t>
            </a:r>
            <a:endParaRPr lang="en-US" altLang="ja-JP" sz="2000" dirty="0">
              <a:solidFill>
                <a:srgbClr val="000000"/>
              </a:solidFill>
              <a:latin typeface="Times New Roman"/>
            </a:endParaRPr>
          </a:p>
          <a:p>
            <a:pPr lvl="0" eaLnBrk="0" hangingPunct="0">
              <a:defRPr/>
            </a:pPr>
            <a:r>
              <a:rPr lang="ja-JP" altLang="en-US" sz="2000" dirty="0">
                <a:solidFill>
                  <a:srgbClr val="000000"/>
                </a:solidFill>
                <a:latin typeface="Times New Roman"/>
              </a:rPr>
              <a:t>・ 特定のライブラリだけをインストールした 「仮想環境」 を作って、</a:t>
            </a:r>
            <a:r>
              <a:rPr lang="ja-JP" altLang="en-US" sz="2000" dirty="0">
                <a:solidFill>
                  <a:srgbClr val="FF0000"/>
                </a:solidFill>
                <a:latin typeface="Times New Roman"/>
              </a:rPr>
              <a:t>仮想環境を使い分ける</a:t>
            </a:r>
            <a:r>
              <a:rPr lang="ja-JP" altLang="en-US" sz="2000" dirty="0">
                <a:solidFill>
                  <a:srgbClr val="000000"/>
                </a:solidFill>
                <a:latin typeface="Times New Roman"/>
              </a:rPr>
              <a:t>のが一般的</a:t>
            </a:r>
            <a:endParaRPr lang="en-US" altLang="ja-JP" sz="2000" dirty="0">
              <a:solidFill>
                <a:srgbClr val="000000"/>
              </a:solidFill>
              <a:latin typeface="Times New Roman"/>
            </a:endParaRPr>
          </a:p>
          <a:p>
            <a:pPr lvl="0" eaLnBrk="0" hangingPunct="0">
              <a:defRPr/>
            </a:pPr>
            <a:endParaRPr lang="en-US" altLang="ja-JP" sz="1800" b="1" dirty="0">
              <a:solidFill>
                <a:srgbClr val="0000FF"/>
              </a:solidFill>
              <a:latin typeface="Times New Roman"/>
            </a:endParaRPr>
          </a:p>
          <a:p>
            <a:pPr lvl="0" eaLnBrk="0" hangingPunct="0">
              <a:defRPr/>
            </a:pPr>
            <a:r>
              <a:rPr lang="ja-JP" altLang="en-US" sz="2000" b="1" dirty="0">
                <a:solidFill>
                  <a:srgbClr val="0000FF"/>
                </a:solidFill>
                <a:latin typeface="Times New Roman"/>
              </a:rPr>
              <a:t>仮想環境の作り方</a:t>
            </a:r>
            <a:endParaRPr lang="en-US" altLang="ja-JP" sz="2000" b="1" dirty="0">
              <a:solidFill>
                <a:srgbClr val="0000FF"/>
              </a:solidFill>
              <a:latin typeface="Times New Roman"/>
            </a:endParaRPr>
          </a:p>
          <a:p>
            <a:pPr lvl="0" eaLnBrk="0" hangingPunct="0">
              <a:defRPr/>
            </a:pPr>
            <a:r>
              <a:rPr lang="en-US" altLang="ja-JP" sz="2000" dirty="0">
                <a:solidFill>
                  <a:srgbClr val="000000"/>
                </a:solidFill>
                <a:latin typeface="Times New Roman"/>
              </a:rPr>
              <a:t>&gt;</a:t>
            </a:r>
            <a:r>
              <a:rPr lang="ja-JP" altLang="en-US" sz="2000" dirty="0">
                <a:solidFill>
                  <a:srgbClr val="000000"/>
                </a:solidFill>
                <a:latin typeface="Times New Roman"/>
              </a:rPr>
              <a:t> </a:t>
            </a:r>
            <a:r>
              <a:rPr lang="en-US" altLang="ja-JP" sz="2000" dirty="0">
                <a:solidFill>
                  <a:srgbClr val="000000"/>
                </a:solidFill>
                <a:latin typeface="Times New Roman"/>
              </a:rPr>
              <a:t>python –m </a:t>
            </a:r>
            <a:r>
              <a:rPr lang="en-US" altLang="ja-JP" sz="2000" dirty="0" err="1">
                <a:solidFill>
                  <a:srgbClr val="000000"/>
                </a:solidFill>
                <a:latin typeface="Times New Roman"/>
              </a:rPr>
              <a:t>venv</a:t>
            </a:r>
            <a:r>
              <a:rPr lang="en-US" altLang="ja-JP" sz="2000" dirty="0">
                <a:solidFill>
                  <a:srgbClr val="000000"/>
                </a:solidFill>
                <a:latin typeface="Times New Roman"/>
              </a:rPr>
              <a:t> </a:t>
            </a:r>
            <a:r>
              <a:rPr lang="ja-JP" altLang="en-US" sz="2000" dirty="0">
                <a:solidFill>
                  <a:srgbClr val="000000"/>
                </a:solidFill>
                <a:latin typeface="Times New Roman"/>
              </a:rPr>
              <a:t>仮想環境名  </a:t>
            </a:r>
            <a:r>
              <a:rPr lang="en-US" altLang="ja-JP" sz="2000" dirty="0">
                <a:solidFill>
                  <a:srgbClr val="000000"/>
                </a:solidFill>
                <a:latin typeface="Times New Roman"/>
              </a:rPr>
              <a:t>(</a:t>
            </a:r>
            <a:r>
              <a:rPr lang="ja-JP" altLang="en-US" sz="2000" dirty="0">
                <a:solidFill>
                  <a:srgbClr val="000000"/>
                </a:solidFill>
                <a:latin typeface="Times New Roman"/>
              </a:rPr>
              <a:t>例えば</a:t>
            </a:r>
            <a:r>
              <a:rPr lang="en-US" altLang="ja-JP" sz="2000" dirty="0">
                <a:solidFill>
                  <a:srgbClr val="000000"/>
                </a:solidFill>
                <a:latin typeface="Times New Roman"/>
              </a:rPr>
              <a:t>lecture)</a:t>
            </a:r>
          </a:p>
          <a:p>
            <a:pPr lvl="0" eaLnBrk="0" hangingPunct="0">
              <a:defRPr/>
            </a:pPr>
            <a:r>
              <a:rPr lang="ja-JP" altLang="en-US" sz="2000" dirty="0">
                <a:solidFill>
                  <a:srgbClr val="000000"/>
                </a:solidFill>
                <a:latin typeface="Times New Roman"/>
              </a:rPr>
              <a:t>　　　</a:t>
            </a:r>
            <a:r>
              <a:rPr lang="ja-JP" altLang="en-US" sz="2000" dirty="0">
                <a:solidFill>
                  <a:srgbClr val="FF0000"/>
                </a:solidFill>
                <a:latin typeface="Times New Roman"/>
              </a:rPr>
              <a:t>現在のディレクトリの下に仮想環境名のディレクトリを作り</a:t>
            </a:r>
            <a:r>
              <a:rPr lang="ja-JP" altLang="en-US" sz="2000" dirty="0">
                <a:solidFill>
                  <a:srgbClr val="000000"/>
                </a:solidFill>
                <a:latin typeface="Times New Roman"/>
              </a:rPr>
              <a:t>、</a:t>
            </a:r>
            <a:br>
              <a:rPr lang="en-US" altLang="ja-JP" sz="2000" dirty="0">
                <a:solidFill>
                  <a:srgbClr val="000000"/>
                </a:solidFill>
                <a:latin typeface="Times New Roman"/>
              </a:rPr>
            </a:br>
            <a:r>
              <a:rPr lang="ja-JP" altLang="en-US" sz="2000" dirty="0">
                <a:solidFill>
                  <a:srgbClr val="000000"/>
                </a:solidFill>
                <a:latin typeface="Times New Roman"/>
              </a:rPr>
              <a:t>　　　仮想環境用のファイルをコピーする</a:t>
            </a:r>
            <a:endParaRPr lang="en-US" altLang="ja-JP" sz="2000" dirty="0">
              <a:solidFill>
                <a:srgbClr val="000000"/>
              </a:solidFill>
              <a:latin typeface="Times New Roman"/>
            </a:endParaRPr>
          </a:p>
          <a:p>
            <a:pPr lvl="0" eaLnBrk="0" hangingPunct="0">
              <a:defRPr/>
            </a:pPr>
            <a:r>
              <a:rPr lang="ja-JP" altLang="en-US" sz="2000" b="1" dirty="0">
                <a:solidFill>
                  <a:srgbClr val="0000FF"/>
                </a:solidFill>
                <a:latin typeface="Times New Roman"/>
              </a:rPr>
              <a:t>仮想環境 を使う </a:t>
            </a:r>
            <a:r>
              <a:rPr lang="en-US" altLang="ja-JP" sz="2000" b="1" dirty="0">
                <a:solidFill>
                  <a:srgbClr val="0000FF"/>
                </a:solidFill>
                <a:latin typeface="Times New Roman"/>
              </a:rPr>
              <a:t>(activate)</a:t>
            </a:r>
          </a:p>
          <a:p>
            <a:pPr lvl="0" eaLnBrk="0" hangingPunct="0">
              <a:defRPr/>
            </a:pPr>
            <a:r>
              <a:rPr lang="ja-JP" altLang="en-US" sz="2000" b="1" dirty="0">
                <a:solidFill>
                  <a:srgbClr val="000000"/>
                </a:solidFill>
                <a:latin typeface="Times New Roman"/>
              </a:rPr>
              <a:t>　</a:t>
            </a:r>
            <a:r>
              <a:rPr lang="en-US" altLang="ja-JP" sz="2000" b="1" dirty="0">
                <a:solidFill>
                  <a:srgbClr val="000000"/>
                </a:solidFill>
                <a:latin typeface="Times New Roman"/>
              </a:rPr>
              <a:t>Windows:</a:t>
            </a:r>
            <a:br>
              <a:rPr lang="en-US" altLang="ja-JP" sz="2000" b="1" dirty="0">
                <a:solidFill>
                  <a:srgbClr val="000000"/>
                </a:solidFill>
                <a:latin typeface="Times New Roman"/>
              </a:rPr>
            </a:br>
            <a:r>
              <a:rPr lang="en-US" altLang="ja-JP" sz="2000" b="1" dirty="0">
                <a:solidFill>
                  <a:srgbClr val="000000"/>
                </a:solidFill>
                <a:latin typeface="Times New Roman"/>
              </a:rPr>
              <a:t>   &gt;</a:t>
            </a:r>
            <a:r>
              <a:rPr lang="ja-JP" altLang="en-US" sz="2000" dirty="0">
                <a:solidFill>
                  <a:srgbClr val="000000"/>
                </a:solidFill>
                <a:latin typeface="Times New Roman"/>
              </a:rPr>
              <a:t> 仮想環境名</a:t>
            </a:r>
            <a:r>
              <a:rPr lang="en-US" altLang="ja-JP" sz="2000" dirty="0">
                <a:solidFill>
                  <a:srgbClr val="000000"/>
                </a:solidFill>
                <a:latin typeface="Times New Roman"/>
              </a:rPr>
              <a:t>\Scripts\activate</a:t>
            </a:r>
          </a:p>
          <a:p>
            <a:pPr lvl="0" eaLnBrk="0" hangingPunct="0">
              <a:defRPr/>
            </a:pPr>
            <a:r>
              <a:rPr lang="ja-JP" altLang="en-US" sz="2000" b="1" dirty="0">
                <a:solidFill>
                  <a:srgbClr val="000000"/>
                </a:solidFill>
                <a:latin typeface="Times New Roman"/>
              </a:rPr>
              <a:t>　</a:t>
            </a:r>
            <a:r>
              <a:rPr lang="en-US" altLang="ja-JP" sz="2000" b="1" dirty="0">
                <a:solidFill>
                  <a:srgbClr val="000000"/>
                </a:solidFill>
                <a:latin typeface="Times New Roman"/>
              </a:rPr>
              <a:t>macOS</a:t>
            </a:r>
            <a:r>
              <a:rPr lang="ja-JP" altLang="en-US" sz="2000" b="1" dirty="0">
                <a:solidFill>
                  <a:srgbClr val="000000"/>
                </a:solidFill>
                <a:latin typeface="Times New Roman"/>
              </a:rPr>
              <a:t>、</a:t>
            </a:r>
            <a:r>
              <a:rPr lang="en-US" altLang="ja-JP" sz="2000" b="1" dirty="0">
                <a:solidFill>
                  <a:srgbClr val="000000"/>
                </a:solidFill>
                <a:latin typeface="Times New Roman"/>
              </a:rPr>
              <a:t>Linux:</a:t>
            </a:r>
            <a:br>
              <a:rPr lang="en-US" altLang="ja-JP" sz="2000" b="1" dirty="0">
                <a:solidFill>
                  <a:srgbClr val="000000"/>
                </a:solidFill>
                <a:latin typeface="Times New Roman"/>
              </a:rPr>
            </a:br>
            <a:r>
              <a:rPr lang="en-US" altLang="ja-JP" sz="2000" b="1" dirty="0">
                <a:solidFill>
                  <a:srgbClr val="000000"/>
                </a:solidFill>
                <a:latin typeface="Times New Roman"/>
              </a:rPr>
              <a:t>   &gt;</a:t>
            </a:r>
            <a:r>
              <a:rPr lang="ja-JP" altLang="en-US" sz="2000" dirty="0">
                <a:solidFill>
                  <a:srgbClr val="000000"/>
                </a:solidFill>
                <a:latin typeface="Times New Roman"/>
              </a:rPr>
              <a:t> </a:t>
            </a:r>
            <a:r>
              <a:rPr lang="en-US" altLang="ja-JP" sz="2000" dirty="0">
                <a:solidFill>
                  <a:srgbClr val="000000"/>
                </a:solidFill>
                <a:latin typeface="Times New Roman"/>
              </a:rPr>
              <a:t>source </a:t>
            </a:r>
            <a:r>
              <a:rPr lang="ja-JP" altLang="en-US" sz="2000" dirty="0">
                <a:solidFill>
                  <a:srgbClr val="000000"/>
                </a:solidFill>
                <a:latin typeface="Times New Roman"/>
              </a:rPr>
              <a:t>仮想環境名</a:t>
            </a:r>
            <a:r>
              <a:rPr lang="en-US" altLang="ja-JP" sz="2000" dirty="0">
                <a:solidFill>
                  <a:srgbClr val="000000"/>
                </a:solidFill>
                <a:latin typeface="Times New Roman"/>
              </a:rPr>
              <a:t>/bin/activate</a:t>
            </a:r>
          </a:p>
          <a:p>
            <a:pPr lvl="0" eaLnBrk="0" hangingPunct="0">
              <a:defRPr/>
            </a:pPr>
            <a:r>
              <a:rPr lang="ja-JP" altLang="en-US" sz="2000" b="1" dirty="0">
                <a:solidFill>
                  <a:srgbClr val="0000FF"/>
                </a:solidFill>
                <a:latin typeface="Times New Roman"/>
              </a:rPr>
              <a:t>ライブラリのインストール</a:t>
            </a:r>
            <a:endParaRPr lang="en-US" altLang="ja-JP" sz="2000" b="1" dirty="0">
              <a:solidFill>
                <a:srgbClr val="0000FF"/>
              </a:solidFill>
              <a:latin typeface="Times New Roman"/>
            </a:endParaRPr>
          </a:p>
          <a:p>
            <a:pPr lvl="0" eaLnBrk="0" hangingPunct="0">
              <a:defRPr/>
            </a:pPr>
            <a:r>
              <a:rPr lang="ja-JP" altLang="en-US" sz="2000" dirty="0">
                <a:solidFill>
                  <a:srgbClr val="000000"/>
                </a:solidFill>
                <a:latin typeface="Times New Roman"/>
              </a:rPr>
              <a:t>   </a:t>
            </a:r>
            <a:r>
              <a:rPr lang="en-US" altLang="ja-JP" sz="2000" dirty="0">
                <a:solidFill>
                  <a:srgbClr val="000000"/>
                </a:solidFill>
                <a:latin typeface="Times New Roman"/>
              </a:rPr>
              <a:t>&gt; python -m pip install --update pip</a:t>
            </a:r>
            <a:br>
              <a:rPr lang="en-US" altLang="ja-JP" sz="2000" dirty="0">
                <a:solidFill>
                  <a:srgbClr val="000000"/>
                </a:solidFill>
                <a:latin typeface="Times New Roman"/>
              </a:rPr>
            </a:br>
            <a:r>
              <a:rPr lang="ja-JP" altLang="en-US" sz="2000" dirty="0">
                <a:solidFill>
                  <a:srgbClr val="000000"/>
                </a:solidFill>
                <a:latin typeface="Times New Roman"/>
              </a:rPr>
              <a:t>   </a:t>
            </a:r>
            <a:r>
              <a:rPr lang="en-US" altLang="ja-JP" sz="2000" dirty="0">
                <a:solidFill>
                  <a:srgbClr val="000000"/>
                </a:solidFill>
                <a:latin typeface="Times New Roman"/>
              </a:rPr>
              <a:t>&gt; pip install wheel</a:t>
            </a:r>
            <a:br>
              <a:rPr lang="en-US" altLang="ja-JP" sz="2000" dirty="0">
                <a:solidFill>
                  <a:srgbClr val="000000"/>
                </a:solidFill>
                <a:latin typeface="Times New Roman"/>
              </a:rPr>
            </a:br>
            <a:r>
              <a:rPr lang="en-US" altLang="ja-JP" sz="2000" dirty="0">
                <a:solidFill>
                  <a:srgbClr val="000000"/>
                </a:solidFill>
                <a:latin typeface="Times New Roman"/>
              </a:rPr>
              <a:t>   &gt; pip install numpy </a:t>
            </a:r>
            <a:r>
              <a:rPr lang="en-US" altLang="ja-JP" sz="2000" dirty="0" err="1">
                <a:solidFill>
                  <a:srgbClr val="000000"/>
                </a:solidFill>
                <a:latin typeface="Times New Roman"/>
              </a:rPr>
              <a:t>scipy</a:t>
            </a:r>
            <a:r>
              <a:rPr lang="en-US" altLang="ja-JP" sz="2000" dirty="0">
                <a:solidFill>
                  <a:srgbClr val="000000"/>
                </a:solidFill>
                <a:latin typeface="Times New Roman"/>
              </a:rPr>
              <a:t> pandas </a:t>
            </a:r>
            <a:r>
              <a:rPr lang="en-US" altLang="ja-JP" sz="2000" dirty="0" err="1">
                <a:solidFill>
                  <a:srgbClr val="000000"/>
                </a:solidFill>
                <a:latin typeface="Times New Roman"/>
              </a:rPr>
              <a:t>openpyxl</a:t>
            </a:r>
            <a:r>
              <a:rPr lang="en-US" altLang="ja-JP" sz="2000" dirty="0">
                <a:solidFill>
                  <a:srgbClr val="000000"/>
                </a:solidFill>
                <a:latin typeface="Times New Roman"/>
              </a:rPr>
              <a:t> matplotlib</a:t>
            </a:r>
          </a:p>
          <a:p>
            <a:pPr lvl="0" eaLnBrk="0" hangingPunct="0">
              <a:defRPr/>
            </a:pPr>
            <a:endParaRPr lang="en-US" altLang="ja-JP" sz="2000" b="1" dirty="0">
              <a:solidFill>
                <a:srgbClr val="0000FF"/>
              </a:solidFill>
              <a:latin typeface="Times New Roman"/>
            </a:endParaRPr>
          </a:p>
          <a:p>
            <a:pPr lvl="0" eaLnBrk="0" hangingPunct="0">
              <a:defRPr/>
            </a:pPr>
            <a:r>
              <a:rPr lang="ja-JP" altLang="en-US" sz="2000" b="1" dirty="0">
                <a:solidFill>
                  <a:srgbClr val="0000FF"/>
                </a:solidFill>
                <a:latin typeface="Times New Roman"/>
              </a:rPr>
              <a:t>仮想環境から抜ける </a:t>
            </a:r>
            <a:r>
              <a:rPr lang="en-US" altLang="ja-JP" sz="2000" b="1" dirty="0">
                <a:solidFill>
                  <a:srgbClr val="0000FF"/>
                </a:solidFill>
                <a:latin typeface="Times New Roman"/>
              </a:rPr>
              <a:t>(</a:t>
            </a:r>
            <a:r>
              <a:rPr lang="ja-JP" altLang="en-US" sz="2000" b="1" dirty="0">
                <a:solidFill>
                  <a:srgbClr val="0000FF"/>
                </a:solidFill>
                <a:latin typeface="Times New Roman"/>
              </a:rPr>
              <a:t>ディアクティベート</a:t>
            </a:r>
            <a:r>
              <a:rPr lang="en-US" altLang="ja-JP" sz="2000" b="1" dirty="0">
                <a:solidFill>
                  <a:srgbClr val="0000FF"/>
                </a:solidFill>
                <a:latin typeface="Times New Roman"/>
              </a:rPr>
              <a:t>)</a:t>
            </a:r>
          </a:p>
          <a:p>
            <a:pPr lvl="0" eaLnBrk="0" hangingPunct="0">
              <a:defRPr/>
            </a:pPr>
            <a:r>
              <a:rPr lang="ja-JP" altLang="en-US" sz="2000" dirty="0">
                <a:solidFill>
                  <a:srgbClr val="000000"/>
                </a:solidFill>
                <a:latin typeface="Times New Roman"/>
              </a:rPr>
              <a:t>   </a:t>
            </a:r>
            <a:r>
              <a:rPr lang="en-US" altLang="ja-JP" sz="2000" dirty="0">
                <a:solidFill>
                  <a:srgbClr val="000000"/>
                </a:solidFill>
                <a:latin typeface="Times New Roman"/>
              </a:rPr>
              <a:t>&gt;</a:t>
            </a:r>
            <a:r>
              <a:rPr lang="ja-JP" altLang="en-US" sz="2000" dirty="0">
                <a:solidFill>
                  <a:srgbClr val="000000"/>
                </a:solidFill>
                <a:latin typeface="Times New Roman"/>
              </a:rPr>
              <a:t> </a:t>
            </a:r>
            <a:r>
              <a:rPr lang="en-US" altLang="ja-JP" sz="2000" dirty="0">
                <a:solidFill>
                  <a:srgbClr val="000000"/>
                </a:solidFill>
                <a:latin typeface="Times New Roman"/>
              </a:rPr>
              <a:t>deactivate</a:t>
            </a:r>
          </a:p>
        </p:txBody>
      </p:sp>
    </p:spTree>
    <p:extLst>
      <p:ext uri="{BB962C8B-B14F-4D97-AF65-F5344CB8AC3E}">
        <p14:creationId xmlns:p14="http://schemas.microsoft.com/office/powerpoint/2010/main" val="22459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D6EB-B679-B88D-F0A0-81B20A0124EC}"/>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BC8BF9F4-D04C-E1C1-F3A6-848776BEE30A}"/>
              </a:ext>
            </a:extLst>
          </p:cNvPr>
          <p:cNvSpPr>
            <a:spLocks noGrp="1" noChangeArrowheads="1"/>
          </p:cNvSpPr>
          <p:nvPr>
            <p:ph type="title"/>
          </p:nvPr>
        </p:nvSpPr>
        <p:spPr>
          <a:xfrm>
            <a:off x="1524000" y="0"/>
            <a:ext cx="9144000" cy="762000"/>
          </a:xfrm>
        </p:spPr>
        <p:txBody>
          <a:bodyPr/>
          <a:lstStyle/>
          <a:p>
            <a:pPr eaLnBrk="1" hangingPunct="1"/>
            <a:r>
              <a:rPr lang="ja-JP" altLang="en-US" sz="3600" b="1" dirty="0">
                <a:solidFill>
                  <a:srgbClr val="0000FF"/>
                </a:solidFill>
              </a:rPr>
              <a:t>おまけ： </a:t>
            </a:r>
            <a:r>
              <a:rPr lang="en-US" altLang="ja-JP" sz="3600" b="1" dirty="0">
                <a:solidFill>
                  <a:srgbClr val="0000FF"/>
                </a:solidFill>
              </a:rPr>
              <a:t>pip</a:t>
            </a:r>
            <a:r>
              <a:rPr lang="ja-JP" altLang="en-US" sz="3600" b="1" dirty="0">
                <a:solidFill>
                  <a:srgbClr val="0000FF"/>
                </a:solidFill>
              </a:rPr>
              <a:t> 簡易マニュアル</a:t>
            </a:r>
          </a:p>
        </p:txBody>
      </p:sp>
      <p:sp>
        <p:nvSpPr>
          <p:cNvPr id="7171" name="Text Box 3">
            <a:extLst>
              <a:ext uri="{FF2B5EF4-FFF2-40B4-BE49-F238E27FC236}">
                <a16:creationId xmlns:a16="http://schemas.microsoft.com/office/drawing/2014/main" id="{47C4B5E1-87D8-B371-B235-B2E170594D87}"/>
              </a:ext>
            </a:extLst>
          </p:cNvPr>
          <p:cNvSpPr txBox="1">
            <a:spLocks noChangeArrowheads="1"/>
          </p:cNvSpPr>
          <p:nvPr/>
        </p:nvSpPr>
        <p:spPr bwMode="auto">
          <a:xfrm>
            <a:off x="479376" y="836712"/>
            <a:ext cx="119523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パッケージのインストール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最新版にする</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--upgrade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バージョン指定でインストール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バージョン番号</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アンインストール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uninstall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インストール済みパッケージの一覧</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list</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特定のパッケージのバージョン表示</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show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パッケージを指定して、使えるバージョンを調べる</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バージョン競合などが発生した場合に、強制的にインストール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--force-reinstall</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パッケージ名</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バージョン番号</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ユーザーのホームディレクトリにパッケージをインストール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install --user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12136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22BBF-FE7C-90F6-738B-B1711DC4DE8E}"/>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795073E2-36BE-9040-7155-233478C828F3}"/>
              </a:ext>
            </a:extLst>
          </p:cNvPr>
          <p:cNvSpPr>
            <a:spLocks noGrp="1" noChangeArrowheads="1"/>
          </p:cNvSpPr>
          <p:nvPr>
            <p:ph type="title"/>
          </p:nvPr>
        </p:nvSpPr>
        <p:spPr>
          <a:xfrm>
            <a:off x="0" y="0"/>
            <a:ext cx="12192000" cy="762000"/>
          </a:xfrm>
        </p:spPr>
        <p:txBody>
          <a:bodyPr/>
          <a:lstStyle/>
          <a:p>
            <a:pPr eaLnBrk="1" hangingPunct="1"/>
            <a:r>
              <a:rPr lang="ja-JP" altLang="en-US" sz="3600" b="1" dirty="0">
                <a:solidFill>
                  <a:srgbClr val="0000FF"/>
                </a:solidFill>
              </a:rPr>
              <a:t>おまけ： ライブラリがインストールできない場合の対応法</a:t>
            </a:r>
          </a:p>
        </p:txBody>
      </p:sp>
      <p:sp>
        <p:nvSpPr>
          <p:cNvPr id="7171" name="Text Box 3">
            <a:extLst>
              <a:ext uri="{FF2B5EF4-FFF2-40B4-BE49-F238E27FC236}">
                <a16:creationId xmlns:a16="http://schemas.microsoft.com/office/drawing/2014/main" id="{B3953FD3-6D3F-FDEA-1486-21D108056355}"/>
              </a:ext>
            </a:extLst>
          </p:cNvPr>
          <p:cNvSpPr txBox="1">
            <a:spLocks noChangeArrowheads="1"/>
          </p:cNvSpPr>
          <p:nvPr/>
        </p:nvSpPr>
        <p:spPr bwMode="auto">
          <a:xfrm>
            <a:off x="408384" y="689783"/>
            <a:ext cx="11952312"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4163" indent="-284163"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を最新版にし、</a:t>
            </a: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wheel</a:t>
            </a:r>
            <a:r>
              <a:rPr kumimoji="1" lang="ja-JP" altLang="en-US"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ライブラリの最新版をインストールする</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 pip install --upgrade pip</a:t>
            </a:r>
            <a:b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1"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 pip install wheel</a:t>
            </a:r>
          </a:p>
          <a:p>
            <a:pPr marL="514350" lvl="0" indent="-514350">
              <a:buFont typeface="+mj-lt"/>
              <a:buAutoNum type="arabicPeriod"/>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パッケージをインストール、あるいは最新版にする</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a:t>
            </a:r>
            <a:r>
              <a:rPr kumimoji="1" lang="en-US" altLang="ja-JP" sz="2000" b="0" i="0" u="none" strike="noStrike" kern="1200" cap="none" spc="0" normalizeH="0" baseline="0" noProof="0" dirty="0" err="1">
                <a:ln>
                  <a:noFill/>
                </a:ln>
                <a:solidFill>
                  <a:srgbClr val="000000"/>
                </a:solidFill>
                <a:effectLst/>
                <a:uLnTx/>
                <a:uFillTx/>
                <a:latin typeface="Times New Roman"/>
                <a:ea typeface="ＭＳ Ｐゴシック" panose="020B0600070205080204" pitchFamily="50" charset="-128"/>
                <a:cs typeface="+mn-cs"/>
              </a:rPr>
              <a:t>numpy</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matplotlib</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--upgrade numpy</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matplotlib</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(python</a:t>
            </a:r>
            <a:r>
              <a:rPr lang="ja-JP" altLang="en-US" sz="2000" dirty="0">
                <a:solidFill>
                  <a:srgbClr val="000000"/>
                </a:solidFill>
                <a:latin typeface="Times New Roman"/>
              </a:rPr>
              <a:t>と</a:t>
            </a:r>
            <a:r>
              <a:rPr lang="en-US" altLang="ja-JP" sz="2000" dirty="0">
                <a:solidFill>
                  <a:srgbClr val="000000"/>
                </a:solidFill>
                <a:latin typeface="Times New Roman"/>
              </a:rPr>
              <a:t>pip</a:t>
            </a:r>
            <a:r>
              <a:rPr lang="ja-JP" altLang="en-US" sz="2000" dirty="0">
                <a:solidFill>
                  <a:srgbClr val="000000"/>
                </a:solidFill>
                <a:latin typeface="Times New Roman"/>
              </a:rPr>
              <a:t>のバージョンを確実に合わせるなら、</a:t>
            </a:r>
            <a:r>
              <a:rPr lang="en-US" altLang="ja-JP" sz="2000" dirty="0">
                <a:solidFill>
                  <a:srgbClr val="000000"/>
                </a:solidFill>
                <a:latin typeface="Times New Roman"/>
              </a:rPr>
              <a:t>&gt; </a:t>
            </a:r>
            <a:r>
              <a:rPr lang="en-US" altLang="ja-JP" sz="2000" dirty="0"/>
              <a:t>python -m pip install numpy </a:t>
            </a:r>
            <a:r>
              <a:rPr lang="ja-JP" altLang="en-US" sz="2000" dirty="0"/>
              <a:t>のように実行できる</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それでも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No module</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エラーが出るようであれば、アンインストールしてやりなおし</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pip uninstall </a:t>
            </a:r>
            <a:r>
              <a:rPr kumimoji="1" lang="en-US" altLang="ja-JP" sz="2000" b="0" i="0" u="none" strike="noStrike" kern="1200" cap="none" spc="0" normalizeH="0" baseline="0" noProof="0" dirty="0" err="1">
                <a:ln>
                  <a:noFill/>
                </a:ln>
                <a:solidFill>
                  <a:srgbClr val="009900"/>
                </a:solidFill>
                <a:effectLst/>
                <a:uLnTx/>
                <a:uFillTx/>
                <a:latin typeface="Times New Roman"/>
                <a:ea typeface="ＭＳ Ｐゴシック" panose="020B0600070205080204" pitchFamily="50" charset="-128"/>
                <a:cs typeface="+mn-cs"/>
              </a:rPr>
              <a:t>numpy</a:t>
            </a:r>
            <a:r>
              <a:rPr kumimoji="1" lang="ja-JP" altLang="en-US"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matplotlib</a:t>
            </a:r>
            <a:b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pip install </a:t>
            </a:r>
            <a:r>
              <a:rPr kumimoji="1" lang="en-US" altLang="ja-JP" sz="2000" b="0" i="0" u="none" strike="noStrike" kern="1200" cap="none" spc="0" normalizeH="0" baseline="0" noProof="0" dirty="0" err="1">
                <a:ln>
                  <a:noFill/>
                </a:ln>
                <a:solidFill>
                  <a:srgbClr val="009900"/>
                </a:solidFill>
                <a:effectLst/>
                <a:uLnTx/>
                <a:uFillTx/>
                <a:latin typeface="Times New Roman"/>
                <a:ea typeface="ＭＳ Ｐゴシック" panose="020B0600070205080204" pitchFamily="50" charset="-128"/>
                <a:cs typeface="+mn-cs"/>
              </a:rPr>
              <a:t>numpy</a:t>
            </a:r>
            <a:r>
              <a:rPr kumimoji="1" lang="ja-JP" altLang="en-US"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9900"/>
                </a:solidFill>
                <a:effectLst/>
                <a:uLnTx/>
                <a:uFillTx/>
                <a:latin typeface="Times New Roman"/>
                <a:ea typeface="ＭＳ Ｐゴシック" panose="020B0600070205080204" pitchFamily="50" charset="-128"/>
                <a:cs typeface="+mn-cs"/>
              </a:rPr>
              <a:t>matplotlib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それでもだめな場合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0000"/>
                </a:solidFill>
                <a:effectLst/>
                <a:uLnTx/>
                <a:uFillTx/>
                <a:latin typeface="Times New Roman"/>
                <a:ea typeface="ＭＳ Ｐゴシック" panose="020B0600070205080204" pitchFamily="50" charset="-128"/>
                <a:cs typeface="+mn-cs"/>
              </a:rPr>
              <a:t>仮想環境を作って全ライブラリを再インストールする方が早い</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インストールされているライブラリを確認する</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インストール済みパッケージの一覧</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list</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特定のパッケージのバージョン表示</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show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場合によっては、使えるバージョンを調べる</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バージョン指定でインストール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パッケージ名</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バージョン番号</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バージョン競合などが発生した場合に、強制的にインストール</a:t>
            </a:r>
            <a:b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b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&gt;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pip install --force-reinstall</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 パッケージ名</a:t>
            </a:r>
            <a:r>
              <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rPr>
              <a:t>バージョン番号</a:t>
            </a:r>
            <a:endParaRPr kumimoji="1" lang="en-US" altLang="ja-JP" sz="2000" b="0" i="0" u="none" strike="noStrike" kern="1200" cap="none" spc="0" normalizeH="0" baseline="0" noProof="0" dirty="0">
              <a:ln>
                <a:noFill/>
              </a:ln>
              <a:solidFill>
                <a:srgbClr val="000000"/>
              </a:solidFill>
              <a:effectLst/>
              <a:uLnTx/>
              <a:uFillTx/>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3911680415"/>
      </p:ext>
    </p:extLst>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7707</TotalTime>
  <Words>1765</Words>
  <Application>Microsoft Office PowerPoint</Application>
  <PresentationFormat>ワイド画面</PresentationFormat>
  <Paragraphs>130</Paragraphs>
  <Slides>14</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14</vt:i4>
      </vt:variant>
    </vt:vector>
  </HeadingPairs>
  <TitlesOfParts>
    <vt:vector size="28" baseType="lpstr">
      <vt:lpstr>ＨＧ丸ゴシックB</vt:lpstr>
      <vt:lpstr>ＭＳ Ｐゴシック</vt:lpstr>
      <vt:lpstr>Meiryo</vt:lpstr>
      <vt:lpstr>Arial</vt:lpstr>
      <vt:lpstr>Calibri</vt:lpstr>
      <vt:lpstr>Calibri Light</vt:lpstr>
      <vt:lpstr>Cascadia Code</vt:lpstr>
      <vt:lpstr>Times New Roman</vt:lpstr>
      <vt:lpstr>Verdana</vt:lpstr>
      <vt:lpstr>Wingdings</vt:lpstr>
      <vt:lpstr>1_標準デザイン</vt:lpstr>
      <vt:lpstr>2_Office テーマ</vt:lpstr>
      <vt:lpstr>1_Office テーマ</vt:lpstr>
      <vt:lpstr>12_標準デザイン</vt:lpstr>
      <vt:lpstr>PowerPoint プレゼンテーション</vt:lpstr>
      <vt:lpstr>なぜpythonか</vt:lpstr>
      <vt:lpstr>想定する環境</vt:lpstr>
      <vt:lpstr>PowerPoint プレゼンテーション</vt:lpstr>
      <vt:lpstr>PowerPoint プレゼンテーション</vt:lpstr>
      <vt:lpstr>PowerPoint プレゼンテーション</vt:lpstr>
      <vt:lpstr>PowerPoint プレゼンテーション</vt:lpstr>
      <vt:lpstr>おまけ： pip 簡易マニュアル</vt:lpstr>
      <vt:lpstr>おまけ： ライブラリがインストールできない場合の対応法</vt:lpstr>
      <vt:lpstr>Python実行環境の種類</vt:lpstr>
      <vt:lpstr>PowerPoint プレゼンテーション</vt:lpstr>
      <vt:lpstr>Python インタラクティブモード: IPythonの場合</vt:lpstr>
      <vt:lpstr>トラブルシューティング: 実行するPythonの確認</vt:lpstr>
      <vt:lpstr>トラブルシューティング: ライブラリのインストール／確認</vt:lpstr>
    </vt:vector>
  </TitlesOfParts>
  <Company>Tokyo Institute ｏｆ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Toshio Kamiya</dc:creator>
  <cp:lastModifiedBy>利夫 神谷</cp:lastModifiedBy>
  <cp:revision>955</cp:revision>
  <cp:lastPrinted>2018-06-11T02:02:32Z</cp:lastPrinted>
  <dcterms:created xsi:type="dcterms:W3CDTF">2007-04-10T12:04:37Z</dcterms:created>
  <dcterms:modified xsi:type="dcterms:W3CDTF">2026-02-25T00:51:47Z</dcterms:modified>
</cp:coreProperties>
</file>